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6" r:id="rId2"/>
  </p:sldMasterIdLst>
  <p:notesMasterIdLst>
    <p:notesMasterId r:id="rId37"/>
  </p:notesMasterIdLst>
  <p:sldIdLst>
    <p:sldId id="256" r:id="rId3"/>
    <p:sldId id="257" r:id="rId4"/>
    <p:sldId id="258" r:id="rId5"/>
    <p:sldId id="259" r:id="rId6"/>
    <p:sldId id="260" r:id="rId7"/>
    <p:sldId id="287" r:id="rId8"/>
    <p:sldId id="261" r:id="rId9"/>
    <p:sldId id="262" r:id="rId10"/>
    <p:sldId id="263" r:id="rId11"/>
    <p:sldId id="274" r:id="rId12"/>
    <p:sldId id="271" r:id="rId13"/>
    <p:sldId id="272" r:id="rId14"/>
    <p:sldId id="273" r:id="rId15"/>
    <p:sldId id="289" r:id="rId16"/>
    <p:sldId id="285" r:id="rId17"/>
    <p:sldId id="281" r:id="rId18"/>
    <p:sldId id="264" r:id="rId19"/>
    <p:sldId id="265" r:id="rId20"/>
    <p:sldId id="275" r:id="rId21"/>
    <p:sldId id="276" r:id="rId22"/>
    <p:sldId id="277" r:id="rId23"/>
    <p:sldId id="283" r:id="rId24"/>
    <p:sldId id="288" r:id="rId25"/>
    <p:sldId id="290" r:id="rId26"/>
    <p:sldId id="291" r:id="rId27"/>
    <p:sldId id="279" r:id="rId28"/>
    <p:sldId id="280" r:id="rId29"/>
    <p:sldId id="282" r:id="rId30"/>
    <p:sldId id="278" r:id="rId31"/>
    <p:sldId id="267" r:id="rId32"/>
    <p:sldId id="266" r:id="rId33"/>
    <p:sldId id="268" r:id="rId34"/>
    <p:sldId id="269" r:id="rId35"/>
    <p:sldId id="270" r:id="rId3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Source Sans Pro" panose="020B0604020202020204" charset="0"/>
      <p:regular r:id="rId42"/>
      <p:bold r:id="rId43"/>
      <p:italic r:id="rId44"/>
      <p:boldItalic r:id="rId45"/>
    </p:embeddedFont>
    <p:embeddedFont>
      <p:font typeface="Libre Baskerville" panose="020B0604020202020204" charset="0"/>
      <p:regular r:id="rId46"/>
      <p:bold r:id="rId47"/>
      <p: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Кто должен сделать выбор между коррекционным и инклюзивным образованием? В конечном итоге, это должен быть родитель.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Необходимые образовательные условия максимально соответствующие потребностям ребенка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Выбор формы образования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Направления работы: с родителями (помощь в формировании запроса, помощь в оформлении запроса, поддержка далее), с руководителями образовательных учреждений, с чиновниками, с донорами. В рамках правового поля в такой сложной ситуации может остаться только родитель и НКО.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Pr>
        <a:blipFill rotWithShape="1">
          <a:blip r:embed="rId2">
            <a:alphaModFix/>
          </a:blip>
          <a:tile tx="0" ty="0" sx="55000" sy="55000" flip="none" algn="tl"/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65313" y="69754"/>
            <a:ext cx="9013371" cy="6692200"/>
          </a:xfrm>
          <a:prstGeom prst="roundRect">
            <a:avLst>
              <a:gd name="adj" fmla="val 4929"/>
            </a:avLst>
          </a:prstGeom>
          <a:blipFill rotWithShape="1">
            <a:blip r:embed="rId2">
              <a:alphaModFix/>
            </a:blip>
            <a:tile tx="0" ty="0" sx="55000" sy="55000" flip="none" algn="tl"/>
          </a:blipFill>
          <a:ln w="9525" cap="sq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295400" y="3200400"/>
            <a:ext cx="6400799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580"/>
              </a:spcBef>
              <a:buClr>
                <a:schemeClr val="accent1"/>
              </a:buClr>
              <a:buFont typeface="Noto Sans Symbols"/>
              <a:buNone/>
              <a:defRPr sz="2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ctr" rtl="0">
              <a:spcBef>
                <a:spcPts val="370"/>
              </a:spcBef>
              <a:buClr>
                <a:schemeClr val="accent2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ctr" rtl="0">
              <a:spcBef>
                <a:spcPts val="370"/>
              </a:spcBef>
              <a:buClr>
                <a:srgbClr val="B1C0DA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ctr" rtl="0">
              <a:spcBef>
                <a:spcPts val="37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ctr" rtl="0">
              <a:spcBef>
                <a:spcPts val="370"/>
              </a:spcBef>
              <a:buClr>
                <a:schemeClr val="accent3"/>
              </a:buClr>
              <a:buFont typeface="Libre Baskerville"/>
              <a:buNone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ctr" rtl="0">
              <a:spcBef>
                <a:spcPts val="370"/>
              </a:spcBef>
              <a:buClr>
                <a:schemeClr val="accent3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ctr" rtl="0">
              <a:spcBef>
                <a:spcPts val="370"/>
              </a:spcBef>
              <a:buClr>
                <a:schemeClr val="accent2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ctr" rtl="0">
              <a:spcBef>
                <a:spcPts val="370"/>
              </a:spcBef>
              <a:buClr>
                <a:srgbClr val="B1C0DA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ctr" rtl="0">
              <a:spcBef>
                <a:spcPts val="370"/>
              </a:spcBef>
              <a:buClr>
                <a:srgbClr val="DCB1B0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ru-RU"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62930" y="1449303"/>
            <a:ext cx="9021537" cy="15273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62930" y="1396720"/>
            <a:ext cx="9021537" cy="120580"/>
          </a:xfrm>
          <a:prstGeom prst="rect">
            <a:avLst/>
          </a:prstGeom>
          <a:solidFill>
            <a:srgbClr val="B1C0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62930" y="2976649"/>
            <a:ext cx="9021537" cy="1105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457200" y="1505929"/>
            <a:ext cx="82296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FFFF"/>
              </a:buClr>
              <a:buFont typeface="Source Sans Pro"/>
              <a:buNone/>
              <a:defRPr sz="40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 rot="5400000">
            <a:off x="2514599" y="-152399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33985" algn="l" rtl="0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-101600" algn="l" rtl="0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130810" algn="l" rtl="0">
              <a:spcBef>
                <a:spcPts val="370"/>
              </a:spcBef>
              <a:buClr>
                <a:srgbClr val="B1C0DA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132080" algn="l" rtl="0">
              <a:spcBef>
                <a:spcPts val="370"/>
              </a:spcBef>
              <a:buClr>
                <a:schemeClr val="accent3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10160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B1C0DA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DCB1B0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ru-RU" sz="1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 rot="5400000">
            <a:off x="4709477" y="2194563"/>
            <a:ext cx="5851525" cy="2011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 rot="5400000">
            <a:off x="769937" y="419102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33985" algn="l" rtl="0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-101600" algn="l" rtl="0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130810" algn="l" rtl="0">
              <a:spcBef>
                <a:spcPts val="370"/>
              </a:spcBef>
              <a:buClr>
                <a:srgbClr val="B1C0DA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132080" algn="l" rtl="0">
              <a:spcBef>
                <a:spcPts val="370"/>
              </a:spcBef>
              <a:buClr>
                <a:schemeClr val="accent3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10160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B1C0DA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DCB1B0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ru-RU" sz="1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dgm" idx="2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892969" y="1151929"/>
            <a:ext cx="7358100" cy="232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892969" y="3536155"/>
            <a:ext cx="7358100" cy="79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1524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3175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4699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6350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- 3 Up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ru-RU"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33985" algn="l" rtl="0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-101600" algn="l" rtl="0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130810" algn="l" rtl="0">
              <a:spcBef>
                <a:spcPts val="370"/>
              </a:spcBef>
              <a:buClr>
                <a:srgbClr val="B1C0DA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132080" algn="l" rtl="0">
              <a:spcBef>
                <a:spcPts val="370"/>
              </a:spcBef>
              <a:buClr>
                <a:schemeClr val="accent3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10160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B1C0DA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DCB1B0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69727" y="892969"/>
            <a:ext cx="7804500" cy="507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3"/>
          </p:nvPr>
        </p:nvSpPr>
        <p:spPr>
          <a:xfrm>
            <a:off x="4648200" y="3941762"/>
            <a:ext cx="4038600" cy="218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 rot="5400000">
            <a:off x="4732350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7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bg>
      <p:bgPr>
        <a:blipFill rotWithShape="1">
          <a:blip r:embed="rId2">
            <a:alphaModFix/>
          </a:blip>
          <a:tile tx="0" ty="0" sx="55000" sy="55000" flip="none" algn="tl"/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65313" y="69754"/>
            <a:ext cx="9013371" cy="6692200"/>
          </a:xfrm>
          <a:prstGeom prst="roundRect">
            <a:avLst>
              <a:gd name="adj" fmla="val 4929"/>
            </a:avLst>
          </a:prstGeom>
          <a:blipFill rotWithShape="1">
            <a:blip r:embed="rId2">
              <a:alphaModFix/>
            </a:blip>
            <a:tile tx="0" ty="0" sx="55000" sy="55000" flip="none" algn="tl"/>
          </a:blipFill>
          <a:ln w="9525" cap="sq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722312" y="9525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722312" y="2547938"/>
            <a:ext cx="7772400" cy="13382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8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-231140" algn="l" rtl="0">
              <a:spcBef>
                <a:spcPts val="37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238760" algn="l" rtl="0">
              <a:spcBef>
                <a:spcPts val="370"/>
              </a:spcBef>
              <a:buClr>
                <a:srgbClr val="B1C0DA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233680" algn="l" rtl="0">
              <a:spcBef>
                <a:spcPts val="37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228600" algn="l" rtl="0">
              <a:spcBef>
                <a:spcPts val="370"/>
              </a:spcBef>
              <a:buClr>
                <a:schemeClr val="accent3"/>
              </a:buClr>
              <a:buFont typeface="Libre Baskerville"/>
              <a:buNone/>
              <a:defRPr sz="14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B1C0DA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DCB1B0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1" name="Shape 41"/>
          <p:cNvSpPr/>
          <p:nvPr/>
        </p:nvSpPr>
        <p:spPr>
          <a:xfrm rot="10800000" flipH="1">
            <a:off x="69411" y="2376829"/>
            <a:ext cx="9013514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69146" y="2341475"/>
            <a:ext cx="9013780" cy="45718"/>
          </a:xfrm>
          <a:prstGeom prst="rect">
            <a:avLst/>
          </a:prstGeom>
          <a:solidFill>
            <a:srgbClr val="B1C0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68305" y="2468880"/>
            <a:ext cx="9014621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4" name="Shape 44"/>
          <p:cNvSpPr>
            <a:spLocks noGrp="1"/>
          </p:cNvSpPr>
          <p:nvPr>
            <p:ph type="sldNum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ru-RU" sz="1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ru-RU" sz="1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33985" algn="l" rtl="0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-101600" algn="l" rtl="0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130810" algn="l" rtl="0">
              <a:spcBef>
                <a:spcPts val="370"/>
              </a:spcBef>
              <a:buClr>
                <a:srgbClr val="B1C0DA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132080" algn="l" rtl="0">
              <a:spcBef>
                <a:spcPts val="370"/>
              </a:spcBef>
              <a:buClr>
                <a:schemeClr val="accent3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10160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B1C0DA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DCB1B0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33985" algn="l" rtl="0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-101600" algn="l" rtl="0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130810" algn="l" rtl="0">
              <a:spcBef>
                <a:spcPts val="370"/>
              </a:spcBef>
              <a:buClr>
                <a:srgbClr val="B1C0DA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132080" algn="l" rtl="0">
              <a:spcBef>
                <a:spcPts val="370"/>
              </a:spcBef>
              <a:buClr>
                <a:schemeClr val="accent3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10160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B1C0DA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DCB1B0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80"/>
              </a:spcBef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548640" marR="0" lvl="1" indent="-231140" algn="l" rtl="0">
              <a:spcBef>
                <a:spcPts val="37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238760" algn="l" rtl="0">
              <a:spcBef>
                <a:spcPts val="370"/>
              </a:spcBef>
              <a:buClr>
                <a:srgbClr val="B1C0DA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233680" algn="l" rtl="0">
              <a:spcBef>
                <a:spcPts val="37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228600" algn="l" rtl="0">
              <a:spcBef>
                <a:spcPts val="370"/>
              </a:spcBef>
              <a:buClr>
                <a:schemeClr val="accent3"/>
              </a:buClr>
              <a:buFont typeface="Libre Baskerville"/>
              <a:buNone/>
              <a:defRPr sz="16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B1C0DA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DCB1B0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9530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80"/>
              </a:spcBef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548640" marR="0" lvl="1" indent="-231140" algn="l" rtl="0">
              <a:spcBef>
                <a:spcPts val="37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238760" algn="l" rtl="0">
              <a:spcBef>
                <a:spcPts val="370"/>
              </a:spcBef>
              <a:buClr>
                <a:srgbClr val="B1C0DA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233680" algn="l" rtl="0">
              <a:spcBef>
                <a:spcPts val="37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228600" algn="l" rtl="0">
              <a:spcBef>
                <a:spcPts val="370"/>
              </a:spcBef>
              <a:buClr>
                <a:schemeClr val="accent3"/>
              </a:buClr>
              <a:buFont typeface="Libre Baskerville"/>
              <a:buNone/>
              <a:defRPr sz="16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B1C0DA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DCB1B0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ru-RU" sz="1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9" name="Shape 59"/>
          <p:cNvSpPr txBox="1">
            <a:spLocks noGrp="1"/>
          </p:cNvSpPr>
          <p:nvPr>
            <p:ph type="body" idx="3"/>
          </p:nvPr>
        </p:nvSpPr>
        <p:spPr>
          <a:xfrm>
            <a:off x="9144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33985" algn="l" rtl="0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-101600" algn="l" rtl="0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130810" algn="l" rtl="0">
              <a:spcBef>
                <a:spcPts val="370"/>
              </a:spcBef>
              <a:buClr>
                <a:srgbClr val="B1C0DA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132080" algn="l" rtl="0">
              <a:spcBef>
                <a:spcPts val="370"/>
              </a:spcBef>
              <a:buClr>
                <a:schemeClr val="accent3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10160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B1C0DA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DCB1B0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4"/>
          </p:nvPr>
        </p:nvSpPr>
        <p:spPr>
          <a:xfrm>
            <a:off x="49530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33985" algn="l" rtl="0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-101600" algn="l" rtl="0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130810" algn="l" rtl="0">
              <a:spcBef>
                <a:spcPts val="370"/>
              </a:spcBef>
              <a:buClr>
                <a:srgbClr val="B1C0DA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132080" algn="l" rtl="0">
              <a:spcBef>
                <a:spcPts val="370"/>
              </a:spcBef>
              <a:buClr>
                <a:schemeClr val="accent3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10160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B1C0DA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DCB1B0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ru-RU" sz="1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ru-RU" sz="1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64008" y="69754"/>
            <a:ext cx="9013371" cy="6693408"/>
          </a:xfrm>
          <a:prstGeom prst="roundRect">
            <a:avLst>
              <a:gd name="adj" fmla="val 4929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904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8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-231140" algn="l" rtl="0">
              <a:spcBef>
                <a:spcPts val="37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238760" algn="l" rtl="0">
              <a:spcBef>
                <a:spcPts val="370"/>
              </a:spcBef>
              <a:buClr>
                <a:srgbClr val="B1C0DA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233680" algn="l" rtl="0">
              <a:spcBef>
                <a:spcPts val="37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228600" algn="l" rtl="0">
              <a:spcBef>
                <a:spcPts val="370"/>
              </a:spcBef>
              <a:buClr>
                <a:schemeClr val="accent3"/>
              </a:buClr>
              <a:buFont typeface="Libre Baskerville"/>
              <a:buNone/>
              <a:defRPr sz="9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B1C0DA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DCB1B0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ru-RU" sz="1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2971800" y="1600200"/>
            <a:ext cx="5714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33985" algn="l" rtl="0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-101600" algn="l" rtl="0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130810" algn="l" rtl="0">
              <a:spcBef>
                <a:spcPts val="370"/>
              </a:spcBef>
              <a:buClr>
                <a:srgbClr val="B1C0DA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132080" algn="l" rtl="0">
              <a:spcBef>
                <a:spcPts val="370"/>
              </a:spcBef>
              <a:buClr>
                <a:schemeClr val="accent3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10160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B1C0DA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DCB1B0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914400" y="5445825"/>
            <a:ext cx="73152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80"/>
              </a:spcBef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-166370" algn="l" rtl="0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184785" algn="l" rtl="0">
              <a:spcBef>
                <a:spcPts val="370"/>
              </a:spcBef>
              <a:buClr>
                <a:srgbClr val="B1C0DA"/>
              </a:buClr>
              <a:buSzPct val="8500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187960" algn="l" rtl="0">
              <a:spcBef>
                <a:spcPts val="370"/>
              </a:spcBef>
              <a:buClr>
                <a:schemeClr val="accent3"/>
              </a:buClr>
              <a:buSzPct val="79999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17145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sz="9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B1C0DA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DCB1B0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sldNum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ru-RU" sz="1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5" name="Shape 85"/>
          <p:cNvSpPr/>
          <p:nvPr/>
        </p:nvSpPr>
        <p:spPr>
          <a:xfrm rot="10800000" flipH="1">
            <a:off x="68307" y="4683554"/>
            <a:ext cx="9006839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68508" y="4650473"/>
            <a:ext cx="9006639" cy="45718"/>
          </a:xfrm>
          <a:prstGeom prst="rect">
            <a:avLst/>
          </a:prstGeom>
          <a:solidFill>
            <a:srgbClr val="B1C0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68509" y="4773223"/>
            <a:ext cx="9006636" cy="488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8" name="Shape 88"/>
          <p:cNvSpPr>
            <a:spLocks noGrp="1"/>
          </p:cNvSpPr>
          <p:nvPr>
            <p:ph type="pic" idx="2"/>
          </p:nvPr>
        </p:nvSpPr>
        <p:spPr>
          <a:xfrm>
            <a:off x="68308" y="66675"/>
            <a:ext cx="9001873" cy="458152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8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-101600" algn="l" rtl="0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130810" algn="l" rtl="0">
              <a:spcBef>
                <a:spcPts val="370"/>
              </a:spcBef>
              <a:buClr>
                <a:srgbClr val="B1C0DA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132080" algn="l" rtl="0">
              <a:spcBef>
                <a:spcPts val="370"/>
              </a:spcBef>
              <a:buClr>
                <a:schemeClr val="accent3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10160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B1C0DA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DCB1B0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4008" y="69754"/>
            <a:ext cx="9013371" cy="6693408"/>
          </a:xfrm>
          <a:prstGeom prst="roundRect">
            <a:avLst>
              <a:gd name="adj" fmla="val 4929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33985" algn="l" rtl="0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-101600" algn="l" rtl="0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130810" algn="l" rtl="0">
              <a:spcBef>
                <a:spcPts val="370"/>
              </a:spcBef>
              <a:buClr>
                <a:srgbClr val="B1C0DA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132080" algn="l" rtl="0">
              <a:spcBef>
                <a:spcPts val="370"/>
              </a:spcBef>
              <a:buClr>
                <a:schemeClr val="accent3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10160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B1C0DA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DCB1B0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ru-RU"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ppc.ru/work/preschool/srp/" TargetMode="External"/><Relationship Id="rId2" Type="http://schemas.openxmlformats.org/officeDocument/2006/relationships/hyperlink" Target="tel:8495730219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tel:+74954308040" TargetMode="External"/><Relationship Id="rId2" Type="http://schemas.openxmlformats.org/officeDocument/2006/relationships/hyperlink" Target="http://npcdp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utismhelp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islife.ru/specials/patronus" TargetMode="External"/><Relationship Id="rId2" Type="http://schemas.openxmlformats.org/officeDocument/2006/relationships/hyperlink" Target="http://www.osoboedetstvo.ru/righ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.facebook.com/l.php?u=http%3A%2F%2Fwww.osoboedetstvo.ru%2Frights%2Fcontacts%2Fgde-mozhno-poluchit-pravovuyu-podderzhku&amp;h=PAQEKOxM5&amp;s=1" TargetMode="External"/><Relationship Id="rId5" Type="http://schemas.openxmlformats.org/officeDocument/2006/relationships/hyperlink" Target="http://contact-autism.ru/info-for-parents/" TargetMode="External"/><Relationship Id="rId4" Type="http://schemas.openxmlformats.org/officeDocument/2006/relationships/hyperlink" Target="https://perspektiva-inva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usicd.wordpress.com/2011/06/09/who-world-report-on-disability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contact-autism.ru/molekula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oRPjFMhkJw" TargetMode="External"/><Relationship Id="rId3" Type="http://schemas.openxmlformats.org/officeDocument/2006/relationships/hyperlink" Target="http://psyjournals.ru/autism/" TargetMode="External"/><Relationship Id="rId7" Type="http://schemas.openxmlformats.org/officeDocument/2006/relationships/hyperlink" Target="https://www.youtube.com/channel/UCVqaB2QXt2uYBPyNqD3sqiQ/feed" TargetMode="External"/><Relationship Id="rId2" Type="http://schemas.openxmlformats.org/officeDocument/2006/relationships/hyperlink" Target="http://specialtranslatio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erspektiva-inva.ru/web-school/" TargetMode="External"/><Relationship Id="rId5" Type="http://schemas.openxmlformats.org/officeDocument/2006/relationships/hyperlink" Target="http://www.nakedheart.org/ru/" TargetMode="External"/><Relationship Id="rId4" Type="http://schemas.openxmlformats.org/officeDocument/2006/relationships/hyperlink" Target="http://outfund.ru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oRPjFMhkJw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roo.kontakt@yandex.r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1" y="247037"/>
            <a:ext cx="4792215" cy="125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 rotWithShape="1">
          <a:blip r:embed="rId4">
            <a:alphaModFix/>
          </a:blip>
          <a:srcRect r="1280" b="20230"/>
          <a:stretch/>
        </p:blipFill>
        <p:spPr>
          <a:xfrm>
            <a:off x="5148064" y="231445"/>
            <a:ext cx="3725415" cy="1274483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/>
          <p:nvPr/>
        </p:nvSpPr>
        <p:spPr>
          <a:xfrm>
            <a:off x="1628055" y="4949551"/>
            <a:ext cx="6400799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580"/>
              </a:spcBef>
              <a:buClr>
                <a:schemeClr val="accent1"/>
              </a:buClr>
              <a:buFont typeface="Noto Sans Symbols"/>
              <a:buNone/>
            </a:pPr>
            <a:endParaRPr sz="2600" b="1" i="1" u="none" strike="noStrike" cap="non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03" name="Shape 2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4675" y="5623912"/>
            <a:ext cx="2286000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/>
        </p:nvSpPr>
        <p:spPr>
          <a:xfrm>
            <a:off x="2194150" y="3089875"/>
            <a:ext cx="5268600" cy="127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sz="2400"/>
              <a:t>Некоммерческие организации - взаимодействие и помощь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0335" indent="0" algn="ctr">
              <a:buNone/>
            </a:pPr>
            <a:r>
              <a:rPr lang="ru-RU" sz="6000" dirty="0"/>
              <a:t>Что сейчас может город и его структуры?</a:t>
            </a:r>
          </a:p>
        </p:txBody>
      </p:sp>
    </p:spTree>
    <p:extLst>
      <p:ext uri="{BB962C8B-B14F-4D97-AF65-F5344CB8AC3E}">
        <p14:creationId xmlns:p14="http://schemas.microsoft.com/office/powerpoint/2010/main" val="834807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r>
              <a:rPr lang="ru-RU" sz="2000" cap="all" dirty="0"/>
              <a:t>Департамент образования: СЛУЖБА РАННЕЙ ПОМОЩИ (СРП)</a:t>
            </a:r>
            <a:br>
              <a:rPr lang="ru-RU" sz="2000" cap="all" dirty="0"/>
            </a:br>
            <a:r>
              <a:rPr lang="ru-RU" sz="2000" dirty="0"/>
              <a:t>Единая справочная ГППЦ: </a:t>
            </a:r>
            <a:br>
              <a:rPr lang="en-US" sz="2000" dirty="0"/>
            </a:br>
            <a:r>
              <a:rPr lang="ru-RU" sz="2000" u="sng" dirty="0">
                <a:hlinkClick r:id="rId2"/>
              </a:rPr>
              <a:t>8 495 730 21 93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218" y="1618673"/>
            <a:ext cx="8326582" cy="5239327"/>
          </a:xfrm>
        </p:spPr>
        <p:txBody>
          <a:bodyPr/>
          <a:lstStyle/>
          <a:p>
            <a:r>
              <a:rPr lang="en-US" sz="1400" dirty="0">
                <a:hlinkClick r:id="rId3"/>
              </a:rPr>
              <a:t>http://gppc.ru/work/preschool/srp/</a:t>
            </a:r>
            <a:endParaRPr lang="en-US" sz="1400" dirty="0"/>
          </a:p>
          <a:p>
            <a:pPr fontAlgn="base"/>
            <a:r>
              <a:rPr lang="ru-RU" sz="1400" b="1" dirty="0"/>
              <a:t>Служба ранней помощи (</a:t>
            </a:r>
            <a:r>
              <a:rPr lang="ru-RU" sz="1400" dirty="0"/>
              <a:t>СРП) создается для детей жителей города Москвы с ограничениями жизнедеятельности или риском появления таких ограничений в возрасте с 1 года 6 месяцев до 7 лет и их семей:</a:t>
            </a:r>
          </a:p>
          <a:p>
            <a:pPr fontAlgn="base"/>
            <a:r>
              <a:rPr lang="ru-RU" sz="1400" dirty="0"/>
              <a:t>с инвалидностью;</a:t>
            </a:r>
          </a:p>
          <a:p>
            <a:pPr fontAlgn="base"/>
            <a:r>
              <a:rPr lang="ru-RU" sz="1400" dirty="0"/>
              <a:t>с ограниченными возможностями здоровья;</a:t>
            </a:r>
          </a:p>
          <a:p>
            <a:pPr fontAlgn="base"/>
            <a:r>
              <a:rPr lang="ru-RU" sz="1400" dirty="0"/>
              <a:t>детей сирот и оставшихся без попечения родителей, воспитывающихся в замещающих семьях;</a:t>
            </a:r>
          </a:p>
          <a:p>
            <a:pPr fontAlgn="base"/>
            <a:r>
              <a:rPr lang="ru-RU" sz="1400" dirty="0"/>
              <a:t>детей из группы социального риска (из семей, где ребенок подвергается пренебрежению и/или насилию, родители страдают алкоголизмом и/или наркоманией, имеют ограничение жизнедеятельности);</a:t>
            </a:r>
          </a:p>
          <a:p>
            <a:pPr fontAlgn="base"/>
            <a:r>
              <a:rPr lang="ru-RU" sz="1400" dirty="0"/>
              <a:t>дети из группы биологического риска (дети, имеющие по заключению врачей риск формирования ограничений жизнедеятельности).</a:t>
            </a:r>
          </a:p>
          <a:p>
            <a:pPr fontAlgn="base"/>
            <a:r>
              <a:rPr lang="ru-RU" sz="1400" b="1" dirty="0"/>
              <a:t>Служба ранней помощи </a:t>
            </a:r>
            <a:r>
              <a:rPr lang="ru-RU" sz="1400" dirty="0"/>
              <a:t>создается в целях психолого-педагогической и социальной поддержки семьи, имеющей ребенка с выявленными нарушениями развития (риском нарушения), коррекции отклонений в развитии и содействия оптимальному развитию и формированию у детей ключевых социальных и образовательных компетенций в доступных объемах и качестве, включению детей в среду сверстников и жизнь сообщества, формирования у родителей (законных представителей) специальных компетенций, необходимых для развития, воспитания и обучения детей.</a:t>
            </a:r>
            <a:endParaRPr lang="en-US" sz="1400" dirty="0"/>
          </a:p>
          <a:p>
            <a:pPr fontAlgn="base"/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195" y="616514"/>
            <a:ext cx="3156805" cy="115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51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Департамент здравоохранения: НПЦ ДП (Научно-практический центр детской психоневрологии)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hlinkClick r:id="rId2"/>
              </a:rPr>
              <a:t>http://npcdp.ru/</a:t>
            </a:r>
            <a:endParaRPr lang="ru-RU" sz="1800" dirty="0"/>
          </a:p>
          <a:p>
            <a:r>
              <a:rPr lang="ru-RU" sz="2000" dirty="0">
                <a:hlinkClick r:id="rId3"/>
              </a:rPr>
              <a:t>справочная:</a:t>
            </a:r>
            <a:r>
              <a:rPr lang="ru-RU" sz="2000" b="1" dirty="0">
                <a:hlinkClick r:id="rId3"/>
              </a:rPr>
              <a:t>+7 495 430 80 40</a:t>
            </a:r>
            <a:endParaRPr lang="ru-RU" sz="2000" b="1" dirty="0"/>
          </a:p>
          <a:p>
            <a:endParaRPr lang="ru-RU" sz="2000" dirty="0"/>
          </a:p>
          <a:p>
            <a:r>
              <a:rPr lang="ru-RU" dirty="0"/>
              <a:t>Что можно сделать на базе НПЦ ДП:</a:t>
            </a:r>
            <a:br>
              <a:rPr lang="ru-RU" dirty="0"/>
            </a:br>
            <a:r>
              <a:rPr lang="ru-RU" dirty="0"/>
              <a:t>- пройти комплексное обследование в амбулаторном и стационарном отделении</a:t>
            </a:r>
          </a:p>
          <a:p>
            <a:pPr>
              <a:buFontTx/>
              <a:buChar char="-"/>
            </a:pPr>
            <a:r>
              <a:rPr lang="ru-RU" dirty="0"/>
              <a:t>Получить реабилитацию </a:t>
            </a:r>
          </a:p>
          <a:p>
            <a:pPr>
              <a:buFontTx/>
              <a:buChar char="-"/>
            </a:pPr>
            <a:r>
              <a:rPr lang="ru-RU" dirty="0"/>
              <a:t>Подобрать медикаментозную терапию</a:t>
            </a:r>
          </a:p>
          <a:p>
            <a:pPr>
              <a:buFontTx/>
              <a:buChar char="-"/>
            </a:pPr>
            <a:r>
              <a:rPr lang="ru-RU" dirty="0"/>
              <a:t>Получить справку врачебной комиссии</a:t>
            </a:r>
          </a:p>
          <a:p>
            <a:pPr>
              <a:buFontTx/>
              <a:buChar char="-"/>
            </a:pPr>
            <a:r>
              <a:rPr lang="ru-RU" dirty="0"/>
              <a:t>Пройти обследование для МСЭ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671" y="1330036"/>
            <a:ext cx="3743420" cy="130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93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855" y="658812"/>
            <a:ext cx="7772400" cy="1143000"/>
          </a:xfrm>
        </p:spPr>
        <p:txBody>
          <a:bodyPr/>
          <a:lstStyle/>
          <a:p>
            <a:r>
              <a:rPr lang="ru-RU" sz="2800" dirty="0"/>
              <a:t>НПЦ психического здоровья детей и подростков им. Г.Е. Сухаревой</a:t>
            </a:r>
            <a:r>
              <a:rPr lang="en-US" sz="2800" dirty="0"/>
              <a:t> (</a:t>
            </a:r>
            <a:r>
              <a:rPr lang="ru-RU" sz="2800" dirty="0"/>
              <a:t>бывшая 6 больница)</a:t>
            </a:r>
            <a:br>
              <a:rPr lang="ru-RU" sz="2800" dirty="0"/>
            </a:br>
            <a:r>
              <a:rPr lang="en-US" sz="2800" dirty="0"/>
              <a:t>http://www.npc-pzdp.ru/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436091"/>
            <a:ext cx="7772400" cy="3355109"/>
          </a:xfrm>
        </p:spPr>
        <p:txBody>
          <a:bodyPr/>
          <a:lstStyle/>
          <a:p>
            <a:r>
              <a:rPr lang="ru-RU" dirty="0"/>
              <a:t>8 495 952 66 18 </a:t>
            </a:r>
          </a:p>
          <a:p>
            <a:pPr marL="140335" indent="0">
              <a:buNone/>
            </a:pPr>
            <a:r>
              <a:rPr lang="ru-RU" dirty="0"/>
              <a:t>Единый центр защиты детей при больнице, анонимно консультирует по любым вопросам (не только по аутизму). Т.е. если нужна комплексная консультация, но карту заводить страшно - туда можно обратиться. </a:t>
            </a:r>
          </a:p>
          <a:p>
            <a:pPr marL="140335" indent="0">
              <a:buNone/>
            </a:pPr>
            <a:endParaRPr lang="ru-RU" dirty="0"/>
          </a:p>
        </p:txBody>
      </p:sp>
      <p:pic>
        <p:nvPicPr>
          <p:cNvPr id="1032" name="Picture 8" descr="http://www.npc-pzdp.ru/vmenu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588" y="1230312"/>
            <a:ext cx="1460212" cy="146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747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Федеральный ресурсный центр по аутизму (</a:t>
            </a:r>
            <a:r>
              <a:rPr lang="ru-RU" dirty="0" err="1"/>
              <a:t>ЦПМССДиП</a:t>
            </a:r>
            <a:r>
              <a:rPr lang="ru-RU" dirty="0"/>
              <a:t> МГППУ)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7855" y="1281544"/>
            <a:ext cx="8418945" cy="5424055"/>
          </a:xfrm>
        </p:spPr>
        <p:txBody>
          <a:bodyPr/>
          <a:lstStyle/>
          <a:p>
            <a:r>
              <a:rPr lang="en-US" sz="1400" dirty="0">
                <a:hlinkClick r:id="rId2"/>
              </a:rPr>
              <a:t>http://www.autismhelp.ru/</a:t>
            </a:r>
            <a:endParaRPr lang="ru-RU" sz="1400" dirty="0"/>
          </a:p>
          <a:p>
            <a:r>
              <a:rPr lang="ru-RU" sz="1400" dirty="0"/>
              <a:t>Центр психолого-медико-социального сопровождения детей и подростков (</a:t>
            </a:r>
            <a:r>
              <a:rPr lang="ru-RU" sz="1400" dirty="0" err="1"/>
              <a:t>ЦПМССДиП</a:t>
            </a:r>
            <a:r>
              <a:rPr lang="ru-RU" sz="1400" dirty="0"/>
              <a:t>) ГБОУ ВПО МГППУ - один из первых созданных в Москве и России центров по оказанию комплексной медико-психолого-педагогической помощи детям и подросткам.</a:t>
            </a:r>
          </a:p>
          <a:p>
            <a:r>
              <a:rPr lang="ru-RU" sz="1400" dirty="0"/>
              <a:t>    Открыт по решению Московского правительства в 1994 году. В Центре работают опытные, высококвалифицированные специалисты: дефектологи, логопеды, </a:t>
            </a:r>
            <a:r>
              <a:rPr lang="ru-RU" sz="1400" dirty="0" err="1"/>
              <a:t>нейропсихологи</a:t>
            </a:r>
            <a:r>
              <a:rPr lang="ru-RU" sz="1400" dirty="0"/>
              <a:t>, клинические и социальные психологи, психиатры, психотерапевты, педиатры, педагоги. </a:t>
            </a:r>
          </a:p>
          <a:p>
            <a:r>
              <a:rPr lang="ru-RU" sz="1400" dirty="0"/>
              <a:t>Диагностическая и коррекционная работа с детьми,  страдающими расстройствами аутистического спектра </a:t>
            </a:r>
          </a:p>
          <a:p>
            <a:r>
              <a:rPr lang="ru-RU" sz="1400" dirty="0"/>
              <a:t>В Центре используются эффективные программы для детей с аутизмом различной степени выраженности. </a:t>
            </a:r>
          </a:p>
          <a:p>
            <a:r>
              <a:rPr lang="ru-RU" sz="1400" dirty="0"/>
              <a:t>"Поддержка  аутичных и отстающих  в развитии детей"  (TEACCH  (</a:t>
            </a:r>
            <a:r>
              <a:rPr lang="ru-RU" sz="1400" dirty="0" err="1"/>
              <a:t>Э.Шоплер</a:t>
            </a:r>
            <a:r>
              <a:rPr lang="ru-RU" sz="1400" dirty="0"/>
              <a:t>, </a:t>
            </a:r>
            <a:r>
              <a:rPr lang="ru-RU" sz="1400" dirty="0" err="1"/>
              <a:t>М.Ланзинд</a:t>
            </a:r>
            <a:r>
              <a:rPr lang="ru-RU" sz="1400" dirty="0"/>
              <a:t>, </a:t>
            </a:r>
            <a:r>
              <a:rPr lang="ru-RU" sz="1400" dirty="0" err="1"/>
              <a:t>Л.Ватерс</a:t>
            </a:r>
            <a:r>
              <a:rPr lang="ru-RU" sz="1400" dirty="0"/>
              <a:t>).</a:t>
            </a:r>
          </a:p>
          <a:p>
            <a:r>
              <a:rPr lang="ru-RU" sz="1400" dirty="0"/>
              <a:t>Программа  «Обучение детей  с синдромом  детского  аутизма  пониманию  другого  человека». </a:t>
            </a:r>
            <a:r>
              <a:rPr lang="ru-RU" sz="1400" dirty="0" err="1"/>
              <a:t>Teaching</a:t>
            </a:r>
            <a:r>
              <a:rPr lang="ru-RU" sz="1400" dirty="0"/>
              <a:t> </a:t>
            </a:r>
            <a:r>
              <a:rPr lang="ru-RU" sz="1400" dirty="0" err="1"/>
              <a:t>children</a:t>
            </a:r>
            <a:r>
              <a:rPr lang="ru-RU" sz="1400" dirty="0"/>
              <a:t> </a:t>
            </a:r>
            <a:r>
              <a:rPr lang="ru-RU" sz="1400" dirty="0" err="1"/>
              <a:t>with</a:t>
            </a:r>
            <a:r>
              <a:rPr lang="ru-RU" sz="1400" dirty="0"/>
              <a:t>  </a:t>
            </a:r>
            <a:r>
              <a:rPr lang="ru-RU" sz="1400" dirty="0" err="1"/>
              <a:t>Autism</a:t>
            </a:r>
            <a:r>
              <a:rPr lang="ru-RU" sz="1400" dirty="0"/>
              <a:t> </a:t>
            </a:r>
            <a:r>
              <a:rPr lang="ru-RU" sz="1400" dirty="0" err="1"/>
              <a:t>to</a:t>
            </a:r>
            <a:r>
              <a:rPr lang="ru-RU" sz="1400" dirty="0"/>
              <a:t> </a:t>
            </a:r>
            <a:r>
              <a:rPr lang="ru-RU" sz="1400" dirty="0" err="1"/>
              <a:t>Mind</a:t>
            </a:r>
            <a:r>
              <a:rPr lang="ru-RU" sz="1400" dirty="0"/>
              <a:t> </a:t>
            </a:r>
            <a:r>
              <a:rPr lang="ru-RU" sz="1400" dirty="0" err="1"/>
              <a:t>Read</a:t>
            </a:r>
            <a:r>
              <a:rPr lang="ru-RU" sz="1400" dirty="0"/>
              <a:t> (</a:t>
            </a:r>
            <a:r>
              <a:rPr lang="ru-RU" sz="1400" dirty="0" err="1"/>
              <a:t>P.Howlin</a:t>
            </a:r>
            <a:r>
              <a:rPr lang="ru-RU" sz="1400" dirty="0"/>
              <a:t>, </a:t>
            </a:r>
            <a:r>
              <a:rPr lang="ru-RU" sz="1400" dirty="0" err="1"/>
              <a:t>S.Baron-Cohen</a:t>
            </a:r>
            <a:r>
              <a:rPr lang="ru-RU" sz="1400" dirty="0"/>
              <a:t>, </a:t>
            </a:r>
            <a:r>
              <a:rPr lang="ru-RU" sz="1400" dirty="0" err="1"/>
              <a:t>J.Hadwin</a:t>
            </a:r>
            <a:r>
              <a:rPr lang="ru-RU" sz="1400" dirty="0"/>
              <a:t>). </a:t>
            </a:r>
          </a:p>
          <a:p>
            <a:r>
              <a:rPr lang="ru-RU" sz="1400" dirty="0"/>
              <a:t>Программа «Обучение  речевым навыкам» (</a:t>
            </a:r>
            <a:r>
              <a:rPr lang="ru-RU" sz="1400" dirty="0" err="1"/>
              <a:t>Teaсch</a:t>
            </a:r>
            <a:r>
              <a:rPr lang="ru-RU" sz="1400" dirty="0"/>
              <a:t>  </a:t>
            </a:r>
            <a:r>
              <a:rPr lang="ru-RU" sz="1400" dirty="0" err="1"/>
              <a:t>Me</a:t>
            </a:r>
            <a:r>
              <a:rPr lang="ru-RU" sz="1400" dirty="0"/>
              <a:t>  </a:t>
            </a:r>
            <a:r>
              <a:rPr lang="ru-RU" sz="1400" dirty="0" err="1"/>
              <a:t>Language</a:t>
            </a:r>
            <a:r>
              <a:rPr lang="ru-RU" sz="1400" dirty="0"/>
              <a:t> (</a:t>
            </a:r>
            <a:r>
              <a:rPr lang="ru-RU" sz="1400" dirty="0" err="1"/>
              <a:t>S.Freeman</a:t>
            </a:r>
            <a:r>
              <a:rPr lang="ru-RU" sz="1400" dirty="0"/>
              <a:t>, </a:t>
            </a:r>
            <a:r>
              <a:rPr lang="ru-RU" sz="1400" dirty="0" err="1"/>
              <a:t>L.Dake</a:t>
            </a:r>
            <a:r>
              <a:rPr lang="ru-RU" sz="1400" dirty="0"/>
              <a:t>)).</a:t>
            </a:r>
          </a:p>
          <a:p>
            <a:r>
              <a:rPr lang="ru-RU" sz="1400" dirty="0"/>
              <a:t>Метод  облегченной  коммуникации  (FC.  </a:t>
            </a:r>
            <a:r>
              <a:rPr lang="ru-RU" sz="1400" dirty="0" err="1"/>
              <a:t>M.Crossley</a:t>
            </a:r>
            <a:r>
              <a:rPr lang="ru-RU" sz="1400" dirty="0"/>
              <a:t>). </a:t>
            </a:r>
          </a:p>
          <a:p>
            <a:r>
              <a:rPr lang="ru-RU" sz="1400" dirty="0"/>
              <a:t>Ориентация  в  социальном  мире  (Дженет </a:t>
            </a:r>
            <a:r>
              <a:rPr lang="ru-RU" sz="1400" dirty="0" err="1"/>
              <a:t>МакАфи</a:t>
            </a:r>
            <a:r>
              <a:rPr lang="ru-RU" sz="1400" dirty="0"/>
              <a:t> “</a:t>
            </a:r>
            <a:r>
              <a:rPr lang="ru-RU" sz="1400" dirty="0" err="1"/>
              <a:t>Navigating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social</a:t>
            </a:r>
            <a:r>
              <a:rPr lang="ru-RU" sz="1400" dirty="0"/>
              <a:t> </a:t>
            </a:r>
            <a:r>
              <a:rPr lang="ru-RU" sz="1400" dirty="0" err="1"/>
              <a:t>world</a:t>
            </a:r>
            <a:r>
              <a:rPr lang="ru-RU" sz="1400" dirty="0"/>
              <a:t>”). </a:t>
            </a:r>
          </a:p>
          <a:p>
            <a:r>
              <a:rPr lang="ru-RU" sz="1400" dirty="0"/>
              <a:t>Программа «Обучение спонтанной коммуникации </a:t>
            </a:r>
            <a:r>
              <a:rPr lang="ru-RU" sz="1400" dirty="0" err="1"/>
              <a:t>аутистов</a:t>
            </a:r>
            <a:r>
              <a:rPr lang="ru-RU" sz="1400" dirty="0"/>
              <a:t> и детей с другими нарушениями развития» (L.R. </a:t>
            </a:r>
            <a:r>
              <a:rPr lang="ru-RU" sz="1400" dirty="0" err="1"/>
              <a:t>Watson</a:t>
            </a:r>
            <a:r>
              <a:rPr lang="ru-RU" sz="1400" dirty="0"/>
              <a:t> “ </a:t>
            </a:r>
            <a:r>
              <a:rPr lang="ru-RU" sz="1400" dirty="0" err="1"/>
              <a:t>Teaching</a:t>
            </a:r>
            <a:r>
              <a:rPr lang="ru-RU" sz="1400" dirty="0"/>
              <a:t> </a:t>
            </a:r>
            <a:r>
              <a:rPr lang="ru-RU" sz="1400" dirty="0" err="1"/>
              <a:t>spontaneous</a:t>
            </a:r>
            <a:r>
              <a:rPr lang="ru-RU" sz="1400" dirty="0"/>
              <a:t> </a:t>
            </a:r>
            <a:r>
              <a:rPr lang="ru-RU" sz="1400" dirty="0" err="1"/>
              <a:t>communication</a:t>
            </a:r>
            <a:r>
              <a:rPr lang="ru-RU" sz="1400" dirty="0"/>
              <a:t> </a:t>
            </a:r>
            <a:r>
              <a:rPr lang="ru-RU" sz="1400" dirty="0" err="1"/>
              <a:t>to</a:t>
            </a:r>
            <a:r>
              <a:rPr lang="ru-RU" sz="1400" dirty="0"/>
              <a:t> </a:t>
            </a:r>
            <a:r>
              <a:rPr lang="ru-RU" sz="1400" dirty="0" err="1"/>
              <a:t>autistic</a:t>
            </a:r>
            <a:r>
              <a:rPr lang="ru-RU" sz="1400" dirty="0"/>
              <a:t> </a:t>
            </a:r>
            <a:r>
              <a:rPr lang="ru-RU" sz="1400" dirty="0" err="1"/>
              <a:t>and</a:t>
            </a:r>
            <a:r>
              <a:rPr lang="ru-RU" sz="1400" dirty="0"/>
              <a:t> </a:t>
            </a:r>
            <a:r>
              <a:rPr lang="ru-RU" sz="1400" dirty="0" err="1"/>
              <a:t>developmentally</a:t>
            </a:r>
            <a:r>
              <a:rPr lang="ru-RU" sz="1400" dirty="0"/>
              <a:t> </a:t>
            </a:r>
            <a:r>
              <a:rPr lang="ru-RU" sz="1400" dirty="0" err="1"/>
              <a:t>handicapped</a:t>
            </a:r>
            <a:r>
              <a:rPr lang="ru-RU" sz="1400" dirty="0"/>
              <a:t> </a:t>
            </a:r>
            <a:r>
              <a:rPr lang="ru-RU" sz="1400" dirty="0" err="1"/>
              <a:t>children</a:t>
            </a:r>
            <a:r>
              <a:rPr lang="ru-RU" sz="1400" dirty="0"/>
              <a:t>”).</a:t>
            </a:r>
          </a:p>
        </p:txBody>
      </p:sp>
    </p:spTree>
    <p:extLst>
      <p:ext uri="{BB962C8B-B14F-4D97-AF65-F5344CB8AC3E}">
        <p14:creationId xmlns:p14="http://schemas.microsoft.com/office/powerpoint/2010/main" val="4289787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можете вы?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58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0335" indent="0" algn="ctr">
              <a:buNone/>
            </a:pPr>
            <a:r>
              <a:rPr lang="ru-RU" sz="5400" dirty="0"/>
              <a:t>Что могут некоммерческие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3828348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691800" y="390549"/>
            <a:ext cx="7760400" cy="78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ru-RU"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РОЛЬ ОБЩЕСТВЕННОСТИ (НКО) </a:t>
            </a:r>
            <a:r>
              <a:rPr lang="ru-RU" sz="2400"/>
              <a:t>И РОДИТЕЛЕЙ: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1377352"/>
            <a:ext cx="7772400" cy="43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386"/>
              <a:buFont typeface="Noto Sans Symbols"/>
              <a:buChar char="●"/>
            </a:pPr>
            <a:r>
              <a:rPr lang="ru-RU" sz="221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Инициация изменений и общественный контроль за всем процессом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386"/>
              <a:buFont typeface="Noto Sans Symbols"/>
              <a:buChar char="●"/>
            </a:pPr>
            <a:r>
              <a:rPr lang="ru-RU" sz="221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Лоббирование интересов групп детей и представление интересов отдельных детей и их родителей в государственных органа</a:t>
            </a:r>
            <a:r>
              <a:rPr lang="ru-RU" sz="2210"/>
              <a:t>х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386"/>
              <a:buFont typeface="Noto Sans Symbols"/>
              <a:buChar char="●"/>
            </a:pPr>
            <a:r>
              <a:rPr lang="ru-RU" sz="221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Источник мощнейшего информирования о происходящих процессах и путях решения задач</a:t>
            </a:r>
          </a:p>
          <a:p>
            <a:pPr marL="274320" marR="0" lvl="0" indent="-29537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100454"/>
              <a:buFont typeface="Noto Sans Symbols"/>
              <a:buChar char="●"/>
            </a:pPr>
            <a:r>
              <a:rPr lang="ru-RU" sz="2210"/>
              <a:t>Ресурс работы по программам типа “Родитель-родителю”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386"/>
              <a:buFont typeface="Noto Sans Symbols"/>
              <a:buChar char="●"/>
            </a:pPr>
            <a:r>
              <a:rPr lang="ru-RU" sz="221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Кадровый ресурс: как волонтерской поддержки новых проектов и новых форм работы в образовательных учреждениях, так и профессиональной: юридической и фандрайзинговой, специализированной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210" b="1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58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sz="221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794327" y="117619"/>
            <a:ext cx="77724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2400" dirty="0"/>
              <a:t>Виды возможной помощи родителям, специалистам, учреждениям со стороны </a:t>
            </a:r>
            <a:r>
              <a:rPr lang="ru-RU" sz="2400" b="1" dirty="0"/>
              <a:t>НКО</a:t>
            </a:r>
            <a:r>
              <a:rPr lang="ru-RU" sz="2400" dirty="0"/>
              <a:t>: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517236" y="1143000"/>
            <a:ext cx="77724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ru-RU" sz="2400" dirty="0"/>
              <a:t>Информационная (</a:t>
            </a:r>
            <a:r>
              <a:rPr lang="ru-RU" sz="2400" dirty="0" err="1"/>
              <a:t>маршрутеризация</a:t>
            </a:r>
            <a:r>
              <a:rPr lang="ru-RU" sz="2400" dirty="0"/>
              <a:t> ребенка с РАС в Москве - МГАРДИ, ЦЛП - справочник и т.п.)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ru-RU" sz="2400" dirty="0"/>
              <a:t>Правовая для родителей и специалистов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ru-RU" sz="2400" dirty="0"/>
              <a:t>Психологическая поддержка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ru-RU" sz="2400" dirty="0"/>
              <a:t>Организационная: “диспетчерская” для отдельных родителей и групп родителей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ru-RU" sz="2400" dirty="0"/>
              <a:t>рабочие группы при Департаментах города, межведомственное взаимодействие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ru-RU" sz="2400" dirty="0"/>
              <a:t>Образовательная: курсы для родителей, для специалистов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ru-RU" sz="2400" dirty="0"/>
              <a:t>Финансовая со стороны фондов - для родителей</a:t>
            </a:r>
          </a:p>
          <a:p>
            <a:pPr marL="457200" lvl="0" indent="-381000">
              <a:spcBef>
                <a:spcPts val="0"/>
              </a:spcBef>
              <a:buSzPct val="100000"/>
              <a:buAutoNum type="arabicPeriod"/>
            </a:pPr>
            <a:r>
              <a:rPr lang="ru-RU" sz="2400" dirty="0"/>
              <a:t>Финансовая со стороны других некоммерческих организаций, для проектов, совместных с </a:t>
            </a:r>
            <a:r>
              <a:rPr lang="ru-RU" sz="2400" dirty="0" err="1"/>
              <a:t>гос.учреждениями</a:t>
            </a:r>
            <a:endParaRPr lang="ru-RU" sz="2400" dirty="0"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418" y="0"/>
            <a:ext cx="7772400" cy="1143000"/>
          </a:xfrm>
        </p:spPr>
        <p:txBody>
          <a:bodyPr/>
          <a:lstStyle/>
          <a:p>
            <a:r>
              <a:rPr lang="ru-RU" dirty="0"/>
              <a:t>Юридическая поддержка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1418" y="1143000"/>
            <a:ext cx="7772400" cy="4572000"/>
          </a:xfrm>
        </p:spPr>
        <p:txBody>
          <a:bodyPr/>
          <a:lstStyle/>
          <a:p>
            <a:r>
              <a:rPr lang="ru-RU" sz="2000" dirty="0"/>
              <a:t>Особое детство «Правовой навигатор»: </a:t>
            </a:r>
            <a:r>
              <a:rPr lang="en-US" sz="2000" dirty="0">
                <a:hlinkClick r:id="rId2"/>
              </a:rPr>
              <a:t>http://www.osoboedetstvo.ru/rights</a:t>
            </a:r>
            <a:r>
              <a:rPr lang="ru-RU" sz="2000" dirty="0"/>
              <a:t> и юридическая служба ЦЛП</a:t>
            </a:r>
          </a:p>
          <a:p>
            <a:pPr fontAlgn="base"/>
            <a:r>
              <a:rPr lang="ru-RU" sz="2000" dirty="0"/>
              <a:t>Проект «</a:t>
            </a:r>
            <a:r>
              <a:rPr lang="ru-RU" sz="2000" dirty="0" err="1"/>
              <a:t>Патронус</a:t>
            </a:r>
            <a:r>
              <a:rPr lang="ru-RU" sz="2000" dirty="0"/>
              <a:t>»: </a:t>
            </a:r>
            <a:r>
              <a:rPr lang="en-US" sz="2000" dirty="0">
                <a:hlinkClick r:id="rId3"/>
              </a:rPr>
              <a:t>http://dislife.ru/specials/patronus</a:t>
            </a:r>
            <a:br>
              <a:rPr lang="ru-RU" sz="2000" dirty="0"/>
            </a:br>
            <a:r>
              <a:rPr lang="ru-RU" sz="2000" dirty="0"/>
              <a:t>за 5 лет существования около 1000дел выиграно досудебным порядком:</a:t>
            </a:r>
          </a:p>
          <a:p>
            <a:pPr marL="140335" indent="0" fontAlgn="base">
              <a:buNone/>
            </a:pPr>
            <a:r>
              <a:rPr lang="ru-RU" sz="2000" dirty="0"/>
              <a:t>грамотными консультациями родителей, перепиской с профильными ведомствами, обжалованиями, ручным управлением</a:t>
            </a:r>
          </a:p>
          <a:p>
            <a:pPr fontAlgn="base"/>
            <a:r>
              <a:rPr lang="ru-RU" sz="2000" dirty="0"/>
              <a:t> РООИ «Перспектива» </a:t>
            </a:r>
            <a:r>
              <a:rPr lang="en-US" sz="2000" dirty="0">
                <a:hlinkClick r:id="rId4"/>
              </a:rPr>
              <a:t>https://perspektiva-inva.ru/</a:t>
            </a:r>
            <a:r>
              <a:rPr lang="ru-RU" sz="2000" dirty="0"/>
              <a:t> </a:t>
            </a:r>
          </a:p>
          <a:p>
            <a:pPr fontAlgn="base"/>
            <a:r>
              <a:rPr lang="ru-RU" sz="2000" dirty="0"/>
              <a:t> МГАРДИ и «Контакт»: «Диспетчерская» </a:t>
            </a:r>
            <a:r>
              <a:rPr lang="en-US" sz="2000" dirty="0">
                <a:hlinkClick r:id="rId5"/>
              </a:rPr>
              <a:t>http://contact-autism.ru/info-for-parents/</a:t>
            </a:r>
            <a:r>
              <a:rPr lang="ru-RU" sz="2000" dirty="0"/>
              <a:t> </a:t>
            </a:r>
          </a:p>
          <a:p>
            <a:pPr fontAlgn="base"/>
            <a:r>
              <a:rPr lang="ru-RU" sz="1800" dirty="0"/>
              <a:t>Прекрасный перечень контактов бесплатной юридической помощи можно найти здесь: </a:t>
            </a:r>
            <a:r>
              <a:rPr lang="ru-RU" sz="1800" dirty="0">
                <a:hlinkClick r:id="rId6"/>
              </a:rPr>
              <a:t>http://www.osoboedetstvo.ru/rights/contacts/gde-mozhno-poluchit-pravovuyu-podderzhku</a:t>
            </a: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620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/>
        </p:nvSpPr>
        <p:spPr>
          <a:xfrm>
            <a:off x="211017" y="179925"/>
            <a:ext cx="83811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3200" b="1" i="0" u="none" strike="noStrike" cap="none"/>
              <a:t>Мировая</a:t>
            </a:r>
            <a:r>
              <a:rPr lang="ru-RU" sz="3200" b="1"/>
              <a:t> </a:t>
            </a:r>
            <a:r>
              <a:rPr lang="ru-RU" sz="3200" b="1" i="0" u="none" strike="noStrike" cap="none"/>
              <a:t>статистика</a:t>
            </a: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1498873"/>
            <a:ext cx="4212900" cy="315959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4716016" y="1196751"/>
            <a:ext cx="4104600" cy="2246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800">
                <a:latin typeface="Calibri"/>
                <a:ea typeface="Calibri"/>
                <a:cs typeface="Calibri"/>
                <a:sym typeface="Calibri"/>
              </a:rPr>
              <a:t>Согласно данным ВОЗ и UNAIDS к 2020 году более 15% населения Земли будут иметь ограничения жизнедеятельности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4716016" y="5949280"/>
            <a:ext cx="41046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http://usicd.wordpress.com/2011/06/09/who-world-report-on-disability/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746" y="-73891"/>
            <a:ext cx="7772400" cy="1143000"/>
          </a:xfrm>
        </p:spPr>
        <p:txBody>
          <a:bodyPr/>
          <a:lstStyle/>
          <a:p>
            <a:r>
              <a:rPr lang="ru-RU" dirty="0"/>
              <a:t>Фонды адресной помощи детям: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0908" y="960581"/>
            <a:ext cx="8261927" cy="4791364"/>
          </a:xfrm>
        </p:spPr>
        <p:txBody>
          <a:bodyPr/>
          <a:lstStyle/>
          <a:p>
            <a:pPr marL="140335" indent="0">
              <a:buNone/>
            </a:pPr>
            <a:r>
              <a:rPr lang="ru-RU" sz="1400" dirty="0"/>
              <a:t>Как получить реабилитацию через благотворительные фонды</a:t>
            </a:r>
          </a:p>
          <a:p>
            <a:pPr marL="140335" indent="0">
              <a:buNone/>
            </a:pPr>
            <a:r>
              <a:rPr lang="ru-RU" sz="1400" dirty="0"/>
              <a:t>Для того, чтобы получить возможность реабилитации (лечения) за счет Благотворительного фонда (БФ) нужно: </a:t>
            </a:r>
          </a:p>
          <a:p>
            <a:r>
              <a:rPr lang="ru-RU" sz="1400" dirty="0"/>
              <a:t>1. Получить счет на реабилитацию</a:t>
            </a:r>
          </a:p>
          <a:p>
            <a:r>
              <a:rPr lang="ru-RU" sz="1400" dirty="0"/>
              <a:t>напишите в клинику (реабилитационный центр) письмо с просьбой выслать счет  (нужно учесть, что в благотворительных фондах очередь несколько месяцев)</a:t>
            </a:r>
          </a:p>
          <a:p>
            <a:r>
              <a:rPr lang="ru-RU" sz="1400" dirty="0"/>
              <a:t>2. Обратиться в Благотворительный фонд с просьбой оплаты реабилитации.</a:t>
            </a:r>
          </a:p>
          <a:p>
            <a:pPr marL="140335" indent="0">
              <a:buNone/>
            </a:pPr>
            <a:r>
              <a:rPr lang="ru-RU" sz="1400" dirty="0"/>
              <a:t>На сайте каждого фонда подробно расписано: какие документы и в каком виде (электронном или по почте) нужно предоставить.</a:t>
            </a:r>
          </a:p>
          <a:p>
            <a:r>
              <a:rPr lang="ru-RU" sz="1400" dirty="0"/>
              <a:t>Обратите внимание, что многие фонды оплачивают лечение детей только на территории РФ, некоторые — только в определенных клиниках.</a:t>
            </a:r>
          </a:p>
          <a:p>
            <a:r>
              <a:rPr lang="ru-RU" sz="1400" b="1" dirty="0"/>
              <a:t>Отправлять документы можно сразу в несколько фондов.</a:t>
            </a:r>
          </a:p>
          <a:p>
            <a:r>
              <a:rPr lang="ru-RU" sz="1400" dirty="0"/>
              <a:t>Заранее приготовьте рассказ о своем ребенке (посмотрите что пишут другие родители, рассказы выкладываются на сайтах)</a:t>
            </a:r>
          </a:p>
          <a:p>
            <a:r>
              <a:rPr lang="ru-RU" sz="1400" dirty="0"/>
              <a:t>Нужно очень хорошо обосновать почему Вашему ребенку нужно именно это лечение (реабилитация)</a:t>
            </a:r>
          </a:p>
          <a:p>
            <a:r>
              <a:rPr lang="ru-RU" sz="1400" dirty="0"/>
              <a:t>Если лечение/реабилитация за границей РФ — почему вы не можете получить такое лечение в России (например, у нас нет такой методики)</a:t>
            </a:r>
          </a:p>
          <a:p>
            <a:r>
              <a:rPr lang="ru-RU" sz="1400" dirty="0"/>
              <a:t>Хорошо бы иметь рекомендации врачей, в которых указано, что ребенку рекомендовано именно это лечение (это сложно, врачи обычно говорят, что не имеют права рекомендовать конкретные клиники)</a:t>
            </a:r>
          </a:p>
        </p:txBody>
      </p:sp>
    </p:spTree>
    <p:extLst>
      <p:ext uri="{BB962C8B-B14F-4D97-AF65-F5344CB8AC3E}">
        <p14:creationId xmlns:p14="http://schemas.microsoft.com/office/powerpoint/2010/main" val="1158736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6"/>
            <a:ext cx="7772400" cy="1173163"/>
          </a:xfrm>
        </p:spPr>
        <p:txBody>
          <a:bodyPr/>
          <a:lstStyle/>
          <a:p>
            <a:r>
              <a:rPr lang="ru-RU" dirty="0"/>
              <a:t>СПИСОК ФОНДОВ: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891" y="840433"/>
            <a:ext cx="8612909" cy="5486475"/>
          </a:xfrm>
        </p:spPr>
        <p:txBody>
          <a:bodyPr/>
          <a:lstStyle/>
          <a:p>
            <a:r>
              <a:rPr lang="ru-RU" sz="1400" dirty="0" err="1"/>
              <a:t>Русфонд</a:t>
            </a:r>
            <a:r>
              <a:rPr lang="ru-RU" sz="1400" dirty="0"/>
              <a:t> (1канал)</a:t>
            </a:r>
          </a:p>
          <a:p>
            <a:r>
              <a:rPr lang="ru-RU" sz="1400" dirty="0"/>
              <a:t>БФ «Созидание» оплачивает лечение и реабилитацию ТОЛЬКО в России!</a:t>
            </a:r>
          </a:p>
          <a:p>
            <a:r>
              <a:rPr lang="ru-RU" sz="1400" dirty="0"/>
              <a:t>1. БФ «Под звездой надежды», www.hopestar.ru, контактный телефон (495) 745-15-55,</a:t>
            </a:r>
          </a:p>
          <a:p>
            <a:r>
              <a:rPr lang="ru-RU" sz="1400" dirty="0"/>
              <a:t>2. БФ «Абсолют-помощь», www.absolute-help.ru, контактный телефон (499) 230-14-30, (499) 238-44-44</a:t>
            </a:r>
          </a:p>
          <a:p>
            <a:r>
              <a:rPr lang="ru-RU" sz="1400" dirty="0"/>
              <a:t>3. БФ «Человек и его вера», www.odigon.ru (этот фонд работает как благотворительный форум, там нужно зарегистрироваться, телефон на сайте не указан)</a:t>
            </a:r>
          </a:p>
          <a:p>
            <a:r>
              <a:rPr lang="ru-RU" sz="1400" dirty="0"/>
              <a:t>4. БФ «</a:t>
            </a:r>
            <a:r>
              <a:rPr lang="ru-RU" sz="1400" dirty="0" err="1"/>
              <a:t>Транссоюз</a:t>
            </a:r>
            <a:r>
              <a:rPr lang="ru-RU" sz="1400" dirty="0"/>
              <a:t>», www.bfts.ru, контактные телефоны (495) 921-02-77, (495) 921-02-78, (495) 921-07-82, (495) 921-07-83</a:t>
            </a:r>
          </a:p>
          <a:p>
            <a:r>
              <a:rPr lang="ru-RU" sz="1400" dirty="0"/>
              <a:t>5. БФ «Кто, если не Я», , контактные телефоны + 7 (495) 649-18-14</a:t>
            </a:r>
          </a:p>
          <a:p>
            <a:r>
              <a:rPr lang="ru-RU" sz="1400" dirty="0"/>
              <a:t>6. БФ «Созидание», www.bf-sozidanie.ru, контактный телефон +7 (499) 308-52-92</a:t>
            </a:r>
          </a:p>
          <a:p>
            <a:r>
              <a:rPr lang="ru-RU" sz="1400" dirty="0"/>
              <a:t>7. БФ «Галчонок», www.bf-galchonok.ru, контактный телефон +7926217 70 71</a:t>
            </a:r>
          </a:p>
          <a:p>
            <a:r>
              <a:rPr lang="ru-RU" sz="1400" dirty="0"/>
              <a:t>8. БФ «Помоги </a:t>
            </a:r>
            <a:r>
              <a:rPr lang="ru-RU" sz="1400" dirty="0" err="1"/>
              <a:t>ребёнку.ру</a:t>
            </a:r>
            <a:r>
              <a:rPr lang="ru-RU" sz="1400" dirty="0"/>
              <a:t>» www.fondpr.ru/, контактный телефон +7 (495) 746-01-06, +7-915-168-56-03</a:t>
            </a:r>
          </a:p>
          <a:p>
            <a:r>
              <a:rPr lang="ru-RU" sz="1400" dirty="0"/>
              <a:t>9. БФ «Расправь Крылья», www.detskyfond.info/ контактный телефон +7 (495) 956-9138</a:t>
            </a:r>
          </a:p>
          <a:p>
            <a:r>
              <a:rPr lang="ru-RU" sz="1400" dirty="0"/>
              <a:t>10. БФ Милосердие http://www.miloserdie.ru/</a:t>
            </a:r>
          </a:p>
          <a:p>
            <a:r>
              <a:rPr lang="ru-RU" sz="1400" dirty="0"/>
              <a:t>есть и другие. Обращаться надо одновременно везде — т.к. нужно быть готовым к очередям, ожиданию и отказам — обращающихся много. Но и вам обязательно где-то повезет, главное  — начать и не останавливаться.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5649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6836" y="-85581"/>
            <a:ext cx="7772400" cy="1143000"/>
          </a:xfrm>
        </p:spPr>
        <p:txBody>
          <a:bodyPr/>
          <a:lstStyle/>
          <a:p>
            <a:r>
              <a:rPr lang="ru-RU" dirty="0"/>
              <a:t>Где посмотреть список фондов?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4036" y="985981"/>
            <a:ext cx="8455891" cy="5645728"/>
          </a:xfrm>
        </p:spPr>
        <p:txBody>
          <a:bodyPr/>
          <a:lstStyle/>
          <a:p>
            <a:r>
              <a:rPr lang="ru-RU" sz="1400" dirty="0"/>
              <a:t>Посмотреть и выбрать фонд можно как среди тех, которые перечислены в первой части, так и, например, вот по этому навигатору: http://www.rusfond.ru/navigator</a:t>
            </a:r>
          </a:p>
          <a:p>
            <a:endParaRPr lang="ru-RU" sz="1400" dirty="0"/>
          </a:p>
          <a:p>
            <a:r>
              <a:rPr lang="ru-RU" sz="1400" dirty="0"/>
              <a:t>Один из крупнейших ресурсов, на котором можно поискать любую помощь: http://www.miloserdie.ru/friends/about/ «Милосердие». Несмотря на то, что служба называется православной, на деле помощь они оказывают всем людям, независимо от вероисповедания.</a:t>
            </a:r>
          </a:p>
          <a:p>
            <a:endParaRPr lang="ru-RU" sz="1400" dirty="0"/>
          </a:p>
          <a:p>
            <a:r>
              <a:rPr lang="ru-RU" sz="1400" dirty="0"/>
              <a:t>Еще нашим детям помогают следующие организации: БФ «</a:t>
            </a:r>
            <a:r>
              <a:rPr lang="ru-RU" sz="1400" dirty="0" err="1"/>
              <a:t>Галченок</a:t>
            </a:r>
            <a:r>
              <a:rPr lang="ru-RU" sz="1400" dirty="0"/>
              <a:t>» (Москва и область, видимо): http://bf-galchonok.ru/o-fonde</a:t>
            </a:r>
          </a:p>
          <a:p>
            <a:endParaRPr lang="ru-RU" sz="1400" dirty="0"/>
          </a:p>
          <a:p>
            <a:r>
              <a:rPr lang="ru-RU" sz="1400" dirty="0"/>
              <a:t>http://www.yaest.ru/ — Фонд «Я есть!» Егора </a:t>
            </a:r>
            <a:r>
              <a:rPr lang="ru-RU" sz="1400" dirty="0" err="1"/>
              <a:t>Бероева</a:t>
            </a:r>
            <a:r>
              <a:rPr lang="ru-RU" sz="1400" dirty="0"/>
              <a:t> и Ксении </a:t>
            </a:r>
            <a:r>
              <a:rPr lang="ru-RU" sz="1400" dirty="0" err="1"/>
              <a:t>Алефровой</a:t>
            </a:r>
            <a:endParaRPr lang="ru-RU" sz="1400" dirty="0"/>
          </a:p>
          <a:p>
            <a:endParaRPr lang="ru-RU" sz="1400" dirty="0"/>
          </a:p>
          <a:p>
            <a:r>
              <a:rPr lang="ru-RU" sz="1400" dirty="0"/>
              <a:t>Есть и другие фонды и некоммерческие организации, перечень конечно же не полный.</a:t>
            </a:r>
          </a:p>
          <a:p>
            <a:endParaRPr lang="ru-RU" sz="1400" dirty="0"/>
          </a:p>
          <a:p>
            <a:r>
              <a:rPr lang="ru-RU" sz="1400" dirty="0"/>
              <a:t>http://www.osoboedetstvo.ru/base — здесь база некоммерческих организаций помогающих «особым» детям.</a:t>
            </a:r>
          </a:p>
          <a:p>
            <a:endParaRPr lang="ru-RU" sz="1400" dirty="0"/>
          </a:p>
          <a:p>
            <a:r>
              <a:rPr lang="ru-RU" sz="1400" dirty="0"/>
              <a:t>И еще прекрасный информационный ресурс, также с </a:t>
            </a:r>
            <a:r>
              <a:rPr lang="ru-RU" sz="1400" dirty="0" err="1"/>
              <a:t>базой:http</a:t>
            </a:r>
            <a:r>
              <a:rPr lang="ru-RU" sz="1400" dirty="0"/>
              <a:t>://sockart.ru/</a:t>
            </a:r>
            <a:r>
              <a:rPr lang="ru-RU" sz="1400" dirty="0" err="1"/>
              <a:t>nonprofit_organizations</a:t>
            </a:r>
            <a:r>
              <a:rPr lang="ru-RU" sz="1400" dirty="0"/>
              <a:t>/</a:t>
            </a:r>
            <a:r>
              <a:rPr lang="ru-RU" sz="1400" dirty="0" err="1"/>
              <a:t>catalog_nko</a:t>
            </a:r>
            <a:r>
              <a:rPr lang="ru-RU" sz="1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824221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564" y="-242599"/>
            <a:ext cx="7772400" cy="1143000"/>
          </a:xfrm>
        </p:spPr>
        <p:txBody>
          <a:bodyPr/>
          <a:lstStyle/>
          <a:p>
            <a:r>
              <a:rPr lang="ru-RU" dirty="0"/>
              <a:t>Обучение детей с РАС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618" y="900401"/>
            <a:ext cx="8372764" cy="4572000"/>
          </a:xfrm>
        </p:spPr>
        <p:txBody>
          <a:bodyPr/>
          <a:lstStyle/>
          <a:p>
            <a:r>
              <a:rPr lang="ru-RU" sz="1600" u="sng" dirty="0">
                <a:solidFill>
                  <a:schemeClr val="tx1"/>
                </a:solidFill>
                <a:hlinkClick r:id="rId2"/>
              </a:rPr>
              <a:t>Пример партнерства НКО и государства: «Инклюзивная молекула»</a:t>
            </a:r>
          </a:p>
          <a:p>
            <a:r>
              <a:rPr lang="en-US" sz="1600" dirty="0">
                <a:hlinkClick r:id="rId2"/>
              </a:rPr>
              <a:t>http://contact-autism.ru/molekula/</a:t>
            </a:r>
            <a:r>
              <a:rPr lang="ru-RU" sz="1600" dirty="0"/>
              <a:t> </a:t>
            </a:r>
          </a:p>
          <a:p>
            <a:r>
              <a:rPr lang="ru-RU" sz="1600" b="1" dirty="0"/>
              <a:t>Инклюзивная молекула</a:t>
            </a:r>
            <a:r>
              <a:rPr lang="ru-RU" sz="1600" dirty="0"/>
              <a:t> – это пилотный образовательный проект, направленный на создание и обеспечение специальных образовательных условий для детей с РАС и другими ментальными нарушениями, с целью реализовать права этих детей на образование и жизнь в обществе, гарантированные законом.</a:t>
            </a:r>
          </a:p>
          <a:p>
            <a:r>
              <a:rPr lang="ru-RU" sz="1600" dirty="0"/>
              <a:t>Проект начался с консолидированного и квалифицированного родительского запроса. Представители РОО помощи детям с РАС «Контакт», МГРАДИ  и  «Инклюзивная молекула» представляли его вниманию специалистов НПЦ ПЗДП, а также на уровне Министерства образования и Департамента образования города Москвы («</a:t>
            </a:r>
            <a:r>
              <a:rPr lang="ru-RU" sz="1600" dirty="0" err="1"/>
              <a:t>ДОгМ</a:t>
            </a:r>
            <a:r>
              <a:rPr lang="ru-RU" sz="1600" dirty="0"/>
              <a:t>»).</a:t>
            </a:r>
          </a:p>
          <a:p>
            <a:r>
              <a:rPr lang="ru-RU" sz="1600" dirty="0"/>
              <a:t>С 15 по 18 апреля 2015 года проект «Инклюзивная молекула» был представлен на Московском международном салоне образования постоянным стендом и докладом.</a:t>
            </a:r>
          </a:p>
          <a:p>
            <a:r>
              <a:rPr lang="ru-RU" sz="1600" dirty="0"/>
              <a:t>На сегодняшний день в Москве существует 10 классов, основанных на передовых педагогических методиках, как входящих в проект, так и действующих вне его. К открытию в учебном году 2016/2017 планируются еще 6. Прикладной поведенческий анализ (АВА) используется не на всех площадках, однако на большинстве — лежит в основе обучения детей с РАС.  В самой «Инклюзивной молекуле» участвуют восемь столичных школ: гимназия № 1540, лицей №1574, СОШ 285, школа №1321 «Ковчег», лицей №1367, СОШ №1206, школа 2009, СОШ №192. География значительна: представлены Центральный, Северо-Восточный, Юго-Восточный, Юго-Западный округа.</a:t>
            </a:r>
          </a:p>
        </p:txBody>
      </p:sp>
    </p:spTree>
    <p:extLst>
      <p:ext uri="{BB962C8B-B14F-4D97-AF65-F5344CB8AC3E}">
        <p14:creationId xmlns:p14="http://schemas.microsoft.com/office/powerpoint/2010/main" val="2874511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290" y="-266312"/>
            <a:ext cx="7772400" cy="1143000"/>
          </a:xfrm>
        </p:spPr>
        <p:txBody>
          <a:bodyPr/>
          <a:lstStyle/>
          <a:p>
            <a:r>
              <a:rPr lang="ru-RU" dirty="0"/>
              <a:t>Спорт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425" y="2582428"/>
            <a:ext cx="2238375" cy="1676400"/>
          </a:xfrm>
          <a:prstGeom prst="rect">
            <a:avLst/>
          </a:prstGeom>
        </p:spPr>
      </p:pic>
      <p:pic>
        <p:nvPicPr>
          <p:cNvPr id="3074" name="Picture 2" descr="https://scontent-fra3-1.xx.fbcdn.net/hphotos-xfp1/v/t1.0-9/12522932_108392919543038_2242975593932982532_n.jpg?oh=894d1d0f9b56303a9360d5b4d40994c7&amp;oe=57ADE6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42618"/>
            <a:ext cx="2403753" cy="242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289" y="775854"/>
            <a:ext cx="574501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Фонд "Искусство быть рядом" провел зимнюю программу проекта по адаптивному спорту для детей с аутизмом на катке ВДНХ Все наши дети уже уверенно стоят на коньках:)! Это счастье - видеть такой прогресс. Казалось бы! Многие координируют себя не очень успешно, а тут коньки... Но занятия этой зимы пошли на пользу - сосредоточились, согнули коленки, улыбнулись и поехали:) - на главном катке страны мы учились быть вместе, замечать свои успехи и успехи тех, кто рядом! За время занятий в проекте на катке </a:t>
            </a:r>
            <a:r>
              <a:rPr lang="ru-RU" sz="1600" dirty="0" err="1"/>
              <a:t>частвовали</a:t>
            </a:r>
            <a:r>
              <a:rPr lang="ru-RU" sz="1600" dirty="0"/>
              <a:t> 38 семей, 27 волонтеров и незаменимые замечательные тренеры из "</a:t>
            </a:r>
            <a:r>
              <a:rPr lang="ru-RU" sz="1600" dirty="0" err="1"/>
              <a:t>Smile</a:t>
            </a:r>
            <a:r>
              <a:rPr lang="ru-RU" sz="1600" dirty="0"/>
              <a:t> </a:t>
            </a:r>
            <a:r>
              <a:rPr lang="ru-RU" sz="1600" dirty="0" err="1"/>
              <a:t>Skating</a:t>
            </a:r>
            <a:r>
              <a:rPr lang="ru-RU" sz="1600" dirty="0"/>
              <a:t>" Школа Позитивного катания Александры Муравьевой.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289" y="4350231"/>
            <a:ext cx="4618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 НПЦ ДП можно пройти обследования для «Лыж мечты», футбола, плавания, велоспорта. Круг видов спорта расширяется, в том числе и по запросу.</a:t>
            </a:r>
          </a:p>
          <a:p>
            <a:r>
              <a:rPr lang="ru-RU" sz="1600" dirty="0"/>
              <a:t>Летом планируются секции бадминтона, роликов и других видов спорта.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0425" y="4371585"/>
            <a:ext cx="991753" cy="15934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9600" y="4487619"/>
            <a:ext cx="1974993" cy="206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82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Культура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Проекты фонда «Выход» в </a:t>
            </a:r>
            <a:r>
              <a:rPr lang="ru-RU" dirty="0" err="1"/>
              <a:t>Экспериментариуме</a:t>
            </a:r>
            <a:r>
              <a:rPr lang="ru-RU" dirty="0"/>
              <a:t> и ГМИИ им. Пушкина</a:t>
            </a:r>
          </a:p>
          <a:p>
            <a:r>
              <a:rPr lang="ru-RU" dirty="0"/>
              <a:t>Адаптированные показы мультфильмов и </a:t>
            </a:r>
            <a:r>
              <a:rPr lang="ru-RU" dirty="0" err="1"/>
              <a:t>мьюзиклов</a:t>
            </a:r>
            <a:endParaRPr lang="ru-RU" dirty="0"/>
          </a:p>
          <a:p>
            <a:r>
              <a:rPr lang="ru-RU" dirty="0"/>
              <a:t>Театр «Круг 2»</a:t>
            </a:r>
          </a:p>
          <a:p>
            <a:r>
              <a:rPr lang="ru-RU" dirty="0"/>
              <a:t>Проекты </a:t>
            </a:r>
            <a:r>
              <a:rPr lang="ru-RU" dirty="0" err="1"/>
              <a:t>ЦДиК</a:t>
            </a:r>
            <a:r>
              <a:rPr lang="ru-RU" dirty="0"/>
              <a:t> «Академический»</a:t>
            </a:r>
          </a:p>
        </p:txBody>
      </p:sp>
    </p:spTree>
    <p:extLst>
      <p:ext uri="{BB962C8B-B14F-4D97-AF65-F5344CB8AC3E}">
        <p14:creationId xmlns:p14="http://schemas.microsoft.com/office/powerpoint/2010/main" val="605393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181" y="625619"/>
            <a:ext cx="7772400" cy="1143000"/>
          </a:xfrm>
        </p:spPr>
        <p:txBody>
          <a:bodyPr/>
          <a:lstStyle/>
          <a:p>
            <a:r>
              <a:rPr lang="ru-RU" dirty="0"/>
              <a:t>Если ребенок уже большой: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851400"/>
          </a:xfrm>
        </p:spPr>
        <p:txBody>
          <a:bodyPr/>
          <a:lstStyle/>
          <a:p>
            <a:r>
              <a:rPr lang="ru-RU" sz="2000" dirty="0"/>
              <a:t>Организации для взрослых людей с разными формами инвалидности ( в том числе аутизмом):</a:t>
            </a:r>
          </a:p>
          <a:p>
            <a:r>
              <a:rPr lang="ru-RU" sz="1600" dirty="0"/>
              <a:t>http://om21.ru/index.php?option=com_content&amp;view=section&amp;id=6&amp;layout=blog&amp;Itemid=27 http://nika-pavlenko.livejournal.com/ ( художница, ведет арт-студию) </a:t>
            </a:r>
          </a:p>
          <a:p>
            <a:r>
              <a:rPr lang="ru-RU" sz="1600" dirty="0"/>
              <a:t>http://www.bestbuddies.ru/</a:t>
            </a:r>
          </a:p>
          <a:p>
            <a:r>
              <a:rPr lang="ru-RU" sz="1600" dirty="0"/>
              <a:t>http://www.turmaline.ru/</a:t>
            </a:r>
          </a:p>
          <a:p>
            <a:r>
              <a:rPr lang="ru-RU" sz="1600" dirty="0"/>
              <a:t>http://www.rafail-10.ru/</a:t>
            </a:r>
          </a:p>
          <a:p>
            <a:r>
              <a:rPr lang="ru-RU" sz="1600" dirty="0"/>
              <a:t>http://www.solnechnymir.ru/ ( проекты Молодежный клуб, </a:t>
            </a:r>
            <a:r>
              <a:rPr lang="ru-RU" sz="1600" dirty="0" err="1"/>
              <a:t>Соцпроект</a:t>
            </a:r>
            <a:r>
              <a:rPr lang="ru-RU" sz="1600" dirty="0"/>
              <a:t>, если ребенок самостоятелен в быту — проект деревня).</a:t>
            </a:r>
          </a:p>
          <a:p>
            <a:r>
              <a:rPr lang="ru-RU" sz="1600" dirty="0"/>
              <a:t>http://vk.com/club271441</a:t>
            </a:r>
          </a:p>
          <a:p>
            <a:r>
              <a:rPr lang="ru-RU" sz="1600" dirty="0"/>
              <a:t>http://www.livingthread.ru/</a:t>
            </a:r>
          </a:p>
          <a:p>
            <a:r>
              <a:rPr lang="ru-RU" sz="1600" dirty="0"/>
              <a:t>www.roo-kroog.ru/</a:t>
            </a:r>
          </a:p>
          <a:p>
            <a:r>
              <a:rPr lang="ru-RU" sz="1600" dirty="0"/>
              <a:t>http://www.vera-i-svet.ru/</a:t>
            </a:r>
          </a:p>
          <a:p>
            <a:r>
              <a:rPr lang="ru-RU" sz="1600" dirty="0"/>
              <a:t>http://davydovo-hram.ru/index.php ( лагерь)</a:t>
            </a:r>
          </a:p>
        </p:txBody>
      </p:sp>
    </p:spTree>
    <p:extLst>
      <p:ext uri="{BB962C8B-B14F-4D97-AF65-F5344CB8AC3E}">
        <p14:creationId xmlns:p14="http://schemas.microsoft.com/office/powerpoint/2010/main" val="2112426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Вспомогательные проекты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4327" y="1734128"/>
            <a:ext cx="7772400" cy="4572000"/>
          </a:xfrm>
        </p:spPr>
        <p:txBody>
          <a:bodyPr/>
          <a:lstStyle/>
          <a:p>
            <a:r>
              <a:rPr lang="ru-RU" sz="1800" dirty="0"/>
              <a:t>Особые переводы: </a:t>
            </a:r>
            <a:r>
              <a:rPr lang="en-US" sz="1800" dirty="0">
                <a:hlinkClick r:id="rId2"/>
              </a:rPr>
              <a:t>http://specialtranslations.ru/</a:t>
            </a:r>
            <a:r>
              <a:rPr lang="ru-RU" sz="1800" dirty="0"/>
              <a:t> </a:t>
            </a:r>
          </a:p>
          <a:p>
            <a:r>
              <a:rPr lang="ru-RU" sz="1800" dirty="0"/>
              <a:t>Журнал «Аутизм и нарушения развития»: </a:t>
            </a:r>
            <a:r>
              <a:rPr lang="en-US" sz="1800" dirty="0">
                <a:hlinkClick r:id="rId3"/>
              </a:rPr>
              <a:t>http://psyjournals.ru/autism/</a:t>
            </a:r>
            <a:r>
              <a:rPr lang="ru-RU" sz="1800" dirty="0"/>
              <a:t> </a:t>
            </a:r>
          </a:p>
          <a:p>
            <a:r>
              <a:rPr lang="ru-RU" sz="1800" dirty="0"/>
              <a:t>Сайты фондов: </a:t>
            </a:r>
            <a:r>
              <a:rPr lang="en-US" sz="1800" dirty="0">
                <a:hlinkClick r:id="rId4"/>
              </a:rPr>
              <a:t>http://outfund.ru/</a:t>
            </a:r>
            <a:r>
              <a:rPr lang="ru-RU" sz="1800" dirty="0"/>
              <a:t> и  </a:t>
            </a:r>
            <a:r>
              <a:rPr lang="en-US" sz="1800" dirty="0">
                <a:hlinkClick r:id="rId5"/>
              </a:rPr>
              <a:t>http://www.nakedheart.org/ru/</a:t>
            </a:r>
            <a:r>
              <a:rPr lang="ru-RU" sz="1800" dirty="0"/>
              <a:t> </a:t>
            </a:r>
          </a:p>
          <a:p>
            <a:r>
              <a:rPr lang="ru-RU" sz="1800" dirty="0"/>
              <a:t>Бесплатные </a:t>
            </a:r>
            <a:r>
              <a:rPr lang="ru-RU" sz="1800" dirty="0" err="1"/>
              <a:t>вебинары</a:t>
            </a:r>
            <a:r>
              <a:rPr lang="ru-RU" sz="1800" dirty="0"/>
              <a:t> и видео-каналы: </a:t>
            </a:r>
            <a:r>
              <a:rPr lang="ru-RU" sz="1800" dirty="0">
                <a:hlinkClick r:id="rId6"/>
              </a:rPr>
              <a:t>«Перспектива»: </a:t>
            </a:r>
            <a:r>
              <a:rPr lang="en-US" sz="1800" dirty="0">
                <a:hlinkClick r:id="rId6"/>
              </a:rPr>
              <a:t>https://perspektiva-inva.ru/web-school/</a:t>
            </a:r>
            <a:r>
              <a:rPr lang="ru-RU" sz="1800" dirty="0"/>
              <a:t>, </a:t>
            </a:r>
          </a:p>
          <a:p>
            <a:r>
              <a:rPr lang="ru-RU" sz="1800" dirty="0"/>
              <a:t>«Контакт»: </a:t>
            </a:r>
            <a:r>
              <a:rPr lang="en-US" sz="1800" dirty="0">
                <a:hlinkClick r:id="rId7"/>
              </a:rPr>
              <a:t>https://www.youtube.com/channel/UCVqaB2QXt2uYBPyNqD3sqiQ/feed</a:t>
            </a:r>
            <a:r>
              <a:rPr lang="ru-RU" sz="1800" dirty="0"/>
              <a:t> </a:t>
            </a:r>
            <a:br>
              <a:rPr lang="ru-RU" sz="1800" dirty="0"/>
            </a:br>
            <a:r>
              <a:rPr lang="ru-RU" sz="1800" dirty="0"/>
              <a:t>Образовательный курс для родителей: </a:t>
            </a:r>
            <a:r>
              <a:rPr lang="en-US" sz="1800" dirty="0">
                <a:hlinkClick r:id="rId8"/>
              </a:rPr>
              <a:t>https://www.youtube.com/watch?v=RoRPjFMhkJw</a:t>
            </a:r>
            <a:r>
              <a:rPr lang="ru-RU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6595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М-CHAT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5854" y="1863436"/>
            <a:ext cx="7772400" cy="4572000"/>
          </a:xfrm>
        </p:spPr>
        <p:txBody>
          <a:bodyPr/>
          <a:lstStyle/>
          <a:p>
            <a:pPr marL="140335" indent="0">
              <a:buNone/>
            </a:pPr>
            <a:r>
              <a:rPr lang="ru-RU" sz="1600" dirty="0"/>
              <a:t>Тест, который во всем мире называется М-CHAT — модифицированный </a:t>
            </a:r>
            <a:r>
              <a:rPr lang="ru-RU" sz="1600" dirty="0" err="1"/>
              <a:t>скриннинговый</a:t>
            </a:r>
            <a:r>
              <a:rPr lang="ru-RU" sz="1600" dirty="0"/>
              <a:t> тест на аутизм для детей раннего возраста, </a:t>
            </a:r>
            <a:r>
              <a:rPr lang="ru-RU" sz="1600" b="1" dirty="0"/>
              <a:t>применяется с 16 до 30 месяцев</a:t>
            </a:r>
            <a:r>
              <a:rPr lang="ru-RU" sz="1600" dirty="0"/>
              <a:t>. Тест направлен на выявление детей, которые </a:t>
            </a:r>
            <a:r>
              <a:rPr lang="ru-RU" sz="1600" dirty="0" err="1"/>
              <a:t>нуждаеются</a:t>
            </a:r>
            <a:r>
              <a:rPr lang="ru-RU" sz="1600" dirty="0"/>
              <a:t> во внимательной диагностике сложностей в развитии, в том числе диагностике, направленной на выявление симптомов аутизма. </a:t>
            </a:r>
            <a:br>
              <a:rPr lang="ru-RU" sz="1600" dirty="0"/>
            </a:br>
            <a:r>
              <a:rPr lang="ru-RU" sz="1600" dirty="0"/>
              <a:t>Он доказал свою эффективность более чем в 25 странах, был апробирован в ходе масштабных исследований и последний раз был модифицирован в 2009 году. М-CHAT занимает минимум времени, может быть применен в разных условиях и не требует специального обучения. М-CHAT является открытым тестом и распространяется бесплатно </a:t>
            </a:r>
          </a:p>
          <a:p>
            <a:pPr marL="140335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378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945" y="690273"/>
            <a:ext cx="7772400" cy="1143000"/>
          </a:xfrm>
        </p:spPr>
        <p:txBody>
          <a:bodyPr/>
          <a:lstStyle/>
          <a:p>
            <a:r>
              <a:rPr lang="ru-RU" sz="2000" dirty="0"/>
              <a:t>ДИАГНОСТИЧЕСКИЙ ТЕСТ, ПОЗВОЛЯЮЩИЙ САМОСТОЯТЕЛЬНО ОТСЛЕЖИВАТЬ ДИНАМИКУ РАЗВИТИЯ РЕБЕНКА ДЛЯ РОДИТЕЛЕЙ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091" y="1743364"/>
            <a:ext cx="7772400" cy="4572000"/>
          </a:xfrm>
        </p:spPr>
        <p:txBody>
          <a:bodyPr/>
          <a:lstStyle/>
          <a:p>
            <a:r>
              <a:rPr lang="ru-RU" sz="1600" dirty="0"/>
              <a:t>Диагностический тест, позволяющий самостоятельно отслеживать динамику развития ребенка</a:t>
            </a:r>
          </a:p>
          <a:p>
            <a:r>
              <a:rPr lang="ru-RU" sz="1600" dirty="0"/>
              <a:t>Тест на Аутизм, АТЕК, используется для оценки динамики улучшений детей с аутизмом. Подсчет баллов автоматический. Полезно распечатать таблицу, чтобы пойти на прием к специалистам — она позволит вам подробно, ничего не забыв, рассказать о проблемах и улучшениях у ребенка.</a:t>
            </a:r>
          </a:p>
          <a:p>
            <a:endParaRPr lang="ru-RU" sz="1600" dirty="0"/>
          </a:p>
          <a:p>
            <a:r>
              <a:rPr lang="ru-RU" sz="1600" dirty="0"/>
              <a:t>I. Речь/Язык/Коммуникативные навыки</a:t>
            </a:r>
          </a:p>
          <a:p>
            <a:r>
              <a:rPr lang="en-US" sz="1600" dirty="0"/>
              <a:t>II. </a:t>
            </a:r>
            <a:r>
              <a:rPr lang="ru-RU" sz="1600" dirty="0"/>
              <a:t>Социализация</a:t>
            </a:r>
          </a:p>
          <a:p>
            <a:r>
              <a:rPr lang="en-US" sz="1600" dirty="0"/>
              <a:t>III. </a:t>
            </a:r>
            <a:r>
              <a:rPr lang="ru-RU" sz="1600" dirty="0"/>
              <a:t>Сенсорные навыки/Познавательные способности</a:t>
            </a:r>
          </a:p>
          <a:p>
            <a:r>
              <a:rPr lang="en-US" sz="1600" dirty="0"/>
              <a:t>IV. </a:t>
            </a:r>
            <a:r>
              <a:rPr lang="ru-RU" sz="1600" dirty="0"/>
              <a:t>Здоровье/Физическое развитие/Поведение</a:t>
            </a:r>
          </a:p>
          <a:p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10695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914400" y="1609650"/>
            <a:ext cx="7772400" cy="290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5"/>
              <a:t>По признанным в мире статистическим данным на 2015 года распространенность аутизма снова возросла - теперь это уже 1 ребенок из каждых 68, или около 1,5% детской популяции. Это означает, что только в Москве согласно этим расчетам проживает около 18 тысяч детей с РАС. </a:t>
            </a:r>
            <a:br>
              <a:rPr lang="ru-RU" sz="2405"/>
            </a:br>
            <a:r>
              <a:rPr lang="ru-RU" sz="2405"/>
              <a:t>В значительной мере это дети дошкольного возраста.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buNone/>
            </a:pPr>
            <a:endParaRPr sz="2405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buNone/>
            </a:pPr>
            <a:endParaRPr sz="2405"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5700" y="117887"/>
            <a:ext cx="2286000" cy="7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334525" y="1479275"/>
            <a:ext cx="8352300" cy="520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944"/>
              <a:buFont typeface="Noto Sans Symbols"/>
              <a:buChar char="●"/>
            </a:pPr>
            <a:r>
              <a:rPr lang="ru-RU" sz="182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при ранней диагностике и своевременной эффективной коррекционной работе с детьми с РАС в 60% случаев удается  добиться полного  или значительного восстановления функций к школьному возрасту, что позволит этим детям преодолеть изоляцию, избежать стигматизации, избежать инвалидизации, позволит им учиться, а затем получить профессию и реализовать свое право на труд. Обучение врачей и размещение в поликлиниках и детских садах информационных материалов позволит своевременно выявить детей из группы риска и передать их в систему ранней помощи и образования Москвы.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580"/>
              </a:spcBef>
              <a:buClr>
                <a:schemeClr val="accent1"/>
              </a:buClr>
              <a:buSzPct val="85944"/>
              <a:buFont typeface="Noto Sans Symbols"/>
              <a:buChar char="●"/>
            </a:pPr>
            <a:r>
              <a:rPr lang="ru-RU" sz="1820"/>
              <a:t>п</a:t>
            </a:r>
            <a:r>
              <a:rPr lang="ru-RU" sz="182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овышение уровня информированности родителей и обучение родителей для повышения уровня их ре/абилитационной компетентности даст детям из группы риска возможность начать процесс ре/абилитации сразу же (в том числе с помощью самих родителей), а также позволит родителям наладить контакт, помочь в воспитании ребенка и в решении специфических педагогических задач, а в конечном итоге, позволит эффективнее и быстрее наладить все пути помощи, улучшит обстановку в семье, послужит целям профилактики социального сиротства, позволит максимально реабилитировать ребенка к школьному возрасту.</a:t>
            </a:r>
          </a:p>
        </p:txBody>
      </p:sp>
      <p:pic>
        <p:nvPicPr>
          <p:cNvPr id="278" name="Shape 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5700" y="274637"/>
            <a:ext cx="2286000" cy="7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914400" y="4937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ru-RU" dirty="0"/>
              <a:t>Работа с родителями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914400" y="1678709"/>
            <a:ext cx="7772400" cy="504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9873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Центр реабилитации инвалидов детства "Наш Солнечный Мир" , РОО помощи детям с расстройствами аутистического спектра "Контакт" и Московской Городской Ассоциации Родителей Детей-Инвалидов объявляют о начале бесплатного образовательного курса для родителей детей, имеющих РАС, приуроченного к всемирному дню распространения информации об аутизме. </a:t>
            </a:r>
            <a:r>
              <a:rPr lang="en-US" sz="1600" dirty="0">
                <a:hlinkClick r:id="rId3"/>
              </a:rPr>
              <a:t>https://www.youtube.com/watch?v=RoRPjFMhkJw</a:t>
            </a:r>
            <a:r>
              <a:rPr lang="ru-RU" sz="1600" dirty="0"/>
              <a:t> </a:t>
            </a:r>
            <a:endParaRPr lang="ru-RU" sz="1600" b="0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274320" marR="0" lvl="0" indent="-298735" algn="l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Лекции и семинары в рамках этого образовательного проекта будут проходить на территории московского центра реабилитации инвалидов детства "Наш Солнечный Мир" и транслироваться в интернете на всю страну. В данном проекте примут участие ведущие специалисты в области помощи людям с аутизмом, как российские, так и зарубежные.</a:t>
            </a:r>
          </a:p>
          <a:p>
            <a:pPr marL="0" marR="0" lvl="0" indent="0" algn="l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None/>
            </a:pPr>
            <a:endParaRPr sz="1600" dirty="0"/>
          </a:p>
          <a:p>
            <a:pPr marL="274320" marR="0" lvl="0" indent="-298735" algn="l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Проект будет реализовываться на других площадках города при поддержке Правительства Москвы в рамках программы "Проведение мероприятий, направленных на ранний скрининг (тест) детей с РАС и другими ментальными нарушениями и начало ранней помощи детям" и на средства субсидии из бюджета города Москвы, полученной по итогам проводимого Комитетом общественных связей Конкурса для социально-ориентированных некоммерческих организаций». Начата работа по созданию методического пособия для родителей.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580"/>
              </a:spcBef>
              <a:buClr>
                <a:schemeClr val="accent1"/>
              </a:buClr>
              <a:buSzPct val="75968"/>
              <a:buFont typeface="Noto Sans Symbols"/>
              <a:buNone/>
            </a:pPr>
            <a:endParaRPr sz="1600" b="0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72" name="Shape 2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5700" y="274637"/>
            <a:ext cx="2286000" cy="7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577264" y="1163305"/>
            <a:ext cx="7772400" cy="5473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30" dirty="0"/>
              <a:t>ЗАДАЧИ: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30" dirty="0"/>
          </a:p>
          <a:p>
            <a:pPr marL="274320" marR="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6821"/>
              <a:buFont typeface="Noto Sans Symbols"/>
              <a:buChar char="●"/>
            </a:pPr>
            <a:r>
              <a:rPr lang="ru-RU" sz="143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Построение основы для межведомственной системы раннего выявления, реабилитации и </a:t>
            </a:r>
            <a:r>
              <a:rPr lang="ru-RU" sz="1430" b="0" i="0" u="none" strike="noStrike" cap="none" dirty="0" err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абилитации</a:t>
            </a:r>
            <a:r>
              <a:rPr lang="ru-RU" sz="143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детей с аутизмом и с РАС и работы с их семьями;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6821"/>
              <a:buFont typeface="Noto Sans Symbols"/>
              <a:buChar char="●"/>
            </a:pPr>
            <a:r>
              <a:rPr lang="ru-RU" sz="143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Начало формирования городского межведомственного регистра детей с РАС и другими ментальными нарушениями;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6821"/>
              <a:buFont typeface="Noto Sans Symbols"/>
              <a:buChar char="●"/>
            </a:pPr>
            <a:r>
              <a:rPr lang="ru-RU" sz="143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Повышение уровня ре/</a:t>
            </a:r>
            <a:r>
              <a:rPr lang="ru-RU" sz="1430" b="0" i="0" u="none" strike="noStrike" cap="none" dirty="0" err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абилитационной</a:t>
            </a:r>
            <a:r>
              <a:rPr lang="ru-RU" sz="143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компетентности (знаний о возможностях для обучения, воспитания и восстановления функций организма детей) родителей с РАС и другими ментальными нарушениями в результате обучения и  информационно-просветительской и образовательной работы с ними;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6821"/>
              <a:buFont typeface="Noto Sans Symbols"/>
              <a:buChar char="●"/>
            </a:pPr>
            <a:r>
              <a:rPr lang="ru-RU" sz="143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Начало создания системы курирования и поддержки семей с детьми с РАС и другими ментальными нарушениями на базе городских КДЦ (поликлиник) и </a:t>
            </a:r>
            <a:r>
              <a:rPr lang="ru-RU" sz="1430" b="0" i="0" u="none" strike="noStrike" cap="none" dirty="0" err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учерждений</a:t>
            </a:r>
            <a:r>
              <a:rPr lang="ru-RU" sz="143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1430" dirty="0"/>
              <a:t>Департамента с</a:t>
            </a:r>
            <a:r>
              <a:rPr lang="ru-RU" sz="143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оциальной защиты;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6821"/>
              <a:buFont typeface="Noto Sans Symbols"/>
              <a:buChar char="●"/>
            </a:pPr>
            <a:r>
              <a:rPr lang="ru-RU" sz="143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Создание программы обучения врачей-неврологов и врачей-педиатров по ранней диагностике детей с РАС и другими ментальными нарушениями и обучение их по этой программе;</a:t>
            </a:r>
          </a:p>
          <a:p>
            <a:pPr marL="274320" marR="0" lvl="0" indent="-287940" algn="l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102142"/>
              <a:buFont typeface="Noto Sans Symbols"/>
              <a:buChar char="●"/>
            </a:pPr>
            <a:r>
              <a:rPr lang="ru-RU" sz="1430" dirty="0"/>
              <a:t>Налаживание взаимосвязей между учреждениями Департамента социальной защиты, Департамента образования и Департамента здравоохранения в районах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6821"/>
              <a:buFont typeface="Noto Sans Symbols"/>
              <a:buChar char="●"/>
            </a:pPr>
            <a:r>
              <a:rPr lang="ru-RU" sz="143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Разработка программы обучения для родителей с РАС и другими ментальными нарушениями и обучение их по этой программе;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6821"/>
              <a:buFont typeface="Noto Sans Symbols"/>
              <a:buChar char="●"/>
            </a:pPr>
            <a:r>
              <a:rPr lang="ru-RU" sz="143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Разработка комплекта информационных материалов для родителей, содержащего актуальную информацию о местах и способах помощи семьям и детям с РАС и другими ментальными нарушениями, распространение этих материалов на базе поликлиник, учреждений ДТСЗН и дошкольных учреждений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580"/>
              </a:spcBef>
              <a:buClr>
                <a:schemeClr val="accent1"/>
              </a:buClr>
              <a:buSzPct val="86821"/>
              <a:buFont typeface="Noto Sans Symbols"/>
              <a:buNone/>
            </a:pPr>
            <a:endParaRPr sz="1430" b="0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4875" y="78687"/>
            <a:ext cx="2286000" cy="7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999300" y="4937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ru-RU" sz="40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Участники проекта: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1734127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ru-RU" dirty="0"/>
              <a:t>Городской ресурсный центр поддержки семьи и детства “Отрадное” Департамента труда и социальной защиты населения города Москвы</a:t>
            </a:r>
          </a:p>
          <a:p>
            <a:pPr marL="274320" marR="0" lvl="0" indent="-274320" algn="l" rtl="0">
              <a:spcBef>
                <a:spcPts val="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ru-RU" sz="26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МГАРДИ</a:t>
            </a:r>
          </a:p>
          <a:p>
            <a:pPr marL="274320" marR="0" lvl="0" indent="-274320" algn="l" rtl="0">
              <a:spcBef>
                <a:spcPts val="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ru-RU" sz="26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Автономная некоммерческая организация «Центр реабилитации инвалидов детства «Наш солнечный мир», </a:t>
            </a:r>
          </a:p>
          <a:p>
            <a:pPr marL="274320" marR="0" lvl="0" indent="-274320" algn="l" rtl="0">
              <a:spcBef>
                <a:spcPts val="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ru-RU" sz="26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РОО помощи детям с РАС “Контакт”</a:t>
            </a:r>
          </a:p>
          <a:p>
            <a:pPr marL="274320" marR="0" lvl="0" indent="-274320" algn="l" rtl="0">
              <a:spcBef>
                <a:spcPts val="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ru-RU" dirty="0"/>
              <a:t>врачи НПЦ ДП ДЗМ и Первого медицинского института </a:t>
            </a:r>
            <a:r>
              <a:rPr lang="ru-RU" dirty="0" err="1"/>
              <a:t>им.Сеченова</a:t>
            </a:r>
            <a:endParaRPr lang="ru-RU" dirty="0"/>
          </a:p>
        </p:txBody>
      </p:sp>
      <p:pic>
        <p:nvPicPr>
          <p:cNvPr id="291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5700" y="274637"/>
            <a:ext cx="2286000" cy="7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ru-RU" dirty="0"/>
              <a:t>РОО помощи детям с РАС “Контакт”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r>
              <a:rPr lang="ru-RU" dirty="0">
                <a:solidFill>
                  <a:srgbClr val="0070C0"/>
                </a:solidFill>
              </a:rPr>
              <a:t>contact-autism.ru</a:t>
            </a:r>
            <a:r>
              <a:rPr lang="en-US" dirty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dirty="0"/>
          </a:p>
          <a:p>
            <a:pPr marL="0" marR="0" lvl="0" indent="0" algn="ctr" rtl="0">
              <a:spcBef>
                <a:spcPts val="0"/>
              </a:spcBef>
              <a:buNone/>
            </a:pPr>
            <a:r>
              <a:rPr lang="ru-RU" dirty="0"/>
              <a:t>Контакты: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r>
              <a:rPr lang="ru-RU" u="sng" dirty="0">
                <a:solidFill>
                  <a:schemeClr val="hlink"/>
                </a:solidFill>
                <a:hlinkClick r:id="rId3"/>
              </a:rPr>
              <a:t>roo.kontakt@yandex.ru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r>
              <a:rPr lang="ru-RU" dirty="0"/>
              <a:t>+7 926 295 0961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dirty="0"/>
          </a:p>
          <a:p>
            <a:pPr marL="0" marR="0" lvl="0" indent="0" algn="ctr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97" name="Shape 2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5700" y="274637"/>
            <a:ext cx="228600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Shape 298"/>
          <p:cNvPicPr preferRelativeResize="0"/>
          <p:nvPr/>
        </p:nvPicPr>
        <p:blipFill rotWithShape="1">
          <a:blip r:embed="rId5">
            <a:alphaModFix/>
          </a:blip>
          <a:srcRect r="1283" b="20229"/>
          <a:stretch/>
        </p:blipFill>
        <p:spPr>
          <a:xfrm>
            <a:off x="5324414" y="5384720"/>
            <a:ext cx="3725400" cy="127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Shape 29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" y="5498287"/>
            <a:ext cx="4792200" cy="12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ru-RU" sz="4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Право на образование и реальность его реализации 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80000"/>
              </a:lnSpc>
              <a:spcBef>
                <a:spcPts val="580"/>
              </a:spcBef>
              <a:buClr>
                <a:schemeClr val="accent1"/>
              </a:buClr>
              <a:buSzPct val="78625"/>
              <a:buFont typeface="Noto Sans Symbols"/>
              <a:buChar char="●"/>
            </a:pPr>
            <a:r>
              <a:rPr lang="ru-RU"/>
              <a:t>Закон Об образовании гарантирует право начиная с 2 месяцев жизни. В реальности механизма позволяющего реализовать это - пока нет.</a:t>
            </a:r>
          </a:p>
          <a:p>
            <a:pPr marL="274320" marR="0" lvl="0" indent="-284845" algn="l" rtl="0">
              <a:lnSpc>
                <a:spcPct val="8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ru-RU"/>
              <a:t>Концепция ранней помощи, методические рекомендации, пилотные проекты</a:t>
            </a:r>
          </a:p>
          <a:p>
            <a:pPr marL="0" marR="0" lvl="0" indent="0" algn="l" rtl="0">
              <a:lnSpc>
                <a:spcPct val="80000"/>
              </a:lnSpc>
              <a:spcBef>
                <a:spcPts val="58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indent="374650" algn="ctr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-RU" sz="2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Система ранней </a:t>
            </a:r>
            <a:r>
              <a:rPr lang="ru-RU" sz="2000" dirty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помощи в регионах Российской Федерации </a:t>
            </a:r>
            <a:r>
              <a:rPr lang="ru-RU" sz="2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создается на основе следующих принципов*:</a:t>
            </a:r>
          </a:p>
          <a:p>
            <a:pPr lvl="0">
              <a:spcBef>
                <a:spcPts val="0"/>
              </a:spcBef>
              <a:buNone/>
            </a:pP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37465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-RU" sz="1400" dirty="0">
                <a:latin typeface="Times New Roman"/>
                <a:ea typeface="Times New Roman"/>
                <a:cs typeface="Times New Roman"/>
                <a:sym typeface="Times New Roman"/>
              </a:rPr>
              <a:t>а) </a:t>
            </a:r>
            <a:r>
              <a:rPr lang="ru-RU" sz="1400" i="1" dirty="0">
                <a:latin typeface="Times New Roman"/>
                <a:ea typeface="Times New Roman"/>
                <a:cs typeface="Times New Roman"/>
                <a:sym typeface="Times New Roman"/>
              </a:rPr>
              <a:t>межведомственное взаимодействие</a:t>
            </a:r>
            <a:r>
              <a:rPr lang="ru-RU" sz="1400" dirty="0">
                <a:latin typeface="Times New Roman"/>
                <a:ea typeface="Times New Roman"/>
                <a:cs typeface="Times New Roman"/>
                <a:sym typeface="Times New Roman"/>
              </a:rPr>
              <a:t> по компетенции органов управления и учреждений различных ведомств, от деятельности которых зависит полнота и развитие системы ранней помощи, исключающее дублирование функций, включая взаимодействие с общественными организациями, профессиональными сообществами, неправительственными организациями;</a:t>
            </a:r>
          </a:p>
          <a:p>
            <a:pPr marL="0" lvl="0" indent="37465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-RU" sz="1400" dirty="0">
                <a:latin typeface="Times New Roman"/>
                <a:ea typeface="Times New Roman"/>
                <a:cs typeface="Times New Roman"/>
                <a:sym typeface="Times New Roman"/>
              </a:rPr>
              <a:t>б) </a:t>
            </a:r>
            <a:r>
              <a:rPr lang="ru-RU" sz="1400" i="1" dirty="0">
                <a:latin typeface="Times New Roman"/>
                <a:ea typeface="Times New Roman"/>
                <a:cs typeface="Times New Roman"/>
                <a:sym typeface="Times New Roman"/>
              </a:rPr>
              <a:t>управление  </a:t>
            </a:r>
            <a:r>
              <a:rPr lang="ru-RU" sz="1400" dirty="0">
                <a:latin typeface="Times New Roman"/>
                <a:ea typeface="Times New Roman"/>
                <a:cs typeface="Times New Roman"/>
                <a:sym typeface="Times New Roman"/>
              </a:rPr>
              <a:t>системой ранней помощи, обеспечивающее её устойчивость, развитие, профессиональную компетентность, методологическую о организационную целостность;</a:t>
            </a:r>
          </a:p>
          <a:p>
            <a:pPr marL="0" lvl="0" indent="37465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-RU" sz="1400" dirty="0">
                <a:latin typeface="Times New Roman"/>
                <a:ea typeface="Times New Roman"/>
                <a:cs typeface="Times New Roman"/>
                <a:sym typeface="Times New Roman"/>
              </a:rPr>
              <a:t>в) </a:t>
            </a:r>
            <a:r>
              <a:rPr lang="ru-RU" sz="1400" i="1" dirty="0">
                <a:latin typeface="Times New Roman"/>
                <a:ea typeface="Times New Roman"/>
                <a:cs typeface="Times New Roman"/>
                <a:sym typeface="Times New Roman"/>
              </a:rPr>
              <a:t>доступность</a:t>
            </a:r>
            <a:r>
              <a:rPr lang="ru-RU" sz="1400" dirty="0">
                <a:latin typeface="Times New Roman"/>
                <a:ea typeface="Times New Roman"/>
                <a:cs typeface="Times New Roman"/>
                <a:sym typeface="Times New Roman"/>
              </a:rPr>
              <a:t> ранней помощи (территориальная, временная, финансовая);</a:t>
            </a:r>
          </a:p>
          <a:p>
            <a:pPr marL="0" lvl="0" indent="37465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-RU" sz="1400" dirty="0">
                <a:latin typeface="Times New Roman"/>
                <a:ea typeface="Times New Roman"/>
                <a:cs typeface="Times New Roman"/>
                <a:sym typeface="Times New Roman"/>
              </a:rPr>
              <a:t>г) </a:t>
            </a:r>
            <a:r>
              <a:rPr lang="ru-RU" sz="1400" i="1" dirty="0">
                <a:latin typeface="Times New Roman"/>
                <a:ea typeface="Times New Roman"/>
                <a:cs typeface="Times New Roman"/>
                <a:sym typeface="Times New Roman"/>
              </a:rPr>
              <a:t>открытость и прозрачность</a:t>
            </a:r>
            <a:r>
              <a:rPr lang="ru-RU" sz="1400" dirty="0">
                <a:latin typeface="Times New Roman"/>
                <a:ea typeface="Times New Roman"/>
                <a:cs typeface="Times New Roman"/>
                <a:sym typeface="Times New Roman"/>
              </a:rPr>
              <a:t> системы ранней помощи для потребителей и партнеров;</a:t>
            </a:r>
          </a:p>
          <a:p>
            <a:pPr marL="0" lvl="0" indent="444500"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/>
                <a:ea typeface="Times New Roman"/>
                <a:cs typeface="Times New Roman"/>
                <a:sym typeface="Times New Roman"/>
              </a:rPr>
              <a:t>д) </a:t>
            </a:r>
            <a:r>
              <a:rPr lang="ru-RU" sz="1400" i="1" dirty="0">
                <a:latin typeface="Times New Roman"/>
                <a:ea typeface="Times New Roman"/>
                <a:cs typeface="Times New Roman"/>
                <a:sym typeface="Times New Roman"/>
              </a:rPr>
              <a:t>непрерывность </a:t>
            </a:r>
            <a:r>
              <a:rPr lang="ru-RU" sz="1400" dirty="0">
                <a:latin typeface="Times New Roman"/>
                <a:ea typeface="Times New Roman"/>
                <a:cs typeface="Times New Roman"/>
                <a:sym typeface="Times New Roman"/>
              </a:rPr>
              <a:t>ранней помощи – необходимые услуги предоставляются в режиме сопровождения ребенка и семьи до их завершения.</a:t>
            </a:r>
          </a:p>
          <a:p>
            <a:pPr marL="0" lvl="0" indent="444500" algn="just" rtl="0">
              <a:lnSpc>
                <a:spcPct val="150000"/>
              </a:lnSpc>
              <a:spcBef>
                <a:spcPts val="0"/>
              </a:spcBef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50000"/>
              </a:lnSpc>
              <a:spcBef>
                <a:spcPts val="0"/>
              </a:spcBef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50000"/>
              </a:lnSpc>
              <a:spcBef>
                <a:spcPts val="0"/>
              </a:spcBef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____________________________________________________</a:t>
            </a:r>
          </a:p>
          <a:p>
            <a:pPr marL="0" lvl="0" indent="37465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-RU" sz="1400" dirty="0">
                <a:latin typeface="Times New Roman"/>
                <a:ea typeface="Times New Roman"/>
                <a:cs typeface="Times New Roman"/>
                <a:sym typeface="Times New Roman"/>
              </a:rPr>
              <a:t>*проект рекомендаций  по созданию системы ранней помощи в РФ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Еще можно сформулировать так:*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Доступность и бесплатность</a:t>
            </a:r>
          </a:p>
          <a:p>
            <a:r>
              <a:rPr lang="ru-RU" dirty="0"/>
              <a:t>Раннее начало</a:t>
            </a:r>
          </a:p>
          <a:p>
            <a:r>
              <a:rPr lang="ru-RU" dirty="0" err="1"/>
              <a:t>Междисциплинарность</a:t>
            </a:r>
            <a:endParaRPr lang="ru-RU" dirty="0"/>
          </a:p>
          <a:p>
            <a:r>
              <a:rPr lang="ru-RU" dirty="0"/>
              <a:t>Семейно-</a:t>
            </a:r>
            <a:r>
              <a:rPr lang="ru-RU" dirty="0" err="1"/>
              <a:t>центрированность</a:t>
            </a:r>
            <a:endParaRPr lang="ru-RU" dirty="0"/>
          </a:p>
          <a:p>
            <a:r>
              <a:rPr lang="ru-RU" dirty="0"/>
              <a:t>Индивидуализация</a:t>
            </a:r>
          </a:p>
          <a:p>
            <a:r>
              <a:rPr lang="ru-RU" dirty="0"/>
              <a:t>Непрерывность</a:t>
            </a:r>
          </a:p>
          <a:p>
            <a:r>
              <a:rPr lang="ru-RU" dirty="0"/>
              <a:t>Использование научно-доказанных методов</a:t>
            </a:r>
          </a:p>
          <a:p>
            <a:pPr marL="140335" indent="0">
              <a:buNone/>
            </a:pPr>
            <a:r>
              <a:rPr lang="ru-RU" sz="1100" dirty="0"/>
              <a:t>__________________</a:t>
            </a:r>
          </a:p>
          <a:p>
            <a:pPr marL="140335" indent="0">
              <a:buNone/>
            </a:pPr>
            <a:r>
              <a:rPr lang="ru-RU" sz="1100" dirty="0"/>
              <a:t>*Самарина Лариса Витальевна ОУ ДПО «Санкт-Петербургский институт раннего вмешательства»</a:t>
            </a:r>
          </a:p>
        </p:txBody>
      </p:sp>
    </p:spTree>
    <p:extLst>
      <p:ext uri="{BB962C8B-B14F-4D97-AF65-F5344CB8AC3E}">
        <p14:creationId xmlns:p14="http://schemas.microsoft.com/office/powerpoint/2010/main" val="2252668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-RU" sz="1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Программа комплексной помощи детям с аутизмом,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-RU" sz="1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расстройствами аутистического спектра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«ТЫ НЕ ОДИН» Фонда поддержки детей в трудной жизненной ситуации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146050" algn="just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“Оказание помощи детям с РАС в области социального взаимодействия  осложняется тем, что заболевание сопровождается широким спектром других нарушений развития. Детские реабилитационные, образовательные учреждения не адаптированы для принятия таких детей и проведения с ними коррекционной, психолого-педагогической работы, обучения. Немаловажным фактором, тормозящим оказание эффективной помощи детям и семьям, их воспитывающим, является рассогласованность в действиях профильных ведомств.”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ru-RU" sz="4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Проблемы Москвы: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406400" y="1447800"/>
            <a:ext cx="8280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1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6328"/>
              <a:buFont typeface="Noto Sans Symbols"/>
              <a:buChar char="●"/>
            </a:pPr>
            <a:r>
              <a:rPr lang="ru-RU" sz="1600" dirty="0"/>
              <a:t>Отлаженная система ранней помощи закрыта, сейчас только начинаются попытки ее восстановить.</a:t>
            </a:r>
          </a:p>
          <a:p>
            <a:pPr marL="274320" marR="0" lvl="0" indent="-27431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6328"/>
              <a:buFont typeface="Noto Sans Symbols"/>
              <a:buChar char="●"/>
            </a:pPr>
            <a:r>
              <a:rPr lang="ru-RU" sz="1600" dirty="0"/>
              <a:t>Разница даже в базах: в системе Департамента образования числится на 15 тысяч детей-инвалидов меньше, чем в системе ДТСЗН</a:t>
            </a:r>
          </a:p>
          <a:p>
            <a:pPr marL="274320" marR="0" lvl="0" indent="-27431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6328"/>
              <a:buFont typeface="Noto Sans Symbols"/>
              <a:buChar char="●"/>
            </a:pPr>
            <a:r>
              <a:rPr lang="ru-RU" sz="1600" b="0" i="0" u="none" strike="noStrike" cap="none" dirty="0">
                <a:solidFill>
                  <a:schemeClr val="dk1"/>
                </a:solidFill>
                <a:sym typeface="Libre Baskerville"/>
              </a:rPr>
              <a:t>Переход со сметной модели финансирования на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sym typeface="Libre Baskerville"/>
              </a:rPr>
              <a:t>подушевую</a:t>
            </a:r>
            <a:r>
              <a:rPr lang="ru-RU" sz="1600" b="0" i="0" u="none" strike="noStrike" cap="none" dirty="0">
                <a:solidFill>
                  <a:schemeClr val="dk1"/>
                </a:solidFill>
                <a:sym typeface="Libre Baskerville"/>
              </a:rPr>
              <a:t>  </a:t>
            </a:r>
          </a:p>
          <a:p>
            <a:pPr marL="274320" marR="0" lvl="0" indent="-27431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6328"/>
              <a:buFont typeface="Noto Sans Symbols"/>
              <a:buChar char="●"/>
            </a:pPr>
            <a:r>
              <a:rPr lang="ru-RU" sz="1600" b="0" i="0" u="none" strike="noStrike" cap="none" dirty="0">
                <a:solidFill>
                  <a:schemeClr val="dk1"/>
                </a:solidFill>
                <a:sym typeface="Libre Baskerville"/>
              </a:rPr>
              <a:t>«Кадровый» дефицит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6328"/>
              <a:buFont typeface="Noto Sans Symbols"/>
              <a:buChar char="●"/>
            </a:pPr>
            <a:r>
              <a:rPr lang="ru-RU" sz="1600" b="0" i="0" u="none" strike="noStrike" cap="none" dirty="0">
                <a:solidFill>
                  <a:schemeClr val="dk1"/>
                </a:solidFill>
                <a:sym typeface="Libre Baskerville"/>
              </a:rPr>
              <a:t>Финансирование обучения и коррекционной работы с детьми с ОВЗ, без оформленной инвалидности</a:t>
            </a:r>
            <a:r>
              <a:rPr lang="ru-RU" sz="1600" dirty="0"/>
              <a:t> практически отсутствует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6328"/>
              <a:buFont typeface="Noto Sans Symbols"/>
              <a:buChar char="●"/>
            </a:pPr>
            <a:r>
              <a:rPr lang="ru-RU" sz="1600" b="0" i="0" u="none" strike="noStrike" cap="none" dirty="0">
                <a:solidFill>
                  <a:schemeClr val="dk1"/>
                </a:solidFill>
                <a:sym typeface="Libre Baskerville"/>
              </a:rPr>
              <a:t>Проблемы «временной» регистрации ребенка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6328"/>
              <a:buFont typeface="Noto Sans Symbols"/>
              <a:buChar char="●"/>
            </a:pPr>
            <a:r>
              <a:rPr lang="ru-RU" sz="1600" b="0" i="0" u="none" strike="noStrike" cap="none" dirty="0">
                <a:solidFill>
                  <a:schemeClr val="dk1"/>
                </a:solidFill>
                <a:sym typeface="Libre Baskerville"/>
              </a:rPr>
              <a:t>Решения директоров или управляющих советов, в результате которых ребенок может остаться «за бортом». Нет отработанного механизма контроля за образовательными учреждениями, регулирующими обучение детей с ОВЗ</a:t>
            </a:r>
          </a:p>
          <a:p>
            <a:pPr marL="274320" marR="0" lvl="0" indent="-274319" algn="l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6328"/>
              <a:buFont typeface="Noto Sans Symbols"/>
              <a:buChar char="●"/>
            </a:pPr>
            <a:r>
              <a:rPr lang="ru-RU" sz="1600" b="0" i="0" u="none" strike="noStrike" cap="none" dirty="0">
                <a:solidFill>
                  <a:schemeClr val="dk1"/>
                </a:solidFill>
                <a:sym typeface="Libre Baskerville"/>
              </a:rPr>
              <a:t>Необходимость налаживания межведомственного взаимодействия для построения образовательного маршрута: Оформление сопутствующих документов – справок врачебных комиссий, заполнение ИПР, взаимодействие с поликлиниками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ru-RU" sz="3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Роль </a:t>
            </a:r>
            <a:r>
              <a:rPr lang="ru-RU" sz="3000"/>
              <a:t>межведомственного взаимодействия в организации ранней помощи</a:t>
            </a:r>
            <a:r>
              <a:rPr lang="ru-RU" sz="3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405"/>
              <a:t>Раннее выявление само по себе не гарантирует начало ранней помощи. Необходимо, чтобы сведения о ребенке были переданы в соответствующие организации - по аналогии, как сейчас планируется передавать ответственным за реализацию ИПР данные на получившего инвалидность. Принцип заявительный в данном случае должен быть заменен на выявительный.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405"/>
              <a:t>Врач (и медицинское учреждение) должны владеть информацией и обязаны дать хотя бы минимальные сведения о том, куда необходимо обратиться за другими видами помощи для ребенка.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2863</Words>
  <Application>Microsoft Office PowerPoint</Application>
  <PresentationFormat>Экран (4:3)</PresentationFormat>
  <Paragraphs>228</Paragraphs>
  <Slides>34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Calibri</vt:lpstr>
      <vt:lpstr>Source Sans Pro</vt:lpstr>
      <vt:lpstr>Noto Sans Symbols</vt:lpstr>
      <vt:lpstr>Times New Roman</vt:lpstr>
      <vt:lpstr>Arial</vt:lpstr>
      <vt:lpstr>Libre Baskerville</vt:lpstr>
      <vt:lpstr>Справедливость</vt:lpstr>
      <vt:lpstr>Тема Office</vt:lpstr>
      <vt:lpstr>Презентация PowerPoint</vt:lpstr>
      <vt:lpstr>Презентация PowerPoint</vt:lpstr>
      <vt:lpstr>Презентация PowerPoint</vt:lpstr>
      <vt:lpstr>Право на образование и реальность его реализации </vt:lpstr>
      <vt:lpstr>Система ранней помощи в регионах Российской Федерации создается на основе следующих принципов*: </vt:lpstr>
      <vt:lpstr>Еще можно сформулировать так:*</vt:lpstr>
      <vt:lpstr> Программа комплексной помощи детям с аутизмом, расстройствами аутистического спектра «ТЫ НЕ ОДИН» Фонда поддержки детей в трудной жизненной ситуации</vt:lpstr>
      <vt:lpstr>Проблемы Москвы:</vt:lpstr>
      <vt:lpstr>Роль межведомственного взаимодействия в организации ранней помощи:</vt:lpstr>
      <vt:lpstr>Презентация PowerPoint</vt:lpstr>
      <vt:lpstr>Департамент образования: СЛУЖБА РАННЕЙ ПОМОЩИ (СРП) Единая справочная ГППЦ:  8 495 730 21 93</vt:lpstr>
      <vt:lpstr>Департамент здравоохранения: НПЦ ДП (Научно-практический центр детской психоневрологии)</vt:lpstr>
      <vt:lpstr>НПЦ психического здоровья детей и подростков им. Г.Е. Сухаревой (бывшая 6 больница) http://www.npc-pzdp.ru/</vt:lpstr>
      <vt:lpstr>Федеральный ресурсный центр по аутизму (ЦПМССДиП МГППУ)</vt:lpstr>
      <vt:lpstr>Что можете вы?</vt:lpstr>
      <vt:lpstr>Презентация PowerPoint</vt:lpstr>
      <vt:lpstr>РОЛЬ ОБЩЕСТВЕННОСТИ (НКО) И РОДИТЕЛЕЙ:</vt:lpstr>
      <vt:lpstr>Виды возможной помощи родителям, специалистам, учреждениям со стороны НКО:</vt:lpstr>
      <vt:lpstr>Юридическая поддержка</vt:lpstr>
      <vt:lpstr>Фонды адресной помощи детям:</vt:lpstr>
      <vt:lpstr>СПИСОК ФОНДОВ: </vt:lpstr>
      <vt:lpstr>Где посмотреть список фондов?</vt:lpstr>
      <vt:lpstr>Обучение детей с РАС</vt:lpstr>
      <vt:lpstr>Спорт</vt:lpstr>
      <vt:lpstr>Культура</vt:lpstr>
      <vt:lpstr>Если ребенок уже большой: </vt:lpstr>
      <vt:lpstr>Вспомогательные проекты</vt:lpstr>
      <vt:lpstr>М-CHAT</vt:lpstr>
      <vt:lpstr>ДИАГНОСТИЧЕСКИЙ ТЕСТ, ПОЗВОЛЯЮЩИЙ САМОСТОЯТЕЛЬНО ОТСЛЕЖИВАТЬ ДИНАМИКУ РАЗВИТИЯ РЕБЕНКА ДЛЯ РОДИТЕЛЕЙ </vt:lpstr>
      <vt:lpstr>Презентация PowerPoint</vt:lpstr>
      <vt:lpstr>Работа с родителями</vt:lpstr>
      <vt:lpstr>Презентация PowerPoint</vt:lpstr>
      <vt:lpstr>Участники проекта: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Alex Ilin</cp:lastModifiedBy>
  <cp:revision>15</cp:revision>
  <dcterms:modified xsi:type="dcterms:W3CDTF">2016-04-14T09:34:49Z</dcterms:modified>
</cp:coreProperties>
</file>