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65" r:id="rId7"/>
    <p:sldId id="264" r:id="rId8"/>
    <p:sldId id="259" r:id="rId9"/>
    <p:sldId id="260" r:id="rId10"/>
    <p:sldId id="262" r:id="rId11"/>
    <p:sldId id="263" r:id="rId12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06" y="-9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Рисунок 36"/>
          <p:cNvPicPr/>
          <p:nvPr/>
        </p:nvPicPr>
        <p:blipFill>
          <a:blip r:embed="rId2" cstate="print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 cstate="print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9072000" cy="400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Рисунок 75"/>
          <p:cNvPicPr/>
          <p:nvPr/>
        </p:nvPicPr>
        <p:blipFill>
          <a:blip r:embed="rId2" cstate="print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77" name="Рисунок 76"/>
          <p:cNvPicPr/>
          <p:nvPr/>
        </p:nvPicPr>
        <p:blipFill>
          <a:blip r:embed="rId2" cstate="print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9072000" cy="400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6" name="Рисунок 115"/>
          <p:cNvPicPr/>
          <p:nvPr/>
        </p:nvPicPr>
        <p:blipFill>
          <a:blip r:embed="rId2" cstate="print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117" name="Рисунок 116"/>
          <p:cNvPicPr/>
          <p:nvPr/>
        </p:nvPicPr>
        <p:blipFill>
          <a:blip r:embed="rId2" cstate="print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9072000" cy="400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95040"/>
            <a:ext cx="907200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x-none" sz="440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x-none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x-none" sz="2800" spc="-1"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x-none" sz="2400" spc="-1"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x-none" sz="2000" spc="-1"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x-none" sz="2000" spc="-1"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x-none" sz="2000" spc="-1"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x-none" sz="2000" spc="-1">
                <a:latin typeface="Arial"/>
              </a:rPr>
              <a:t>Седьмой уровень структуры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x-none" sz="1400" spc="-1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x-none" sz="1400" spc="-1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BBE2CD11-9060-479C-8B3D-724FB0FACE80}" type="slidenum">
              <a:rPr lang="x-none" sz="1400" spc="-1">
                <a:latin typeface="Times New Roman"/>
              </a:rPr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spc="-1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ru-RU" sz="1400" spc="-1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2284F324-DE04-4467-AACD-6EAEF20380D1}" type="slidenum">
              <a:rPr lang="ru-RU" sz="1400" spc="-1">
                <a:latin typeface="Times New Roman"/>
              </a:rPr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Рисунок 77"/>
          <p:cNvPicPr/>
          <p:nvPr/>
        </p:nvPicPr>
        <p:blipFill>
          <a:blip r:embed="rId14" cstate="print"/>
          <a:stretch/>
        </p:blipFill>
        <p:spPr>
          <a:xfrm>
            <a:off x="360" y="360"/>
            <a:ext cx="10078920" cy="7564320"/>
          </a:xfrm>
          <a:prstGeom prst="rect">
            <a:avLst/>
          </a:prstGeom>
          <a:ln>
            <a:noFill/>
          </a:ln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9072000" cy="864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790" spc="-1"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dt"/>
          </p:nvPr>
        </p:nvSpPr>
        <p:spPr>
          <a:xfrm>
            <a:off x="504000" y="688644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spc="-1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ftr"/>
          </p:nvPr>
        </p:nvSpPr>
        <p:spPr>
          <a:xfrm>
            <a:off x="3447000" y="688644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ru-RU" sz="1400" spc="-1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sldNum"/>
          </p:nvPr>
        </p:nvSpPr>
        <p:spPr>
          <a:xfrm>
            <a:off x="7227000" y="688644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79BDE17E-469E-45E6-B410-D8F0A9D18FB5}" type="slidenum">
              <a:rPr lang="ru-RU" sz="1400" spc="-1">
                <a:latin typeface="Times New Roman"/>
              </a:rPr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647824" y="1331565"/>
            <a:ext cx="9072000" cy="400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endParaRPr dirty="0"/>
          </a:p>
          <a:p>
            <a:pPr algn="r"/>
            <a:endParaRPr dirty="0"/>
          </a:p>
          <a:p>
            <a:pPr algn="r"/>
            <a:endParaRPr dirty="0"/>
          </a:p>
          <a:p>
            <a:pPr algn="r"/>
            <a:endParaRPr dirty="0"/>
          </a:p>
          <a:p>
            <a:pPr algn="r"/>
            <a:endParaRPr dirty="0"/>
          </a:p>
          <a:p>
            <a:pPr algn="ctr"/>
            <a:r>
              <a:rPr lang="ru-RU" sz="4400" b="1" spc="-1" dirty="0" smtClean="0">
                <a:latin typeface="Arial"/>
              </a:rPr>
              <a:t>Аутизм</a:t>
            </a:r>
          </a:p>
          <a:p>
            <a:pPr algn="r"/>
            <a:endParaRPr lang="ru-RU" sz="3200" spc="-1" dirty="0">
              <a:latin typeface="Arial"/>
            </a:endParaRPr>
          </a:p>
          <a:p>
            <a:pPr algn="r"/>
            <a:endParaRPr lang="ru-RU" sz="3200" spc="-1" dirty="0" smtClean="0">
              <a:latin typeface="Arial"/>
            </a:endParaRPr>
          </a:p>
          <a:p>
            <a:pPr algn="r"/>
            <a:endParaRPr lang="ru-RU" sz="3200" spc="-1" dirty="0">
              <a:latin typeface="Arial"/>
            </a:endParaRPr>
          </a:p>
          <a:p>
            <a:pPr algn="r"/>
            <a:r>
              <a:rPr lang="ru-RU" sz="2800" spc="-1" dirty="0" smtClean="0">
                <a:latin typeface="Arial"/>
              </a:rPr>
              <a:t>Романова </a:t>
            </a:r>
            <a:r>
              <a:rPr lang="ru-RU" sz="2800" spc="-1" dirty="0">
                <a:latin typeface="Arial"/>
              </a:rPr>
              <a:t>Е.В. </a:t>
            </a:r>
            <a:endParaRPr sz="2800" dirty="0"/>
          </a:p>
          <a:p>
            <a:pPr algn="r"/>
            <a:r>
              <a:rPr lang="ru-RU" sz="2400" spc="-1" dirty="0">
                <a:latin typeface="Arial"/>
              </a:rPr>
              <a:t>Научно-практический центр психического здоровья </a:t>
            </a:r>
            <a:endParaRPr sz="2400" dirty="0"/>
          </a:p>
          <a:p>
            <a:pPr algn="r"/>
            <a:r>
              <a:rPr lang="ru-RU" sz="2400" spc="-1" dirty="0">
                <a:latin typeface="Arial"/>
              </a:rPr>
              <a:t>детей и подростков им. Г.Е. Сухаревой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504000" y="288000"/>
            <a:ext cx="9072000" cy="864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2800" b="1" spc="-1">
                <a:latin typeface="Arial"/>
              </a:rPr>
              <a:t>F80 — F89 </a:t>
            </a:r>
            <a:r>
              <a:rPr lang="ru-RU" sz="2800" b="1" spc="-1">
                <a:latin typeface="Arial"/>
                <a:ea typeface="Courier New Cyr"/>
              </a:rPr>
              <a:t>Расстройства психологического (психического) развития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504000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/>
          </a:p>
          <a:p>
            <a:r>
              <a:rPr lang="ru-RU" sz="2200" b="1" spc="-1">
                <a:latin typeface="Arial"/>
                <a:ea typeface="Courier New Cyr"/>
              </a:rPr>
              <a:t>а) начало обязательно в младенчестве или детстве;</a:t>
            </a:r>
            <a:endParaRPr/>
          </a:p>
          <a:p>
            <a:r>
              <a:rPr lang="ru-RU" sz="2200" b="1" spc="-1">
                <a:latin typeface="Arial"/>
                <a:ea typeface="Courier New Cyr"/>
              </a:rPr>
              <a:t>б) повреждение или задержка в развитии функций,  тесно связанных с биологическим созреванием центральной нервной системы;</a:t>
            </a:r>
            <a:endParaRPr/>
          </a:p>
          <a:p>
            <a:r>
              <a:rPr lang="ru-RU" sz="2200" b="1" spc="-1">
                <a:latin typeface="Arial"/>
                <a:ea typeface="Courier New Cyr"/>
              </a:rPr>
              <a:t>в) постоянное течение, без ремиссий или  рецидивов,  характерных для многих психических расстройств.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504000" y="288000"/>
            <a:ext cx="9072000" cy="864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2800" b="1" spc="-1">
                <a:latin typeface="Arial"/>
              </a:rPr>
              <a:t>F80 — F89 </a:t>
            </a:r>
            <a:r>
              <a:rPr lang="ru-RU" sz="2800" b="1" spc="-1">
                <a:latin typeface="Arial"/>
                <a:ea typeface="Courier New Cyr"/>
              </a:rPr>
              <a:t>Расстройства психологического (психического) развития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504000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06440" indent="-406440" algn="just"/>
            <a:r>
              <a:rPr lang="en-US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F8</a:t>
            </a:r>
            <a:r>
              <a:rPr lang="ru-RU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0   Специфические расстройства развития речи и языка</a:t>
            </a:r>
            <a:endParaRPr dirty="0"/>
          </a:p>
          <a:p>
            <a:pPr marL="431640" indent="-406440" algn="just"/>
            <a:r>
              <a:rPr lang="ru-RU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F81   Специфические расстройства развития учебных навыков</a:t>
            </a:r>
            <a:endParaRPr dirty="0"/>
          </a:p>
          <a:p>
            <a:pPr marL="431640" indent="-406440" algn="just"/>
            <a:r>
              <a:rPr lang="en-US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F</a:t>
            </a:r>
            <a:r>
              <a:rPr lang="ru-RU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82   Специфические расстройства развития моторных функций</a:t>
            </a:r>
            <a:endParaRPr dirty="0"/>
          </a:p>
          <a:p>
            <a:pPr marL="431640" indent="-406440" algn="just"/>
            <a:r>
              <a:rPr lang="en-US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F</a:t>
            </a:r>
            <a:r>
              <a:rPr lang="ru-RU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83   Смешанные специфические расстройства психологического (психического) развития</a:t>
            </a:r>
            <a:endParaRPr dirty="0"/>
          </a:p>
          <a:p>
            <a:pPr marL="431640" indent="-406440" algn="just"/>
            <a:endParaRPr dirty="0"/>
          </a:p>
          <a:p>
            <a:pPr marL="431640" indent="-406440" algn="just">
              <a:lnSpc>
                <a:spcPct val="91000"/>
              </a:lnSpc>
            </a:pPr>
            <a:r>
              <a:rPr lang="en-US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F</a:t>
            </a:r>
            <a:r>
              <a:rPr lang="ru-RU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84  Общие расстройства психологического (психического) развития</a:t>
            </a:r>
            <a:endParaRPr dirty="0"/>
          </a:p>
          <a:p>
            <a:pPr marL="431640" indent="-406440" algn="just">
              <a:lnSpc>
                <a:spcPct val="91000"/>
              </a:lnSpc>
            </a:pPr>
            <a:endParaRPr dirty="0"/>
          </a:p>
          <a:p>
            <a:pPr marL="431640" indent="-419040" algn="just">
              <a:lnSpc>
                <a:spcPct val="91000"/>
              </a:lnSpc>
            </a:pPr>
            <a:r>
              <a:rPr lang="en-US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F</a:t>
            </a:r>
            <a:r>
              <a:rPr lang="ru-RU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88   Другие расстройства психологического (психического) развития</a:t>
            </a:r>
            <a:endParaRPr dirty="0"/>
          </a:p>
          <a:p>
            <a:pPr algn="just">
              <a:lnSpc>
                <a:spcPct val="91000"/>
              </a:lnSpc>
            </a:pPr>
            <a:r>
              <a:rPr lang="en-US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F</a:t>
            </a:r>
            <a:r>
              <a:rPr lang="ru-RU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89   </a:t>
            </a:r>
            <a:r>
              <a:rPr lang="ru-RU" sz="2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Неуточненное</a:t>
            </a:r>
            <a:r>
              <a:rPr lang="ru-RU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расстройство психологического </a:t>
            </a:r>
            <a:r>
              <a:rPr lang="ru-RU" sz="2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   (</a:t>
            </a:r>
            <a:r>
              <a:rPr lang="ru-RU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психического</a:t>
            </a:r>
            <a:r>
              <a:rPr lang="ru-RU" sz="2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)  </a:t>
            </a:r>
            <a:r>
              <a:rPr lang="ru-RU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развития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719832" y="1187549"/>
            <a:ext cx="9072000" cy="5112568"/>
          </a:xfrm>
        </p:spPr>
        <p:txBody>
          <a:bodyPr/>
          <a:lstStyle/>
          <a:p>
            <a:pPr algn="ctr"/>
            <a:r>
              <a:rPr lang="ru-RU" sz="2400" b="1" dirty="0">
                <a:latin typeface="+mj-lt"/>
              </a:rPr>
              <a:t>Аутизм</a:t>
            </a:r>
            <a:r>
              <a:rPr lang="ru-RU" sz="2400" dirty="0">
                <a:latin typeface="+mj-lt"/>
              </a:rPr>
              <a:t> — тяжелое нарушение психического </a:t>
            </a:r>
            <a:r>
              <a:rPr lang="ru-RU" sz="2400" dirty="0" smtClean="0">
                <a:latin typeface="+mj-lt"/>
              </a:rPr>
              <a:t>развития</a:t>
            </a:r>
            <a:r>
              <a:rPr lang="ru-RU" sz="2400" dirty="0">
                <a:latin typeface="+mj-lt"/>
              </a:rPr>
              <a:t>, </a:t>
            </a:r>
            <a:endParaRPr lang="ru-RU" sz="2400" dirty="0" smtClean="0">
              <a:latin typeface="+mj-lt"/>
            </a:endParaRPr>
          </a:p>
          <a:p>
            <a:pPr algn="ctr"/>
            <a:r>
              <a:rPr lang="ru-RU" sz="2400" dirty="0" smtClean="0">
                <a:latin typeface="+mj-lt"/>
              </a:rPr>
              <a:t>при </a:t>
            </a:r>
            <a:r>
              <a:rPr lang="ru-RU" sz="2400" dirty="0">
                <a:latin typeface="+mj-lt"/>
              </a:rPr>
              <a:t>котором, прежде всего, </a:t>
            </a:r>
            <a:r>
              <a:rPr lang="ru-RU" sz="2400" dirty="0" smtClean="0">
                <a:latin typeface="+mj-lt"/>
              </a:rPr>
              <a:t>страдает</a:t>
            </a:r>
          </a:p>
          <a:p>
            <a:pPr algn="ctr"/>
            <a:r>
              <a:rPr lang="ru-RU" sz="2400" dirty="0" smtClean="0">
                <a:latin typeface="+mj-lt"/>
              </a:rPr>
              <a:t> </a:t>
            </a:r>
            <a:r>
              <a:rPr lang="ru-RU" sz="2400" dirty="0">
                <a:latin typeface="+mj-lt"/>
              </a:rPr>
              <a:t>способность к социальному взаимодействию. </a:t>
            </a:r>
            <a:endParaRPr lang="ru-RU" sz="2400" dirty="0" smtClean="0">
              <a:latin typeface="+mj-lt"/>
            </a:endParaRPr>
          </a:p>
          <a:p>
            <a:pPr algn="just"/>
            <a:endParaRPr lang="ru-RU" sz="2400" dirty="0">
              <a:latin typeface="+mj-lt"/>
            </a:endParaRPr>
          </a:p>
          <a:p>
            <a:pPr algn="ctr"/>
            <a:r>
              <a:rPr lang="ru-RU" sz="2400" dirty="0">
                <a:latin typeface="+mj-lt"/>
              </a:rPr>
              <a:t>К </a:t>
            </a:r>
            <a:r>
              <a:rPr lang="ru-RU" sz="2400" b="1" dirty="0">
                <a:latin typeface="+mj-lt"/>
              </a:rPr>
              <a:t>общим признакам аутизма </a:t>
            </a:r>
            <a:r>
              <a:rPr lang="ru-RU" sz="2400" dirty="0" smtClean="0">
                <a:latin typeface="+mj-lt"/>
              </a:rPr>
              <a:t>относят:</a:t>
            </a:r>
          </a:p>
          <a:p>
            <a:pPr algn="just"/>
            <a:endParaRPr lang="ru-RU" sz="2400" dirty="0">
              <a:latin typeface="+mj-lt"/>
            </a:endParaRPr>
          </a:p>
          <a:p>
            <a:pPr algn="just"/>
            <a:r>
              <a:rPr lang="ru-RU" sz="2400" dirty="0">
                <a:latin typeface="+mj-lt"/>
              </a:rPr>
              <a:t>- качественные нарушения коммуникации и социального взаимодействия,</a:t>
            </a:r>
          </a:p>
          <a:p>
            <a:pPr algn="just"/>
            <a:r>
              <a:rPr lang="ru-RU" sz="2400" dirty="0">
                <a:latin typeface="+mj-lt"/>
              </a:rPr>
              <a:t>- стереотипные формы поведения, интересов, активностей,</a:t>
            </a:r>
          </a:p>
          <a:p>
            <a:pPr algn="just"/>
            <a:r>
              <a:rPr lang="ru-RU" sz="2400" dirty="0">
                <a:latin typeface="+mj-lt"/>
              </a:rPr>
              <a:t>- манифестацию патологии в возрасте до 3 лет.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647824" y="1331565"/>
            <a:ext cx="9072000" cy="4464496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+mj-lt"/>
              </a:rPr>
              <a:t>Детский аутизм </a:t>
            </a:r>
            <a:r>
              <a:rPr lang="ru-RU" sz="2400" dirty="0" smtClean="0">
                <a:latin typeface="+mj-lt"/>
              </a:rPr>
              <a:t>– </a:t>
            </a:r>
          </a:p>
          <a:p>
            <a:pPr algn="ctr"/>
            <a:r>
              <a:rPr lang="ru-RU" sz="2400" dirty="0" smtClean="0">
                <a:latin typeface="+mj-lt"/>
              </a:rPr>
              <a:t>искаженный вариант </a:t>
            </a:r>
            <a:r>
              <a:rPr lang="ru-RU" sz="2400" dirty="0" err="1" smtClean="0">
                <a:latin typeface="+mj-lt"/>
              </a:rPr>
              <a:t>первазивного</a:t>
            </a:r>
            <a:r>
              <a:rPr lang="ru-RU" sz="2400" dirty="0" smtClean="0">
                <a:latin typeface="+mj-lt"/>
              </a:rPr>
              <a:t> нарушения развития, связанный с дефицитом базальной потребности в общении </a:t>
            </a:r>
          </a:p>
          <a:p>
            <a:pPr algn="ctr"/>
            <a:r>
              <a:rPr lang="ru-RU" sz="2400" dirty="0" smtClean="0">
                <a:latin typeface="+mj-lt"/>
              </a:rPr>
              <a:t>вследствие патологии, прежде всего, эмоциональной и интеллектуальной сфер психики</a:t>
            </a:r>
            <a:endParaRPr lang="en-US" sz="2400" dirty="0" smtClean="0">
              <a:latin typeface="+mj-lt"/>
            </a:endParaRPr>
          </a:p>
          <a:p>
            <a:pPr algn="ctr"/>
            <a:r>
              <a:rPr lang="en-US" sz="2400" dirty="0">
                <a:latin typeface="+mj-lt"/>
              </a:rPr>
              <a:t> </a:t>
            </a:r>
            <a:r>
              <a:rPr lang="ru-RU" sz="2200" dirty="0" smtClean="0">
                <a:latin typeface="+mj-lt"/>
              </a:rPr>
              <a:t>(Морозов С.А.)</a:t>
            </a:r>
            <a:endParaRPr lang="ru-RU" sz="2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504000" y="288000"/>
            <a:ext cx="9072000" cy="864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431640" indent="-406440" algn="ctr">
              <a:lnSpc>
                <a:spcPct val="91000"/>
              </a:lnSpc>
            </a:pPr>
            <a:r>
              <a:rPr lang="en-US" sz="2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F</a:t>
            </a:r>
            <a:r>
              <a:rPr lang="ru-RU" sz="2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84  Общие расстройства 
психологического (психического) развития</a:t>
            </a: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468000" y="1440000"/>
            <a:ext cx="9072000" cy="5916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380880">
              <a:lnSpc>
                <a:spcPct val="100000"/>
              </a:lnSpc>
            </a:pPr>
            <a:r>
              <a:rPr lang="en-US" sz="2200" b="1" spc="-1" dirty="0">
                <a:latin typeface="Arial"/>
              </a:rPr>
              <a:t>F</a:t>
            </a:r>
            <a:r>
              <a:rPr lang="ru-RU" sz="2200" b="1" spc="-1" dirty="0">
                <a:latin typeface="Arial"/>
              </a:rPr>
              <a:t>84.0    Детский аутизм</a:t>
            </a:r>
            <a:endParaRPr dirty="0"/>
          </a:p>
          <a:p>
            <a:r>
              <a:rPr lang="ru-RU" sz="2200" b="1" spc="-1" dirty="0">
                <a:latin typeface="Arial"/>
              </a:rPr>
              <a:t>                  F84.01 обусловленный органическим заболеванием                                          </a:t>
            </a:r>
            <a:r>
              <a:rPr lang="ru-RU" sz="2200" b="1" spc="-1" dirty="0" smtClean="0">
                <a:latin typeface="Arial"/>
              </a:rPr>
              <a:t> 	                  головного </a:t>
            </a:r>
            <a:r>
              <a:rPr lang="ru-RU" sz="2200" b="1" spc="-1" dirty="0">
                <a:latin typeface="Arial"/>
              </a:rPr>
              <a:t>мозга</a:t>
            </a:r>
            <a:endParaRPr dirty="0"/>
          </a:p>
          <a:p>
            <a:r>
              <a:rPr lang="ru-RU" sz="2200" b="1" spc="-1" dirty="0">
                <a:latin typeface="Arial"/>
              </a:rPr>
              <a:t>                  F84.02 вследствие других причин</a:t>
            </a:r>
            <a:endParaRPr dirty="0"/>
          </a:p>
          <a:p>
            <a:pPr marL="380880">
              <a:lnSpc>
                <a:spcPct val="100000"/>
              </a:lnSpc>
            </a:pPr>
            <a:r>
              <a:rPr lang="en-US" sz="2200" b="1" spc="-1" dirty="0">
                <a:latin typeface="Arial"/>
              </a:rPr>
              <a:t>F</a:t>
            </a:r>
            <a:r>
              <a:rPr lang="ru-RU" sz="2200" b="1" spc="-1" dirty="0">
                <a:latin typeface="Arial"/>
              </a:rPr>
              <a:t>84.1    </a:t>
            </a:r>
            <a:r>
              <a:rPr lang="ru-RU" sz="2200" b="1" spc="-1" dirty="0" err="1">
                <a:latin typeface="Arial"/>
              </a:rPr>
              <a:t>Атипичный</a:t>
            </a:r>
            <a:r>
              <a:rPr lang="ru-RU" sz="2200" b="1" spc="-1" dirty="0">
                <a:latin typeface="Arial"/>
              </a:rPr>
              <a:t> аутизм </a:t>
            </a:r>
            <a:endParaRPr dirty="0"/>
          </a:p>
          <a:p>
            <a:r>
              <a:rPr lang="ru-RU" sz="2200" b="1" spc="-1" dirty="0">
                <a:latin typeface="Arial Cyr"/>
              </a:rPr>
              <a:t>                 F84.11 с умственной отсталостью</a:t>
            </a:r>
            <a:endParaRPr dirty="0"/>
          </a:p>
          <a:p>
            <a:r>
              <a:rPr lang="ru-RU" sz="2200" b="1" spc="-1" dirty="0">
                <a:latin typeface="Arial Cyr"/>
              </a:rPr>
              <a:t>                 F84.12 без умственной отсталости</a:t>
            </a:r>
            <a:endParaRPr dirty="0"/>
          </a:p>
          <a:p>
            <a:pPr marL="380880">
              <a:lnSpc>
                <a:spcPct val="100000"/>
              </a:lnSpc>
            </a:pPr>
            <a:r>
              <a:rPr lang="en-US" sz="2200" b="1" spc="-1" dirty="0">
                <a:latin typeface="Arial"/>
              </a:rPr>
              <a:t>F</a:t>
            </a:r>
            <a:r>
              <a:rPr lang="ru-RU" sz="2200" b="1" spc="-1" dirty="0">
                <a:latin typeface="Arial"/>
              </a:rPr>
              <a:t>84.2   Синдром </a:t>
            </a:r>
            <a:r>
              <a:rPr lang="ru-RU" sz="2200" b="1" spc="-1" dirty="0" err="1">
                <a:latin typeface="Arial"/>
              </a:rPr>
              <a:t>Ретта</a:t>
            </a:r>
            <a:endParaRPr dirty="0"/>
          </a:p>
          <a:p>
            <a:pPr marL="380880">
              <a:lnSpc>
                <a:spcPct val="100000"/>
              </a:lnSpc>
            </a:pPr>
            <a:r>
              <a:rPr lang="en-US" sz="2200" b="1" spc="-1" dirty="0">
                <a:latin typeface="Arial"/>
              </a:rPr>
              <a:t>F</a:t>
            </a:r>
            <a:r>
              <a:rPr lang="ru-RU" sz="2200" b="1" spc="-1" dirty="0">
                <a:latin typeface="Arial"/>
              </a:rPr>
              <a:t>84.3    Другое </a:t>
            </a:r>
            <a:r>
              <a:rPr lang="ru-RU" sz="2200" b="1" spc="-1" dirty="0" err="1">
                <a:latin typeface="Arial"/>
              </a:rPr>
              <a:t>дезинтегративное</a:t>
            </a:r>
            <a:r>
              <a:rPr lang="ru-RU" sz="2200" b="1" spc="-1" dirty="0">
                <a:latin typeface="Arial"/>
              </a:rPr>
              <a:t> расстройство детского возраста </a:t>
            </a:r>
            <a:endParaRPr dirty="0"/>
          </a:p>
          <a:p>
            <a:pPr marL="380880">
              <a:lnSpc>
                <a:spcPct val="100000"/>
              </a:lnSpc>
            </a:pPr>
            <a:r>
              <a:rPr lang="en-US" sz="2200" b="1" spc="-1" dirty="0">
                <a:latin typeface="Arial"/>
              </a:rPr>
              <a:t>F</a:t>
            </a:r>
            <a:r>
              <a:rPr lang="ru-RU" sz="2200" b="1" spc="-1" dirty="0">
                <a:latin typeface="Arial"/>
              </a:rPr>
              <a:t>84.4    </a:t>
            </a:r>
            <a:r>
              <a:rPr lang="ru-RU" sz="2200" b="1" spc="-1" dirty="0" err="1">
                <a:latin typeface="Arial"/>
              </a:rPr>
              <a:t>Гиперактивное</a:t>
            </a:r>
            <a:r>
              <a:rPr lang="ru-RU" sz="2200" b="1" spc="-1" dirty="0">
                <a:latin typeface="Arial"/>
              </a:rPr>
              <a:t> расстройство, сочетающееся с умственной отсталостью и стереотипными движениями </a:t>
            </a:r>
            <a:endParaRPr dirty="0"/>
          </a:p>
          <a:p>
            <a:pPr marL="380880">
              <a:lnSpc>
                <a:spcPct val="100000"/>
              </a:lnSpc>
            </a:pPr>
            <a:r>
              <a:rPr lang="en-US" sz="2200" b="1" spc="-1" dirty="0">
                <a:latin typeface="Arial"/>
              </a:rPr>
              <a:t>F</a:t>
            </a:r>
            <a:r>
              <a:rPr lang="ru-RU" sz="2200" b="1" spc="-1" dirty="0">
                <a:latin typeface="Arial"/>
              </a:rPr>
              <a:t>84.5   Синдром </a:t>
            </a:r>
            <a:r>
              <a:rPr lang="ru-RU" sz="2200" b="1" spc="-1" dirty="0" err="1">
                <a:latin typeface="Arial"/>
              </a:rPr>
              <a:t>Аспергера</a:t>
            </a:r>
            <a:r>
              <a:rPr lang="ru-RU" sz="2200" b="1" spc="-1" dirty="0">
                <a:latin typeface="Arial"/>
              </a:rPr>
              <a:t> </a:t>
            </a:r>
            <a:endParaRPr dirty="0"/>
          </a:p>
          <a:p>
            <a:pPr marL="380880">
              <a:lnSpc>
                <a:spcPct val="100000"/>
              </a:lnSpc>
            </a:pPr>
            <a:r>
              <a:rPr lang="en-US" sz="2200" b="1" spc="-1" dirty="0">
                <a:latin typeface="Arial"/>
              </a:rPr>
              <a:t>F</a:t>
            </a:r>
            <a:r>
              <a:rPr lang="ru-RU" sz="2200" b="1" spc="-1" dirty="0">
                <a:latin typeface="Arial"/>
              </a:rPr>
              <a:t>84.8   Другие общие расстройства развития </a:t>
            </a:r>
            <a:endParaRPr dirty="0"/>
          </a:p>
          <a:p>
            <a:pPr marL="380880">
              <a:lnSpc>
                <a:spcPct val="100000"/>
              </a:lnSpc>
            </a:pPr>
            <a:r>
              <a:rPr lang="en-US" sz="2200" b="1" spc="-1" dirty="0">
                <a:latin typeface="Arial"/>
              </a:rPr>
              <a:t>F</a:t>
            </a:r>
            <a:r>
              <a:rPr lang="ru-RU" sz="2200" b="1" spc="-1" dirty="0">
                <a:latin typeface="Arial"/>
              </a:rPr>
              <a:t>84.9   Общее расстройство развития, </a:t>
            </a:r>
            <a:r>
              <a:rPr lang="ru-RU" sz="2200" b="1" spc="-1" dirty="0" err="1">
                <a:latin typeface="Arial"/>
              </a:rPr>
              <a:t>неуточненное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504000" y="288000"/>
            <a:ext cx="9072000" cy="864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200" b="1" spc="-1" dirty="0">
                <a:latin typeface="Arial"/>
              </a:rPr>
              <a:t>M-CHAT (некоторые вопросы)</a:t>
            </a:r>
            <a:endParaRPr sz="3200" b="1" dirty="0"/>
          </a:p>
        </p:txBody>
      </p:sp>
      <p:sp>
        <p:nvSpPr>
          <p:cNvPr id="126" name="TextShape 2"/>
          <p:cNvSpPr txBox="1"/>
          <p:nvPr/>
        </p:nvSpPr>
        <p:spPr>
          <a:xfrm>
            <a:off x="504000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ru-RU" sz="2400" b="1" i="1" spc="-1" dirty="0" smtClean="0">
                <a:latin typeface="+mj-lt"/>
              </a:rPr>
              <a:t>-  Проявляет </a:t>
            </a:r>
            <a:r>
              <a:rPr lang="ru-RU" sz="2400" b="1" i="1" spc="-1" dirty="0">
                <a:latin typeface="+mj-lt"/>
              </a:rPr>
              <a:t>ли Ваш ребенок интерес к другим детям?</a:t>
            </a:r>
            <a:endParaRPr sz="2400" dirty="0">
              <a:latin typeface="+mj-lt"/>
            </a:endParaRPr>
          </a:p>
          <a:p>
            <a:r>
              <a:rPr lang="ru-RU" sz="2400" b="1" i="1" spc="-1" dirty="0" smtClean="0">
                <a:latin typeface="+mj-lt"/>
              </a:rPr>
              <a:t>-  Показывает </a:t>
            </a:r>
            <a:r>
              <a:rPr lang="ru-RU" sz="2400" b="1" i="1" spc="-1" dirty="0">
                <a:latin typeface="+mj-lt"/>
              </a:rPr>
              <a:t>ли Ваш ребенок когда-либо указательным </a:t>
            </a:r>
            <a:r>
              <a:rPr lang="ru-RU" sz="2400" b="1" i="1" spc="-1" dirty="0" smtClean="0">
                <a:latin typeface="+mj-lt"/>
              </a:rPr>
              <a:t>пальцем </a:t>
            </a:r>
            <a:r>
              <a:rPr lang="ru-RU" sz="2400" b="1" i="1" spc="-1" dirty="0">
                <a:latin typeface="+mj-lt"/>
              </a:rPr>
              <a:t>на что-то, чтобы обозначить свой интерес?</a:t>
            </a:r>
            <a:endParaRPr sz="2400" dirty="0">
              <a:latin typeface="+mj-lt"/>
            </a:endParaRPr>
          </a:p>
          <a:p>
            <a:r>
              <a:rPr lang="ru-RU" sz="2400" b="1" i="1" spc="-1" dirty="0" smtClean="0">
                <a:latin typeface="+mj-lt"/>
              </a:rPr>
              <a:t>-  Приносит </a:t>
            </a:r>
            <a:r>
              <a:rPr lang="ru-RU" sz="2400" b="1" i="1" spc="-1" dirty="0">
                <a:latin typeface="+mj-lt"/>
              </a:rPr>
              <a:t>ли Ваш ребенок когда-либо что-то, чтобы Вам показать?</a:t>
            </a:r>
            <a:endParaRPr sz="2400" dirty="0">
              <a:latin typeface="+mj-lt"/>
            </a:endParaRPr>
          </a:p>
          <a:p>
            <a:r>
              <a:rPr lang="ru-RU" sz="2400" b="1" i="1" spc="-1" dirty="0" smtClean="0">
                <a:latin typeface="+mj-lt"/>
              </a:rPr>
              <a:t>-  Ваш </a:t>
            </a:r>
            <a:r>
              <a:rPr lang="ru-RU" sz="2400" b="1" i="1" spc="-1" dirty="0">
                <a:latin typeface="+mj-lt"/>
              </a:rPr>
              <a:t>ребёнок подражает Вам (например, если Вы изобразили гримасу)?</a:t>
            </a:r>
            <a:endParaRPr sz="2400" dirty="0">
              <a:latin typeface="+mj-lt"/>
            </a:endParaRPr>
          </a:p>
          <a:p>
            <a:r>
              <a:rPr lang="ru-RU" sz="2400" b="1" i="1" spc="-1" dirty="0" smtClean="0">
                <a:latin typeface="+mj-lt"/>
              </a:rPr>
              <a:t>-  Ваш </a:t>
            </a:r>
            <a:r>
              <a:rPr lang="ru-RU" sz="2400" b="1" i="1" spc="-1" dirty="0">
                <a:latin typeface="+mj-lt"/>
              </a:rPr>
              <a:t>ребенок откликается, когда Вы зовёте его по имени?</a:t>
            </a:r>
            <a:endParaRPr sz="2400" dirty="0">
              <a:latin typeface="+mj-lt"/>
            </a:endParaRPr>
          </a:p>
          <a:p>
            <a:r>
              <a:rPr lang="ru-RU" sz="2400" b="1" i="1" spc="-1" dirty="0" smtClean="0">
                <a:latin typeface="+mj-lt"/>
              </a:rPr>
              <a:t>-  Если </a:t>
            </a:r>
            <a:r>
              <a:rPr lang="ru-RU" sz="2400" b="1" i="1" spc="-1" dirty="0">
                <a:latin typeface="+mj-lt"/>
              </a:rPr>
              <a:t>Вы через всю комнату показываете на игрушку, Ваш ребёнок смотрит на неё?</a:t>
            </a:r>
            <a:endParaRPr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504000" y="288000"/>
            <a:ext cx="9072000" cy="864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200" spc="-1" dirty="0">
                <a:latin typeface="Arial"/>
              </a:rPr>
              <a:t>Литература</a:t>
            </a:r>
            <a:endParaRPr sz="3200" dirty="0"/>
          </a:p>
        </p:txBody>
      </p:sp>
      <p:sp>
        <p:nvSpPr>
          <p:cNvPr id="130" name="TextShape 2"/>
          <p:cNvSpPr txBox="1"/>
          <p:nvPr/>
        </p:nvSpPr>
        <p:spPr>
          <a:xfrm>
            <a:off x="504000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 algn="just">
              <a:buClr>
                <a:srgbClr val="FFFFFF"/>
              </a:buClr>
              <a:buSzPct val="45000"/>
            </a:pPr>
            <a:r>
              <a:rPr lang="ru-RU" sz="2400" b="1" spc="-1" dirty="0">
                <a:latin typeface="+mj-lt"/>
              </a:rPr>
              <a:t>Лебединская К.С., Никольская О.С. </a:t>
            </a:r>
            <a:r>
              <a:rPr lang="ru-RU" sz="2400" spc="-1" dirty="0" smtClean="0">
                <a:latin typeface="+mj-lt"/>
              </a:rPr>
              <a:t>Диагностика </a:t>
            </a:r>
            <a:r>
              <a:rPr lang="ru-RU" sz="2400" spc="-1" dirty="0">
                <a:latin typeface="+mj-lt"/>
              </a:rPr>
              <a:t>детского аутизма. - М., 1991</a:t>
            </a:r>
            <a:endParaRPr sz="2400" dirty="0">
              <a:latin typeface="+mj-lt"/>
            </a:endParaRPr>
          </a:p>
          <a:p>
            <a:pPr marL="432000" indent="-324000" algn="just">
              <a:buClr>
                <a:srgbClr val="FFFFFF"/>
              </a:buClr>
              <a:buSzPct val="45000"/>
            </a:pPr>
            <a:r>
              <a:rPr lang="ru-RU" sz="2400" b="1" spc="-1" dirty="0">
                <a:latin typeface="+mj-lt"/>
              </a:rPr>
              <a:t>Морозов С.А. </a:t>
            </a:r>
            <a:r>
              <a:rPr lang="ru-RU" sz="2400" spc="-1" dirty="0">
                <a:latin typeface="+mj-lt"/>
              </a:rPr>
              <a:t>Основы диагностики и коррекции расстройств </a:t>
            </a:r>
            <a:r>
              <a:rPr lang="ru-RU" sz="2400" spc="-1" dirty="0" err="1">
                <a:latin typeface="+mj-lt"/>
              </a:rPr>
              <a:t>аутистического</a:t>
            </a:r>
            <a:r>
              <a:rPr lang="ru-RU" sz="2400" spc="-1" dirty="0">
                <a:latin typeface="+mj-lt"/>
              </a:rPr>
              <a:t> спектра. - М., 2014</a:t>
            </a:r>
            <a:endParaRPr sz="2400" dirty="0">
              <a:latin typeface="+mj-lt"/>
            </a:endParaRPr>
          </a:p>
          <a:p>
            <a:pPr marL="432000" indent="-324000" algn="just">
              <a:buClr>
                <a:srgbClr val="FFFFFF"/>
              </a:buClr>
              <a:buSzPct val="45000"/>
            </a:pPr>
            <a:r>
              <a:rPr lang="ru-RU" sz="2400" b="1" spc="-1" dirty="0" err="1">
                <a:latin typeface="+mj-lt"/>
              </a:rPr>
              <a:t>Питерс</a:t>
            </a:r>
            <a:r>
              <a:rPr lang="ru-RU" sz="2400" b="1" spc="-1" dirty="0">
                <a:latin typeface="+mj-lt"/>
              </a:rPr>
              <a:t> Т.</a:t>
            </a:r>
            <a:r>
              <a:rPr lang="ru-RU" sz="2400" spc="-1" dirty="0">
                <a:latin typeface="+mj-lt"/>
              </a:rPr>
              <a:t> Аутизм. От теоретического понимания к педагогическому воздействию. - СПб, </a:t>
            </a:r>
            <a:r>
              <a:rPr lang="ru-RU" sz="2400" spc="-1" dirty="0" smtClean="0">
                <a:latin typeface="+mj-lt"/>
              </a:rPr>
              <a:t>1999</a:t>
            </a:r>
          </a:p>
          <a:p>
            <a:pPr marL="432000" indent="-324000" algn="just">
              <a:buClr>
                <a:srgbClr val="FFFFFF"/>
              </a:buClr>
              <a:buSzPct val="45000"/>
            </a:pPr>
            <a:endParaRPr lang="ru-RU" sz="2400" spc="-1" dirty="0">
              <a:latin typeface="+mj-lt"/>
            </a:endParaRPr>
          </a:p>
          <a:p>
            <a:pPr marL="432000" indent="-324000" algn="just">
              <a:buClr>
                <a:srgbClr val="FFFFFF"/>
              </a:buClr>
              <a:buSzPct val="45000"/>
            </a:pPr>
            <a:endParaRPr lang="ru-RU" sz="2400" spc="-1" smtClean="0">
              <a:latin typeface="+mj-lt"/>
            </a:endParaRPr>
          </a:p>
          <a:p>
            <a:pPr marL="432000" indent="-324000" algn="just">
              <a:buClr>
                <a:srgbClr val="FFFFFF"/>
              </a:buClr>
              <a:buSzPct val="45000"/>
            </a:pPr>
            <a:endParaRPr lang="ru-RU" sz="2400" spc="-1" dirty="0" smtClean="0">
              <a:latin typeface="+mj-lt"/>
            </a:endParaRPr>
          </a:p>
          <a:p>
            <a:pPr marL="432000" indent="-324000" algn="just">
              <a:buClr>
                <a:srgbClr val="FFFFFF"/>
              </a:buClr>
              <a:buSzPct val="45000"/>
            </a:pPr>
            <a:endParaRPr lang="ru-RU" sz="2400" spc="-1" dirty="0" smtClean="0">
              <a:latin typeface="+mj-lt"/>
            </a:endParaRPr>
          </a:p>
          <a:p>
            <a:pPr marL="432000" indent="-324000" algn="just">
              <a:buClr>
                <a:srgbClr val="FFFFFF"/>
              </a:buClr>
              <a:buSzPct val="45000"/>
            </a:pPr>
            <a:r>
              <a:rPr lang="ru-RU" sz="2400" b="1" spc="-1" dirty="0" smtClean="0">
                <a:latin typeface="+mj-lt"/>
              </a:rPr>
              <a:t>Морозов С.А. </a:t>
            </a:r>
            <a:r>
              <a:rPr lang="ru-RU" sz="2400" spc="-1" dirty="0" smtClean="0">
                <a:latin typeface="+mj-lt"/>
              </a:rPr>
              <a:t>Современные подходы к коррекции детского аутизма (обзор и комментарии). – М., 2010</a:t>
            </a:r>
            <a:endParaRPr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540000" y="2340000"/>
            <a:ext cx="9072000" cy="400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2800" spc="-1" dirty="0">
                <a:latin typeface="Arial"/>
              </a:rPr>
              <a:t>Романова Елена Владимировна</a:t>
            </a:r>
            <a:endParaRPr sz="2800" dirty="0"/>
          </a:p>
          <a:p>
            <a:pPr algn="ctr"/>
            <a:r>
              <a:rPr lang="ru-RU" spc="-1" dirty="0">
                <a:latin typeface="Arial"/>
              </a:rPr>
              <a:t>психиатр, психотерапевт</a:t>
            </a:r>
            <a:endParaRPr dirty="0"/>
          </a:p>
          <a:p>
            <a:pPr algn="ctr"/>
            <a:r>
              <a:rPr lang="ru-RU" spc="-1" dirty="0">
                <a:latin typeface="Arial"/>
              </a:rPr>
              <a:t>врач высшей категории</a:t>
            </a:r>
            <a:endParaRPr dirty="0"/>
          </a:p>
          <a:p>
            <a:pPr algn="ctr"/>
            <a:endParaRPr dirty="0"/>
          </a:p>
          <a:p>
            <a:pPr algn="ctr"/>
            <a:r>
              <a:rPr lang="ru-RU" sz="2400" spc="-1" dirty="0" err="1">
                <a:latin typeface="Arial"/>
              </a:rPr>
              <a:t>e-mail</a:t>
            </a:r>
            <a:r>
              <a:rPr lang="ru-RU" sz="2400" spc="-1" dirty="0">
                <a:latin typeface="Arial"/>
              </a:rPr>
              <a:t>: </a:t>
            </a:r>
            <a:r>
              <a:rPr lang="ru-RU" sz="2400" spc="-1" dirty="0">
                <a:solidFill>
                  <a:srgbClr val="000000"/>
                </a:solidFill>
                <a:latin typeface="Arial"/>
              </a:rPr>
              <a:t>dr.romanova@mail.ru</a:t>
            </a:r>
            <a:endParaRPr sz="2400" dirty="0"/>
          </a:p>
          <a:p>
            <a:pPr algn="ctr"/>
            <a:r>
              <a:rPr lang="ru-RU" sz="2400" spc="-1" dirty="0">
                <a:latin typeface="Arial"/>
              </a:rPr>
              <a:t>тел.: 8-925-0-399-488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395</Words>
  <Application>Microsoft Office PowerPoint</Application>
  <PresentationFormat>Произвольный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Office Theme</vt:lpstr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Врач</cp:lastModifiedBy>
  <cp:revision>22</cp:revision>
  <dcterms:created xsi:type="dcterms:W3CDTF">2009-04-16T11:32:32Z</dcterms:created>
  <dcterms:modified xsi:type="dcterms:W3CDTF">2016-04-19T10:11:35Z</dcterms:modified>
  <dc:language>ru-RU</dc:language>
</cp:coreProperties>
</file>