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8" r:id="rId12"/>
    <p:sldId id="269" r:id="rId13"/>
    <p:sldId id="270" r:id="rId14"/>
    <p:sldId id="271" r:id="rId15"/>
    <p:sldId id="272" r:id="rId16"/>
    <p:sldId id="266" r:id="rId17"/>
    <p:sldId id="267" r:id="rId18"/>
  </p:sldIdLst>
  <p:sldSz cx="9144000" cy="6858000" type="screen4x3"/>
  <p:notesSz cx="6858000" cy="9144000"/>
  <p:embeddedFontLst>
    <p:embeddedFont>
      <p:font typeface="Libre Baskerville" panose="020B0604020202020204" charset="0"/>
      <p:regular r:id="rId20"/>
      <p:bold r:id="rId21"/>
      <p:italic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  <p:embeddedFont>
      <p:font typeface="Aharoni" panose="02010803020104030203" pitchFamily="2" charset="-79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skoola Pota" panose="020B0502040204020203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60"/>
  </p:normalViewPr>
  <p:slideViewPr>
    <p:cSldViewPr>
      <p:cViewPr>
        <p:scale>
          <a:sx n="75" d="100"/>
          <a:sy n="75" d="100"/>
        </p:scale>
        <p:origin x="-91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4A527-2AE0-4887-A002-911F579D09A4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E321D0F-D1C0-4207-A4F7-41E8AF59C915}">
      <dgm:prSet phldrT="[Текст]"/>
      <dgm:spPr/>
      <dgm:t>
        <a:bodyPr/>
        <a:lstStyle/>
        <a:p>
          <a:r>
            <a:rPr lang="ru-RU" dirty="0" smtClean="0"/>
            <a:t>Ассистент</a:t>
          </a:r>
          <a:endParaRPr lang="ru-RU" dirty="0"/>
        </a:p>
      </dgm:t>
    </dgm:pt>
    <dgm:pt modelId="{10714D70-9A14-45B8-B668-5E4F3504004A}" type="parTrans" cxnId="{97A03CD5-EA1B-4556-813D-777B04723D48}">
      <dgm:prSet/>
      <dgm:spPr/>
      <dgm:t>
        <a:bodyPr/>
        <a:lstStyle/>
        <a:p>
          <a:endParaRPr lang="ru-RU"/>
        </a:p>
      </dgm:t>
    </dgm:pt>
    <dgm:pt modelId="{2E1C072E-508A-4A83-8BC8-41B9D94626ED}" type="sibTrans" cxnId="{97A03CD5-EA1B-4556-813D-777B04723D48}">
      <dgm:prSet/>
      <dgm:spPr/>
      <dgm:t>
        <a:bodyPr/>
        <a:lstStyle/>
        <a:p>
          <a:endParaRPr lang="ru-RU"/>
        </a:p>
      </dgm:t>
    </dgm:pt>
    <dgm:pt modelId="{67F62578-43CE-4A65-B339-126A147AF6A1}">
      <dgm:prSet phldrT="[Текст]"/>
      <dgm:spPr/>
      <dgm:t>
        <a:bodyPr/>
        <a:lstStyle/>
        <a:p>
          <a:r>
            <a:rPr lang="ru-RU" dirty="0" smtClean="0"/>
            <a:t>Социальная услуга, </a:t>
          </a:r>
        </a:p>
        <a:p>
          <a:r>
            <a:rPr lang="ru-RU" dirty="0" smtClean="0"/>
            <a:t>Техническая помощь</a:t>
          </a:r>
          <a:endParaRPr lang="ru-RU" dirty="0"/>
        </a:p>
      </dgm:t>
    </dgm:pt>
    <dgm:pt modelId="{1C4F5489-F2DF-4A17-AF22-606D74AB6A67}" type="parTrans" cxnId="{BFB3B3AD-F14C-4017-B9D2-08C9F02098ED}">
      <dgm:prSet/>
      <dgm:spPr/>
      <dgm:t>
        <a:bodyPr/>
        <a:lstStyle/>
        <a:p>
          <a:endParaRPr lang="ru-RU"/>
        </a:p>
      </dgm:t>
    </dgm:pt>
    <dgm:pt modelId="{9602F24E-7820-4D80-B84A-AFA8EC11F544}" type="sibTrans" cxnId="{BFB3B3AD-F14C-4017-B9D2-08C9F02098ED}">
      <dgm:prSet/>
      <dgm:spPr/>
      <dgm:t>
        <a:bodyPr/>
        <a:lstStyle/>
        <a:p>
          <a:endParaRPr lang="ru-RU"/>
        </a:p>
      </dgm:t>
    </dgm:pt>
    <dgm:pt modelId="{899C5877-2306-4A4C-A753-08541F386021}">
      <dgm:prSet phldrT="[Текст]"/>
      <dgm:spPr/>
      <dgm:t>
        <a:bodyPr/>
        <a:lstStyle/>
        <a:p>
          <a:r>
            <a:rPr lang="ru-RU" dirty="0" smtClean="0"/>
            <a:t>Нет </a:t>
          </a:r>
          <a:r>
            <a:rPr lang="ru-RU" dirty="0" err="1" smtClean="0"/>
            <a:t>профстандарта</a:t>
          </a:r>
          <a:endParaRPr lang="ru-RU" dirty="0" smtClean="0"/>
        </a:p>
        <a:p>
          <a:r>
            <a:rPr lang="ru-RU" dirty="0" smtClean="0"/>
            <a:t>(готовится)</a:t>
          </a:r>
        </a:p>
        <a:p>
          <a:r>
            <a:rPr lang="ru-RU" dirty="0" smtClean="0"/>
            <a:t>Нет в ЕКИС</a:t>
          </a:r>
        </a:p>
        <a:p>
          <a:r>
            <a:rPr lang="ru-RU" dirty="0" smtClean="0"/>
            <a:t>Аналог – </a:t>
          </a:r>
          <a:r>
            <a:rPr lang="ru-RU" dirty="0" smtClean="0"/>
            <a:t>помощник </a:t>
          </a:r>
          <a:r>
            <a:rPr lang="ru-RU" dirty="0" smtClean="0"/>
            <a:t>воспитателя? </a:t>
          </a:r>
          <a:endParaRPr lang="ru-RU" dirty="0"/>
        </a:p>
      </dgm:t>
    </dgm:pt>
    <dgm:pt modelId="{74685012-A36B-4FC7-BE47-243AC9C57A15}" type="parTrans" cxnId="{B06303A7-06E8-420D-947A-A379030B37F4}">
      <dgm:prSet/>
      <dgm:spPr/>
      <dgm:t>
        <a:bodyPr/>
        <a:lstStyle/>
        <a:p>
          <a:endParaRPr lang="ru-RU"/>
        </a:p>
      </dgm:t>
    </dgm:pt>
    <dgm:pt modelId="{15C8A83B-D5DC-4C9B-9568-BC238FF50D55}" type="sibTrans" cxnId="{B06303A7-06E8-420D-947A-A379030B37F4}">
      <dgm:prSet/>
      <dgm:spPr/>
      <dgm:t>
        <a:bodyPr/>
        <a:lstStyle/>
        <a:p>
          <a:endParaRPr lang="ru-RU"/>
        </a:p>
      </dgm:t>
    </dgm:pt>
    <dgm:pt modelId="{58C50450-A639-458F-8387-44EE02FEFFE7}">
      <dgm:prSet phldrT="[Текст]"/>
      <dgm:spPr/>
      <dgm:t>
        <a:bodyPr/>
        <a:lstStyle/>
        <a:p>
          <a:r>
            <a:rPr lang="ru-RU" dirty="0" err="1" smtClean="0"/>
            <a:t>Тьютор</a:t>
          </a:r>
          <a:endParaRPr lang="ru-RU" dirty="0"/>
        </a:p>
      </dgm:t>
    </dgm:pt>
    <dgm:pt modelId="{1FD8D9DD-30B0-4A58-B411-F93D596FAD3F}" type="parTrans" cxnId="{CBF25AB0-3EFC-431E-AA64-225D121ABE30}">
      <dgm:prSet/>
      <dgm:spPr/>
      <dgm:t>
        <a:bodyPr/>
        <a:lstStyle/>
        <a:p>
          <a:endParaRPr lang="ru-RU"/>
        </a:p>
      </dgm:t>
    </dgm:pt>
    <dgm:pt modelId="{A159DA37-F857-4DA6-AD48-71395C35EF6C}" type="sibTrans" cxnId="{CBF25AB0-3EFC-431E-AA64-225D121ABE30}">
      <dgm:prSet/>
      <dgm:spPr/>
      <dgm:t>
        <a:bodyPr/>
        <a:lstStyle/>
        <a:p>
          <a:endParaRPr lang="ru-RU"/>
        </a:p>
      </dgm:t>
    </dgm:pt>
    <dgm:pt modelId="{BFCF223C-AB26-498D-8CFD-CCDC76F703D2}">
      <dgm:prSet phldrT="[Текст]"/>
      <dgm:spPr/>
      <dgm:t>
        <a:bodyPr/>
        <a:lstStyle/>
        <a:p>
          <a:r>
            <a:rPr lang="ru-RU" dirty="0" smtClean="0"/>
            <a:t>Педагогическая услуга</a:t>
          </a:r>
        </a:p>
      </dgm:t>
    </dgm:pt>
    <dgm:pt modelId="{6F9016BF-1526-4D59-8C8A-A4774FB9D1C2}" type="parTrans" cxnId="{F82E4719-6F54-4050-B26A-C2834F8D499F}">
      <dgm:prSet/>
      <dgm:spPr/>
      <dgm:t>
        <a:bodyPr/>
        <a:lstStyle/>
        <a:p>
          <a:endParaRPr lang="ru-RU"/>
        </a:p>
      </dgm:t>
    </dgm:pt>
    <dgm:pt modelId="{E4C627AA-1A6C-4769-8BFF-8729BB6DB03F}" type="sibTrans" cxnId="{F82E4719-6F54-4050-B26A-C2834F8D499F}">
      <dgm:prSet/>
      <dgm:spPr/>
      <dgm:t>
        <a:bodyPr/>
        <a:lstStyle/>
        <a:p>
          <a:endParaRPr lang="ru-RU"/>
        </a:p>
      </dgm:t>
    </dgm:pt>
    <dgm:pt modelId="{21F92BF5-25DA-4DFE-AE91-E6DDB8FFED5A}">
      <dgm:prSet phldrT="[Текст]"/>
      <dgm:spPr/>
      <dgm:t>
        <a:bodyPr/>
        <a:lstStyle/>
        <a:p>
          <a:r>
            <a:rPr lang="ru-RU" dirty="0" smtClean="0"/>
            <a:t>Внесен в ЕКИС</a:t>
          </a:r>
        </a:p>
        <a:p>
          <a:r>
            <a:rPr lang="ru-RU" dirty="0" smtClean="0"/>
            <a:t>Есть нормативная база и механизм, НО разное понимание</a:t>
          </a:r>
          <a:endParaRPr lang="ru-RU" dirty="0"/>
        </a:p>
      </dgm:t>
    </dgm:pt>
    <dgm:pt modelId="{0B36F93A-E2F4-46B6-A0F9-D45C9AEC724F}" type="parTrans" cxnId="{A4DDE8F9-7FFD-446D-BED9-9C1F314B1AF8}">
      <dgm:prSet/>
      <dgm:spPr/>
      <dgm:t>
        <a:bodyPr/>
        <a:lstStyle/>
        <a:p>
          <a:endParaRPr lang="ru-RU"/>
        </a:p>
      </dgm:t>
    </dgm:pt>
    <dgm:pt modelId="{6C5935C1-4DDF-40D5-A5F3-93D424BF382E}" type="sibTrans" cxnId="{A4DDE8F9-7FFD-446D-BED9-9C1F314B1AF8}">
      <dgm:prSet/>
      <dgm:spPr/>
      <dgm:t>
        <a:bodyPr/>
        <a:lstStyle/>
        <a:p>
          <a:endParaRPr lang="ru-RU"/>
        </a:p>
      </dgm:t>
    </dgm:pt>
    <dgm:pt modelId="{BD9E848A-44AF-451F-8DB6-BE4E083B300D}">
      <dgm:prSet phldrT="[Текст]"/>
      <dgm:spPr/>
      <dgm:t>
        <a:bodyPr/>
        <a:lstStyle/>
        <a:p>
          <a:r>
            <a:rPr lang="ru-RU" dirty="0" err="1" smtClean="0"/>
            <a:t>Тьютор</a:t>
          </a:r>
          <a:r>
            <a:rPr lang="ru-RU" dirty="0" smtClean="0"/>
            <a:t> - воспитатель</a:t>
          </a:r>
        </a:p>
      </dgm:t>
    </dgm:pt>
    <dgm:pt modelId="{CBDFA80E-66FC-4454-B1C6-D822826B4F0D}" type="parTrans" cxnId="{75651908-F970-4128-8EDC-611AB17DD5E7}">
      <dgm:prSet/>
      <dgm:spPr/>
    </dgm:pt>
    <dgm:pt modelId="{6CEE939C-CF93-4D04-AF6B-03EF12C1389F}" type="sibTrans" cxnId="{75651908-F970-4128-8EDC-611AB17DD5E7}">
      <dgm:prSet/>
      <dgm:spPr/>
    </dgm:pt>
    <dgm:pt modelId="{F27416ED-6F60-49C8-AFA8-96CC19678763}">
      <dgm:prSet phldrT="[Текст]"/>
      <dgm:spPr/>
      <dgm:t>
        <a:bodyPr/>
        <a:lstStyle/>
        <a:p>
          <a:r>
            <a:rPr lang="ru-RU" dirty="0" err="1" smtClean="0"/>
            <a:t>Тьютор</a:t>
          </a:r>
          <a:r>
            <a:rPr lang="ru-RU" dirty="0" smtClean="0"/>
            <a:t> - коммуникатор</a:t>
          </a:r>
        </a:p>
      </dgm:t>
    </dgm:pt>
    <dgm:pt modelId="{246498FE-50C1-4FA4-A400-65AB9C0DAB45}" type="parTrans" cxnId="{47B12845-4137-47BE-855A-ABF3E537E02A}">
      <dgm:prSet/>
      <dgm:spPr/>
    </dgm:pt>
    <dgm:pt modelId="{7E4F92F6-3201-4E3F-902E-22E7EE9D2B88}" type="sibTrans" cxnId="{47B12845-4137-47BE-855A-ABF3E537E02A}">
      <dgm:prSet/>
      <dgm:spPr/>
    </dgm:pt>
    <dgm:pt modelId="{41D24B87-4885-4F10-98FB-BAB7A55FF724}" type="pres">
      <dgm:prSet presAssocID="{D504A527-2AE0-4887-A002-911F579D09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87C1BB-67A6-4795-A18D-9DEC79129373}" type="pres">
      <dgm:prSet presAssocID="{BE321D0F-D1C0-4207-A4F7-41E8AF59C915}" presName="root" presStyleCnt="0"/>
      <dgm:spPr/>
    </dgm:pt>
    <dgm:pt modelId="{75D19485-0163-4BFA-BD9C-44742582CFDF}" type="pres">
      <dgm:prSet presAssocID="{BE321D0F-D1C0-4207-A4F7-41E8AF59C915}" presName="rootComposite" presStyleCnt="0"/>
      <dgm:spPr/>
    </dgm:pt>
    <dgm:pt modelId="{88E80CDC-C9A9-4194-B213-A8293B15920E}" type="pres">
      <dgm:prSet presAssocID="{BE321D0F-D1C0-4207-A4F7-41E8AF59C915}" presName="rootText" presStyleLbl="node1" presStyleIdx="0" presStyleCnt="2"/>
      <dgm:spPr/>
      <dgm:t>
        <a:bodyPr/>
        <a:lstStyle/>
        <a:p>
          <a:endParaRPr lang="ru-RU"/>
        </a:p>
      </dgm:t>
    </dgm:pt>
    <dgm:pt modelId="{DBF426D8-AB09-4E4C-8A50-48146D416731}" type="pres">
      <dgm:prSet presAssocID="{BE321D0F-D1C0-4207-A4F7-41E8AF59C915}" presName="rootConnector" presStyleLbl="node1" presStyleIdx="0" presStyleCnt="2"/>
      <dgm:spPr/>
      <dgm:t>
        <a:bodyPr/>
        <a:lstStyle/>
        <a:p>
          <a:endParaRPr lang="ru-RU"/>
        </a:p>
      </dgm:t>
    </dgm:pt>
    <dgm:pt modelId="{00D3B03B-112F-4066-8034-90B8FB03FC20}" type="pres">
      <dgm:prSet presAssocID="{BE321D0F-D1C0-4207-A4F7-41E8AF59C915}" presName="childShape" presStyleCnt="0"/>
      <dgm:spPr/>
    </dgm:pt>
    <dgm:pt modelId="{497F845B-7B7B-4542-BC29-1E741355589A}" type="pres">
      <dgm:prSet presAssocID="{1C4F5489-F2DF-4A17-AF22-606D74AB6A6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2265E88-4162-4586-AF56-88E959EFB757}" type="pres">
      <dgm:prSet presAssocID="{67F62578-43CE-4A65-B339-126A147AF6A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6581D-97BE-46DE-A606-E3C20446951C}" type="pres">
      <dgm:prSet presAssocID="{74685012-A36B-4FC7-BE47-243AC9C57A1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71E0A67-4C47-4A63-8549-1C0AFDC29D6A}" type="pres">
      <dgm:prSet presAssocID="{899C5877-2306-4A4C-A753-08541F38602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3C13A-24E8-4237-BE1B-79C64E5473AD}" type="pres">
      <dgm:prSet presAssocID="{58C50450-A639-458F-8387-44EE02FEFFE7}" presName="root" presStyleCnt="0"/>
      <dgm:spPr/>
    </dgm:pt>
    <dgm:pt modelId="{15DCE05C-A463-4133-A32A-D4A89330CDD9}" type="pres">
      <dgm:prSet presAssocID="{58C50450-A639-458F-8387-44EE02FEFFE7}" presName="rootComposite" presStyleCnt="0"/>
      <dgm:spPr/>
    </dgm:pt>
    <dgm:pt modelId="{FE47133A-B621-4EF7-8B0A-58935572E2E5}" type="pres">
      <dgm:prSet presAssocID="{58C50450-A639-458F-8387-44EE02FEFFE7}" presName="rootText" presStyleLbl="node1" presStyleIdx="1" presStyleCnt="2"/>
      <dgm:spPr/>
      <dgm:t>
        <a:bodyPr/>
        <a:lstStyle/>
        <a:p>
          <a:endParaRPr lang="ru-RU"/>
        </a:p>
      </dgm:t>
    </dgm:pt>
    <dgm:pt modelId="{66B403E0-5D88-47A3-8D20-2A4786E2107A}" type="pres">
      <dgm:prSet presAssocID="{58C50450-A639-458F-8387-44EE02FEFFE7}" presName="rootConnector" presStyleLbl="node1" presStyleIdx="1" presStyleCnt="2"/>
      <dgm:spPr/>
      <dgm:t>
        <a:bodyPr/>
        <a:lstStyle/>
        <a:p>
          <a:endParaRPr lang="ru-RU"/>
        </a:p>
      </dgm:t>
    </dgm:pt>
    <dgm:pt modelId="{52C81094-44F2-4D26-99BF-860471BDD3C4}" type="pres">
      <dgm:prSet presAssocID="{58C50450-A639-458F-8387-44EE02FEFFE7}" presName="childShape" presStyleCnt="0"/>
      <dgm:spPr/>
    </dgm:pt>
    <dgm:pt modelId="{377A5405-F331-4612-B145-CB4616F52187}" type="pres">
      <dgm:prSet presAssocID="{6F9016BF-1526-4D59-8C8A-A4774FB9D1C2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BD587D9-48D1-465D-8588-D7793973DAE6}" type="pres">
      <dgm:prSet presAssocID="{BFCF223C-AB26-498D-8CFD-CCDC76F703D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4024A-B1B7-4D95-923B-C8EE6F3A41B2}" type="pres">
      <dgm:prSet presAssocID="{0B36F93A-E2F4-46B6-A0F9-D45C9AEC724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438CA93-7226-4437-93BE-55255B6CF2D7}" type="pres">
      <dgm:prSet presAssocID="{21F92BF5-25DA-4DFE-AE91-E6DDB8FFED5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25AB0-3EFC-431E-AA64-225D121ABE30}" srcId="{D504A527-2AE0-4887-A002-911F579D09A4}" destId="{58C50450-A639-458F-8387-44EE02FEFFE7}" srcOrd="1" destOrd="0" parTransId="{1FD8D9DD-30B0-4A58-B411-F93D596FAD3F}" sibTransId="{A159DA37-F857-4DA6-AD48-71395C35EF6C}"/>
    <dgm:cxn modelId="{0E75B288-30C1-43DF-99E3-0BCF8438B9F8}" type="presOf" srcId="{F27416ED-6F60-49C8-AFA8-96CC19678763}" destId="{CBD587D9-48D1-465D-8588-D7793973DAE6}" srcOrd="0" destOrd="2" presId="urn:microsoft.com/office/officeart/2005/8/layout/hierarchy3"/>
    <dgm:cxn modelId="{75651908-F970-4128-8EDC-611AB17DD5E7}" srcId="{BFCF223C-AB26-498D-8CFD-CCDC76F703D2}" destId="{BD9E848A-44AF-451F-8DB6-BE4E083B300D}" srcOrd="0" destOrd="0" parTransId="{CBDFA80E-66FC-4454-B1C6-D822826B4F0D}" sibTransId="{6CEE939C-CF93-4D04-AF6B-03EF12C1389F}"/>
    <dgm:cxn modelId="{B06303A7-06E8-420D-947A-A379030B37F4}" srcId="{BE321D0F-D1C0-4207-A4F7-41E8AF59C915}" destId="{899C5877-2306-4A4C-A753-08541F386021}" srcOrd="1" destOrd="0" parTransId="{74685012-A36B-4FC7-BE47-243AC9C57A15}" sibTransId="{15C8A83B-D5DC-4C9B-9568-BC238FF50D55}"/>
    <dgm:cxn modelId="{D573406C-96BE-4581-8815-3F105EDADEF6}" type="presOf" srcId="{0B36F93A-E2F4-46B6-A0F9-D45C9AEC724F}" destId="{A984024A-B1B7-4D95-923B-C8EE6F3A41B2}" srcOrd="0" destOrd="0" presId="urn:microsoft.com/office/officeart/2005/8/layout/hierarchy3"/>
    <dgm:cxn modelId="{89605AC7-B4CD-401D-A209-46E6AD014B19}" type="presOf" srcId="{BD9E848A-44AF-451F-8DB6-BE4E083B300D}" destId="{CBD587D9-48D1-465D-8588-D7793973DAE6}" srcOrd="0" destOrd="1" presId="urn:microsoft.com/office/officeart/2005/8/layout/hierarchy3"/>
    <dgm:cxn modelId="{82C14BFB-8F06-4ABF-8A15-DC652EBF7556}" type="presOf" srcId="{1C4F5489-F2DF-4A17-AF22-606D74AB6A67}" destId="{497F845B-7B7B-4542-BC29-1E741355589A}" srcOrd="0" destOrd="0" presId="urn:microsoft.com/office/officeart/2005/8/layout/hierarchy3"/>
    <dgm:cxn modelId="{A4DDE8F9-7FFD-446D-BED9-9C1F314B1AF8}" srcId="{58C50450-A639-458F-8387-44EE02FEFFE7}" destId="{21F92BF5-25DA-4DFE-AE91-E6DDB8FFED5A}" srcOrd="1" destOrd="0" parTransId="{0B36F93A-E2F4-46B6-A0F9-D45C9AEC724F}" sibTransId="{6C5935C1-4DDF-40D5-A5F3-93D424BF382E}"/>
    <dgm:cxn modelId="{46D4FBE1-D72F-43CF-B719-6FB13CA29029}" type="presOf" srcId="{BFCF223C-AB26-498D-8CFD-CCDC76F703D2}" destId="{CBD587D9-48D1-465D-8588-D7793973DAE6}" srcOrd="0" destOrd="0" presId="urn:microsoft.com/office/officeart/2005/8/layout/hierarchy3"/>
    <dgm:cxn modelId="{CAB6EEFD-9804-43F8-AE11-66A92215D7F3}" type="presOf" srcId="{D504A527-2AE0-4887-A002-911F579D09A4}" destId="{41D24B87-4885-4F10-98FB-BAB7A55FF724}" srcOrd="0" destOrd="0" presId="urn:microsoft.com/office/officeart/2005/8/layout/hierarchy3"/>
    <dgm:cxn modelId="{1D335E76-CC34-4197-9EF9-0102B97BBF2E}" type="presOf" srcId="{BE321D0F-D1C0-4207-A4F7-41E8AF59C915}" destId="{88E80CDC-C9A9-4194-B213-A8293B15920E}" srcOrd="0" destOrd="0" presId="urn:microsoft.com/office/officeart/2005/8/layout/hierarchy3"/>
    <dgm:cxn modelId="{BFB3B3AD-F14C-4017-B9D2-08C9F02098ED}" srcId="{BE321D0F-D1C0-4207-A4F7-41E8AF59C915}" destId="{67F62578-43CE-4A65-B339-126A147AF6A1}" srcOrd="0" destOrd="0" parTransId="{1C4F5489-F2DF-4A17-AF22-606D74AB6A67}" sibTransId="{9602F24E-7820-4D80-B84A-AFA8EC11F544}"/>
    <dgm:cxn modelId="{97A03CD5-EA1B-4556-813D-777B04723D48}" srcId="{D504A527-2AE0-4887-A002-911F579D09A4}" destId="{BE321D0F-D1C0-4207-A4F7-41E8AF59C915}" srcOrd="0" destOrd="0" parTransId="{10714D70-9A14-45B8-B668-5E4F3504004A}" sibTransId="{2E1C072E-508A-4A83-8BC8-41B9D94626ED}"/>
    <dgm:cxn modelId="{FF90BF20-491D-40A9-ADD9-6136BC492206}" type="presOf" srcId="{21F92BF5-25DA-4DFE-AE91-E6DDB8FFED5A}" destId="{F438CA93-7226-4437-93BE-55255B6CF2D7}" srcOrd="0" destOrd="0" presId="urn:microsoft.com/office/officeart/2005/8/layout/hierarchy3"/>
    <dgm:cxn modelId="{CC04B4C2-2D32-47DE-8E78-932FB0E44762}" type="presOf" srcId="{BE321D0F-D1C0-4207-A4F7-41E8AF59C915}" destId="{DBF426D8-AB09-4E4C-8A50-48146D416731}" srcOrd="1" destOrd="0" presId="urn:microsoft.com/office/officeart/2005/8/layout/hierarchy3"/>
    <dgm:cxn modelId="{27A1AF88-8B4C-4901-9668-35EA3AEB07D4}" type="presOf" srcId="{6F9016BF-1526-4D59-8C8A-A4774FB9D1C2}" destId="{377A5405-F331-4612-B145-CB4616F52187}" srcOrd="0" destOrd="0" presId="urn:microsoft.com/office/officeart/2005/8/layout/hierarchy3"/>
    <dgm:cxn modelId="{B5A46C1C-0F4D-4CB5-8C1D-D4CC923A0634}" type="presOf" srcId="{67F62578-43CE-4A65-B339-126A147AF6A1}" destId="{C2265E88-4162-4586-AF56-88E959EFB757}" srcOrd="0" destOrd="0" presId="urn:microsoft.com/office/officeart/2005/8/layout/hierarchy3"/>
    <dgm:cxn modelId="{3A5C2164-F320-4227-9BC2-EECBEF7700DE}" type="presOf" srcId="{74685012-A36B-4FC7-BE47-243AC9C57A15}" destId="{6B26581D-97BE-46DE-A606-E3C20446951C}" srcOrd="0" destOrd="0" presId="urn:microsoft.com/office/officeart/2005/8/layout/hierarchy3"/>
    <dgm:cxn modelId="{47B12845-4137-47BE-855A-ABF3E537E02A}" srcId="{BFCF223C-AB26-498D-8CFD-CCDC76F703D2}" destId="{F27416ED-6F60-49C8-AFA8-96CC19678763}" srcOrd="1" destOrd="0" parTransId="{246498FE-50C1-4FA4-A400-65AB9C0DAB45}" sibTransId="{7E4F92F6-3201-4E3F-902E-22E7EE9D2B88}"/>
    <dgm:cxn modelId="{4747446F-A06E-4983-84EA-A2FFD437833E}" type="presOf" srcId="{899C5877-2306-4A4C-A753-08541F386021}" destId="{D71E0A67-4C47-4A63-8549-1C0AFDC29D6A}" srcOrd="0" destOrd="0" presId="urn:microsoft.com/office/officeart/2005/8/layout/hierarchy3"/>
    <dgm:cxn modelId="{F82E4719-6F54-4050-B26A-C2834F8D499F}" srcId="{58C50450-A639-458F-8387-44EE02FEFFE7}" destId="{BFCF223C-AB26-498D-8CFD-CCDC76F703D2}" srcOrd="0" destOrd="0" parTransId="{6F9016BF-1526-4D59-8C8A-A4774FB9D1C2}" sibTransId="{E4C627AA-1A6C-4769-8BFF-8729BB6DB03F}"/>
    <dgm:cxn modelId="{20075B63-349B-420D-BA6F-A68C28AE1ACC}" type="presOf" srcId="{58C50450-A639-458F-8387-44EE02FEFFE7}" destId="{66B403E0-5D88-47A3-8D20-2A4786E2107A}" srcOrd="1" destOrd="0" presId="urn:microsoft.com/office/officeart/2005/8/layout/hierarchy3"/>
    <dgm:cxn modelId="{635CDE37-6E6B-425B-A669-A51939C83B1F}" type="presOf" srcId="{58C50450-A639-458F-8387-44EE02FEFFE7}" destId="{FE47133A-B621-4EF7-8B0A-58935572E2E5}" srcOrd="0" destOrd="0" presId="urn:microsoft.com/office/officeart/2005/8/layout/hierarchy3"/>
    <dgm:cxn modelId="{5CA654BE-B4B5-4D1E-BB66-DC1870D752EB}" type="presParOf" srcId="{41D24B87-4885-4F10-98FB-BAB7A55FF724}" destId="{E287C1BB-67A6-4795-A18D-9DEC79129373}" srcOrd="0" destOrd="0" presId="urn:microsoft.com/office/officeart/2005/8/layout/hierarchy3"/>
    <dgm:cxn modelId="{4C322C3A-DD73-4404-8CD0-23B1D6A59D27}" type="presParOf" srcId="{E287C1BB-67A6-4795-A18D-9DEC79129373}" destId="{75D19485-0163-4BFA-BD9C-44742582CFDF}" srcOrd="0" destOrd="0" presId="urn:microsoft.com/office/officeart/2005/8/layout/hierarchy3"/>
    <dgm:cxn modelId="{EED82C41-CDEB-4086-83F8-C936D438B0E5}" type="presParOf" srcId="{75D19485-0163-4BFA-BD9C-44742582CFDF}" destId="{88E80CDC-C9A9-4194-B213-A8293B15920E}" srcOrd="0" destOrd="0" presId="urn:microsoft.com/office/officeart/2005/8/layout/hierarchy3"/>
    <dgm:cxn modelId="{32A7DAB1-3491-4A90-8F58-FB9188850B39}" type="presParOf" srcId="{75D19485-0163-4BFA-BD9C-44742582CFDF}" destId="{DBF426D8-AB09-4E4C-8A50-48146D416731}" srcOrd="1" destOrd="0" presId="urn:microsoft.com/office/officeart/2005/8/layout/hierarchy3"/>
    <dgm:cxn modelId="{44ED5BA6-1079-48CD-9C9E-BF95169BB59E}" type="presParOf" srcId="{E287C1BB-67A6-4795-A18D-9DEC79129373}" destId="{00D3B03B-112F-4066-8034-90B8FB03FC20}" srcOrd="1" destOrd="0" presId="urn:microsoft.com/office/officeart/2005/8/layout/hierarchy3"/>
    <dgm:cxn modelId="{FC5510BF-16EB-4867-893B-148788E7E424}" type="presParOf" srcId="{00D3B03B-112F-4066-8034-90B8FB03FC20}" destId="{497F845B-7B7B-4542-BC29-1E741355589A}" srcOrd="0" destOrd="0" presId="urn:microsoft.com/office/officeart/2005/8/layout/hierarchy3"/>
    <dgm:cxn modelId="{DF5B6829-2661-404C-9440-FFF24E28A059}" type="presParOf" srcId="{00D3B03B-112F-4066-8034-90B8FB03FC20}" destId="{C2265E88-4162-4586-AF56-88E959EFB757}" srcOrd="1" destOrd="0" presId="urn:microsoft.com/office/officeart/2005/8/layout/hierarchy3"/>
    <dgm:cxn modelId="{4F8DBB89-11C5-43B5-B1BF-5109D019C213}" type="presParOf" srcId="{00D3B03B-112F-4066-8034-90B8FB03FC20}" destId="{6B26581D-97BE-46DE-A606-E3C20446951C}" srcOrd="2" destOrd="0" presId="urn:microsoft.com/office/officeart/2005/8/layout/hierarchy3"/>
    <dgm:cxn modelId="{51CA6B52-F133-4069-BC81-6BDA9D6F86AA}" type="presParOf" srcId="{00D3B03B-112F-4066-8034-90B8FB03FC20}" destId="{D71E0A67-4C47-4A63-8549-1C0AFDC29D6A}" srcOrd="3" destOrd="0" presId="urn:microsoft.com/office/officeart/2005/8/layout/hierarchy3"/>
    <dgm:cxn modelId="{9D004D48-413E-49F6-9B35-6505436D7110}" type="presParOf" srcId="{41D24B87-4885-4F10-98FB-BAB7A55FF724}" destId="{B393C13A-24E8-4237-BE1B-79C64E5473AD}" srcOrd="1" destOrd="0" presId="urn:microsoft.com/office/officeart/2005/8/layout/hierarchy3"/>
    <dgm:cxn modelId="{983B7A7B-BE2C-4EBD-A9C1-F5F9BF81F83D}" type="presParOf" srcId="{B393C13A-24E8-4237-BE1B-79C64E5473AD}" destId="{15DCE05C-A463-4133-A32A-D4A89330CDD9}" srcOrd="0" destOrd="0" presId="urn:microsoft.com/office/officeart/2005/8/layout/hierarchy3"/>
    <dgm:cxn modelId="{00D1387F-D0D1-4E9E-B990-0794AA1BBE57}" type="presParOf" srcId="{15DCE05C-A463-4133-A32A-D4A89330CDD9}" destId="{FE47133A-B621-4EF7-8B0A-58935572E2E5}" srcOrd="0" destOrd="0" presId="urn:microsoft.com/office/officeart/2005/8/layout/hierarchy3"/>
    <dgm:cxn modelId="{935DC595-2E68-466F-A499-A6A1ED802CB4}" type="presParOf" srcId="{15DCE05C-A463-4133-A32A-D4A89330CDD9}" destId="{66B403E0-5D88-47A3-8D20-2A4786E2107A}" srcOrd="1" destOrd="0" presId="urn:microsoft.com/office/officeart/2005/8/layout/hierarchy3"/>
    <dgm:cxn modelId="{B122D3F6-FD92-47FA-BC57-8251D043E95A}" type="presParOf" srcId="{B393C13A-24E8-4237-BE1B-79C64E5473AD}" destId="{52C81094-44F2-4D26-99BF-860471BDD3C4}" srcOrd="1" destOrd="0" presId="urn:microsoft.com/office/officeart/2005/8/layout/hierarchy3"/>
    <dgm:cxn modelId="{8AA3805D-BF41-41DA-B9FE-83549D854CB3}" type="presParOf" srcId="{52C81094-44F2-4D26-99BF-860471BDD3C4}" destId="{377A5405-F331-4612-B145-CB4616F52187}" srcOrd="0" destOrd="0" presId="urn:microsoft.com/office/officeart/2005/8/layout/hierarchy3"/>
    <dgm:cxn modelId="{44005A7E-69CE-4738-BDBF-86812C29317F}" type="presParOf" srcId="{52C81094-44F2-4D26-99BF-860471BDD3C4}" destId="{CBD587D9-48D1-465D-8588-D7793973DAE6}" srcOrd="1" destOrd="0" presId="urn:microsoft.com/office/officeart/2005/8/layout/hierarchy3"/>
    <dgm:cxn modelId="{E5D272C2-2FEE-4B1A-8625-7845A6CA9CBD}" type="presParOf" srcId="{52C81094-44F2-4D26-99BF-860471BDD3C4}" destId="{A984024A-B1B7-4D95-923B-C8EE6F3A41B2}" srcOrd="2" destOrd="0" presId="urn:microsoft.com/office/officeart/2005/8/layout/hierarchy3"/>
    <dgm:cxn modelId="{4C150586-7EC0-47B2-9A56-5A12F3631156}" type="presParOf" srcId="{52C81094-44F2-4D26-99BF-860471BDD3C4}" destId="{F438CA93-7226-4437-93BE-55255B6CF2D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80CDC-C9A9-4194-B213-A8293B15920E}">
      <dsp:nvSpPr>
        <dsp:cNvPr id="0" name=""/>
        <dsp:cNvSpPr/>
      </dsp:nvSpPr>
      <dsp:spPr>
        <a:xfrm>
          <a:off x="436066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Ассистент</a:t>
          </a:r>
          <a:endParaRPr lang="ru-RU" sz="3500" kern="1200" dirty="0"/>
        </a:p>
      </dsp:txBody>
      <dsp:txXfrm>
        <a:off x="470066" y="34496"/>
        <a:ext cx="2253718" cy="1092859"/>
      </dsp:txXfrm>
    </dsp:sp>
    <dsp:sp modelId="{497F845B-7B7B-4542-BC29-1E741355589A}">
      <dsp:nvSpPr>
        <dsp:cNvPr id="0" name=""/>
        <dsp:cNvSpPr/>
      </dsp:nvSpPr>
      <dsp:spPr>
        <a:xfrm>
          <a:off x="668238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65E88-4162-4586-AF56-88E959EFB757}">
      <dsp:nvSpPr>
        <dsp:cNvPr id="0" name=""/>
        <dsp:cNvSpPr/>
      </dsp:nvSpPr>
      <dsp:spPr>
        <a:xfrm>
          <a:off x="900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Социальная услуга,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Техническая помощь</a:t>
          </a:r>
          <a:endParaRPr lang="ru-RU" sz="1300" kern="1200" dirty="0"/>
        </a:p>
      </dsp:txBody>
      <dsp:txXfrm>
        <a:off x="934410" y="1485570"/>
        <a:ext cx="1789374" cy="1092859"/>
      </dsp:txXfrm>
    </dsp:sp>
    <dsp:sp modelId="{6B26581D-97BE-46DE-A606-E3C20446951C}">
      <dsp:nvSpPr>
        <dsp:cNvPr id="0" name=""/>
        <dsp:cNvSpPr/>
      </dsp:nvSpPr>
      <dsp:spPr>
        <a:xfrm>
          <a:off x="668238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E0A67-4C47-4A63-8549-1C0AFDC29D6A}">
      <dsp:nvSpPr>
        <dsp:cNvPr id="0" name=""/>
        <dsp:cNvSpPr/>
      </dsp:nvSpPr>
      <dsp:spPr>
        <a:xfrm>
          <a:off x="900410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Нет </a:t>
          </a:r>
          <a:r>
            <a:rPr lang="ru-RU" sz="1300" kern="1200" dirty="0" err="1" smtClean="0"/>
            <a:t>профстандарта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(готовится)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Нет в ЕКИС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Аналог – </a:t>
          </a:r>
          <a:r>
            <a:rPr lang="ru-RU" sz="1300" kern="1200" dirty="0" smtClean="0"/>
            <a:t>помощник </a:t>
          </a:r>
          <a:r>
            <a:rPr lang="ru-RU" sz="1300" kern="1200" dirty="0" smtClean="0"/>
            <a:t>воспитателя? </a:t>
          </a:r>
          <a:endParaRPr lang="ru-RU" sz="1300" kern="1200" dirty="0"/>
        </a:p>
      </dsp:txBody>
      <dsp:txXfrm>
        <a:off x="934410" y="2936644"/>
        <a:ext cx="1789374" cy="1092859"/>
      </dsp:txXfrm>
    </dsp:sp>
    <dsp:sp modelId="{FE47133A-B621-4EF7-8B0A-58935572E2E5}">
      <dsp:nvSpPr>
        <dsp:cNvPr id="0" name=""/>
        <dsp:cNvSpPr/>
      </dsp:nvSpPr>
      <dsp:spPr>
        <a:xfrm>
          <a:off x="3338214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Тьютор</a:t>
          </a:r>
          <a:endParaRPr lang="ru-RU" sz="3500" kern="1200" dirty="0"/>
        </a:p>
      </dsp:txBody>
      <dsp:txXfrm>
        <a:off x="3372214" y="34496"/>
        <a:ext cx="2253718" cy="1092859"/>
      </dsp:txXfrm>
    </dsp:sp>
    <dsp:sp modelId="{377A5405-F331-4612-B145-CB4616F52187}">
      <dsp:nvSpPr>
        <dsp:cNvPr id="0" name=""/>
        <dsp:cNvSpPr/>
      </dsp:nvSpPr>
      <dsp:spPr>
        <a:xfrm>
          <a:off x="3570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587D9-48D1-465D-8588-D7793973DAE6}">
      <dsp:nvSpPr>
        <dsp:cNvPr id="0" name=""/>
        <dsp:cNvSpPr/>
      </dsp:nvSpPr>
      <dsp:spPr>
        <a:xfrm>
          <a:off x="3802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Педагогическая услуга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Тьютор</a:t>
          </a:r>
          <a:r>
            <a:rPr lang="ru-RU" sz="1000" kern="1200" dirty="0" smtClean="0"/>
            <a:t> - воспитатель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Тьютор</a:t>
          </a:r>
          <a:r>
            <a:rPr lang="ru-RU" sz="1000" kern="1200" dirty="0" smtClean="0"/>
            <a:t> - коммуникатор</a:t>
          </a:r>
        </a:p>
      </dsp:txBody>
      <dsp:txXfrm>
        <a:off x="3836558" y="1485570"/>
        <a:ext cx="1789374" cy="1092859"/>
      </dsp:txXfrm>
    </dsp:sp>
    <dsp:sp modelId="{A984024A-B1B7-4D95-923B-C8EE6F3A41B2}">
      <dsp:nvSpPr>
        <dsp:cNvPr id="0" name=""/>
        <dsp:cNvSpPr/>
      </dsp:nvSpPr>
      <dsp:spPr>
        <a:xfrm>
          <a:off x="3570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8CA93-7226-4437-93BE-55255B6CF2D7}">
      <dsp:nvSpPr>
        <dsp:cNvPr id="0" name=""/>
        <dsp:cNvSpPr/>
      </dsp:nvSpPr>
      <dsp:spPr>
        <a:xfrm>
          <a:off x="3802558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Внесен в ЕКИС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Есть нормативная база и механизм, НО разное понимание</a:t>
          </a:r>
          <a:endParaRPr lang="ru-RU" sz="1300" kern="1200" dirty="0"/>
        </a:p>
      </dsp:txBody>
      <dsp:txXfrm>
        <a:off x="3836558" y="2936644"/>
        <a:ext cx="1789374" cy="109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7515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65313" y="69753"/>
            <a:ext cx="9013370" cy="6692200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799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Libre Baskerville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62929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62929" y="1396720"/>
            <a:ext cx="9021537" cy="120580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62929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457200" y="1505929"/>
            <a:ext cx="82296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514599" y="-15239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921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304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4709477" y="2194563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921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304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921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304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65313" y="69753"/>
            <a:ext cx="9013370" cy="6692200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2312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22312" y="2547938"/>
            <a:ext cx="7772400" cy="1338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23114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Libre Baskerville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 rot="10800000" flipH="1">
            <a:off x="69410" y="2376828"/>
            <a:ext cx="9013514" cy="91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69146" y="2341475"/>
            <a:ext cx="9013780" cy="45718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68304" y="2468880"/>
            <a:ext cx="9014621" cy="45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921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304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921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304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3114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3114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921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304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921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304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64008" y="69753"/>
            <a:ext cx="9013370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4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23114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Libre Baskerville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4998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921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304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287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3985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498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79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2065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Shape 85"/>
          <p:cNvSpPr/>
          <p:nvPr/>
        </p:nvSpPr>
        <p:spPr>
          <a:xfrm rot="10800000" flipH="1">
            <a:off x="68307" y="4683553"/>
            <a:ext cx="9006839" cy="91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8508" y="4650473"/>
            <a:ext cx="9006639" cy="45718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8509" y="4773223"/>
            <a:ext cx="9006636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921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304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4008" y="69753"/>
            <a:ext cx="9013370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921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3048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762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53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016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ru-RU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oboedetstvo.ru/rights" TargetMode="External"/><Relationship Id="rId7" Type="http://schemas.openxmlformats.org/officeDocument/2006/relationships/hyperlink" Target="http://l.facebook.com/l.php?u=http://www.osoboedetstvo.ru/rights/contacts/gde-mozhno-poluchit-pravovuyu-podderzhku&amp;h=PAQEKOxM5&amp;s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act-autism.ru/info-for-parents/" TargetMode="External"/><Relationship Id="rId5" Type="http://schemas.openxmlformats.org/officeDocument/2006/relationships/hyperlink" Target="https://perspektiva-inva.ru/" TargetMode="External"/><Relationship Id="rId4" Type="http://schemas.openxmlformats.org/officeDocument/2006/relationships/hyperlink" Target="http://dislife.ru/specials/patronu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mailto:roo.kontakt@yandex.ru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act-autism.ru/tutor-dlya-detei-s-ovs/" TargetMode="External"/><Relationship Id="rId5" Type="http://schemas.openxmlformats.org/officeDocument/2006/relationships/hyperlink" Target="mailto:ovztutor@gmail.com" TargetMode="External"/><Relationship Id="rId4" Type="http://schemas.openxmlformats.org/officeDocument/2006/relationships/hyperlink" Target="mailto:Mos.as.di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0" y="247037"/>
            <a:ext cx="4792214" cy="12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r="1279" b="20230"/>
          <a:stretch/>
        </p:blipFill>
        <p:spPr>
          <a:xfrm>
            <a:off x="5148064" y="231444"/>
            <a:ext cx="3725414" cy="127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628054" y="4949551"/>
            <a:ext cx="6400799" cy="16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600" b="1" i="1" u="none" strike="noStrike" cap="non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880850" y="3675150"/>
            <a:ext cx="7379400" cy="12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Тьютор для ребенка с ОВЗ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0303" y="1535900"/>
            <a:ext cx="838199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850" y="570075"/>
            <a:ext cx="8875200" cy="54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из исследования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Тьютор</a:t>
            </a:r>
            <a:r>
              <a:rPr lang="ru-RU" dirty="0" smtClean="0"/>
              <a:t> – весьма востребованная единица</a:t>
            </a:r>
          </a:p>
          <a:p>
            <a:r>
              <a:rPr lang="ru-RU" dirty="0" smtClean="0"/>
              <a:t>Однако, даже в тех случаях, когда он необходим, он редко предоставляется образовательным учреждением</a:t>
            </a:r>
          </a:p>
          <a:p>
            <a:r>
              <a:rPr lang="ru-RU" dirty="0" smtClean="0"/>
              <a:t>Чрезвычайно высок процент родительского сопровождения в школе</a:t>
            </a:r>
          </a:p>
          <a:p>
            <a:r>
              <a:rPr lang="ru-RU" dirty="0"/>
              <a:t> </a:t>
            </a:r>
            <a:r>
              <a:rPr lang="ru-RU" dirty="0" smtClean="0"/>
              <a:t>Нередко представления родителей с одной стороны и ПМПК и МСЭ с другой стороны о необходимости </a:t>
            </a:r>
            <a:r>
              <a:rPr lang="ru-RU" dirty="0" err="1" smtClean="0"/>
              <a:t>тьютора</a:t>
            </a:r>
            <a:r>
              <a:rPr lang="ru-RU" dirty="0" smtClean="0"/>
              <a:t> НЕ совпадают.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33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15939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260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Сопровождение в образовательном процессе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594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нужно сделать в этой части?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Повышать информированность родителей об условиях получения услуг </a:t>
            </a:r>
            <a:r>
              <a:rPr lang="ru-RU" dirty="0" err="1" smtClean="0"/>
              <a:t>тьютора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Совершенствовать законодательную базу как на федеральном, так и на региональном уровне</a:t>
            </a:r>
          </a:p>
          <a:p>
            <a:r>
              <a:rPr lang="ru-RU" dirty="0"/>
              <a:t> </a:t>
            </a:r>
            <a:r>
              <a:rPr lang="ru-RU" dirty="0" smtClean="0"/>
              <a:t>создать СИСТЕМУ подготовки профессиональных </a:t>
            </a:r>
            <a:r>
              <a:rPr lang="ru-RU" dirty="0" err="1" smtClean="0"/>
              <a:t>тьюторов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проработать вопрос о создании ресурсных </a:t>
            </a:r>
            <a:r>
              <a:rPr lang="ru-RU" dirty="0" err="1" smtClean="0"/>
              <a:t>тьюторских</a:t>
            </a:r>
            <a:r>
              <a:rPr lang="ru-RU" dirty="0" smtClean="0"/>
              <a:t> центров (как государственных, так и не государственных)… </a:t>
            </a:r>
          </a:p>
        </p:txBody>
      </p:sp>
    </p:spTree>
    <p:extLst>
      <p:ext uri="{BB962C8B-B14F-4D97-AF65-F5344CB8AC3E}">
        <p14:creationId xmlns:p14="http://schemas.microsoft.com/office/powerpoint/2010/main" val="187091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Совершенствование законодательной </a:t>
            </a:r>
            <a:r>
              <a:rPr lang="ru-RU" sz="3200" dirty="0" smtClean="0"/>
              <a:t>базы: федеральный уровень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внесение </a:t>
            </a:r>
            <a:r>
              <a:rPr lang="ru-RU" dirty="0" smtClean="0"/>
              <a:t>изменений в Приказ №</a:t>
            </a:r>
            <a:r>
              <a:rPr lang="ru-RU" dirty="0" smtClean="0"/>
              <a:t>1015</a:t>
            </a:r>
          </a:p>
          <a:p>
            <a:pPr lvl="1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неограниченный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период адаптации,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снятие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ограничений по уровню программы (не только инклюзивное цензовое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но и другие виды программ)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внесение изменение в Приказ № 1014</a:t>
            </a:r>
          </a:p>
          <a:p>
            <a:pPr lvl="1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возможность предоставления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тьютора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этапе дошкольного образования, сейчас – только ассистент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/>
              <a:t> </a:t>
            </a:r>
            <a:r>
              <a:rPr lang="ru-RU" dirty="0" smtClean="0"/>
              <a:t>принятие </a:t>
            </a:r>
            <a:r>
              <a:rPr lang="ru-RU" dirty="0" err="1" smtClean="0"/>
              <a:t>профстандартов</a:t>
            </a:r>
            <a:r>
              <a:rPr lang="ru-RU" dirty="0" smtClean="0"/>
              <a:t> </a:t>
            </a:r>
            <a:r>
              <a:rPr lang="ru-RU" dirty="0" err="1" smtClean="0"/>
              <a:t>тьютора</a:t>
            </a:r>
            <a:r>
              <a:rPr lang="ru-RU" dirty="0" smtClean="0"/>
              <a:t> и ассистента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внесение </a:t>
            </a:r>
            <a:r>
              <a:rPr lang="ru-RU" dirty="0" smtClean="0"/>
              <a:t>изменений в Закон «Об образовании» (ребенок с ОВЗ, </a:t>
            </a:r>
            <a:r>
              <a:rPr lang="ru-RU" dirty="0" err="1" smtClean="0"/>
              <a:t>тьютор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499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 smtClean="0"/>
              <a:t>Совершенствование законодательной </a:t>
            </a:r>
            <a:r>
              <a:rPr lang="ru-RU" sz="3400" dirty="0" smtClean="0"/>
              <a:t>базы: г. Москва</a:t>
            </a:r>
            <a:endParaRPr lang="ru-RU" sz="3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принятие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Закона «Об образовании» г. Москвы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 	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внесение изменений в «Закон об образовании лиц с ОВЗ» в г. Москве</a:t>
            </a:r>
            <a:endParaRPr lang="ru-RU" dirty="0">
              <a:solidFill>
                <a:schemeClr val="tx2">
                  <a:lumMod val="10000"/>
                </a:schemeClr>
              </a:solidFill>
              <a:cs typeface="Iskoola Pota" panose="020B0502040204020203" pitchFamily="34" charset="0"/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	коэффициенты с учетом перечня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спецусловий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, а не по нозологиям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	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механизм индексации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подушевого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Iskoola Pota" panose="020B0502040204020203" pitchFamily="34" charset="0"/>
              </a:rPr>
              <a:t>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39155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071417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Юридическая поддержка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071425" y="1143000"/>
            <a:ext cx="7772400" cy="531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Особое детство «Правовой навигатор»: </a:t>
            </a:r>
            <a:r>
              <a:rPr lang="ru-RU" sz="2000" b="0" i="0" u="sng" strike="noStrike" cap="none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http://www.osoboedetstvo.ru/rights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и юридическая служба ЦЛП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Проект «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Патронус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»: </a:t>
            </a:r>
            <a:r>
              <a:rPr lang="ru-RU" sz="2000" b="0" i="0" u="sng" strike="noStrike" cap="none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http://dislife.ru/specials/patronus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за 5 лет существования около 1000 дел выиграно досудебным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порядком: грамотными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консультациями родителей, перепиской с профильными ведомствами, обжалованиями, ручным управлением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РООИ «Перспектива» </a:t>
            </a:r>
            <a:r>
              <a:rPr lang="ru-RU" sz="2000" b="0" i="0" u="sng" strike="noStrike" cap="none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https://perspektiva-inva.ru/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МГАРДИ и «Контакт»: «Диспетчерская» </a:t>
            </a:r>
            <a:r>
              <a:rPr lang="ru-RU" sz="2000" b="0" i="0" u="sng" strike="noStrike" cap="none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/>
              </a:rPr>
              <a:t>http://contact-autism.ru/info-for-parents/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Перечень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контактов бесплатной юридической помощи можно найти здесь: </a:t>
            </a:r>
            <a:r>
              <a:rPr lang="ru-RU" sz="1800" b="0" i="0" u="sng" strike="noStrike" cap="none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7"/>
              </a:rPr>
              <a:t>http://www.osoboedetstvo.ru/rights/contacts/gde-mozhno-poluchit-pravovuyu-podderzhku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683099"/>
            <a:ext cx="7772400" cy="44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Контакты: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600" b="0" i="0" u="sng" strike="noStrike" cap="none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roo.kontakt@yandex.ru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+7 926 295 0961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600" b="0" i="0" u="sng" strike="noStrike" cap="none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Mos.as.di@mail.ru</a:t>
            </a:r>
            <a:r>
              <a:rPr lang="ru-RU" sz="2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</a:t>
            </a:r>
            <a:r>
              <a:rPr lang="ru-RU" sz="2600" b="0" i="0" u="sng" strike="noStrike" cap="none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ovztutor@gmail.com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600" b="0" i="0" u="sng" strike="noStrike" cap="none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/>
              </a:rPr>
              <a:t>http://contact-autism.ru/tutor-dlya-detei-s-ovs/</a:t>
            </a:r>
            <a:r>
              <a:rPr lang="ru-RU" sz="26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7">
            <a:alphaModFix/>
          </a:blip>
          <a:srcRect r="1283" b="20229"/>
          <a:stretch/>
        </p:blipFill>
        <p:spPr>
          <a:xfrm>
            <a:off x="5153639" y="5384719"/>
            <a:ext cx="3725400" cy="127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6736" y="5392537"/>
            <a:ext cx="4792200" cy="125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1915175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806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dk1"/>
                </a:solidFill>
                <a:sym typeface="Libre Baskerville"/>
              </a:rPr>
              <a:t>Закон </a:t>
            </a:r>
            <a:r>
              <a:rPr lang="ru-RU" sz="2400" dirty="0"/>
              <a:t>“</a:t>
            </a:r>
            <a:r>
              <a:rPr lang="ru-RU" sz="2400" b="0" i="0" u="none" strike="noStrike" cap="none" dirty="0">
                <a:solidFill>
                  <a:schemeClr val="dk1"/>
                </a:solidFill>
                <a:sym typeface="Libre Baskerville"/>
              </a:rPr>
              <a:t>Об образовании</a:t>
            </a:r>
            <a:r>
              <a:rPr lang="ru-RU" sz="2400" dirty="0"/>
              <a:t>”</a:t>
            </a:r>
            <a:r>
              <a:rPr lang="ru-RU" sz="2400" b="0" i="0" u="none" strike="noStrike" cap="none" dirty="0">
                <a:solidFill>
                  <a:schemeClr val="dk1"/>
                </a:solidFill>
                <a:sym typeface="Libre Baskerville"/>
              </a:rPr>
              <a:t> гарантирует право на образование любому ребенку. </a:t>
            </a:r>
            <a:endParaRPr lang="ru-RU" sz="2400" b="0" i="0" u="none" strike="noStrike" cap="none" dirty="0" smtClean="0">
              <a:solidFill>
                <a:schemeClr val="dk1"/>
              </a:solidFill>
              <a:sym typeface="Libre Baskerville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8060"/>
              <a:buFont typeface="Noto Sans Symbols"/>
              <a:buChar char="●"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sym typeface="Libre Baskerville"/>
              </a:rPr>
              <a:t>Для </a:t>
            </a:r>
            <a:r>
              <a:rPr lang="ru-RU" sz="2400" b="0" i="0" u="none" strike="noStrike" cap="none" dirty="0">
                <a:solidFill>
                  <a:schemeClr val="dk1"/>
                </a:solidFill>
                <a:sym typeface="Libre Baskerville"/>
              </a:rPr>
              <a:t>этого необходимо создание специальных образовательных условий: </a:t>
            </a:r>
          </a:p>
          <a:p>
            <a: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250"/>
              <a:buFont typeface="Noto Sans Symbols"/>
            </a:pPr>
            <a:r>
              <a:rPr lang="ru-RU" sz="1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образовательные программы и методы обучения и воспитания;</a:t>
            </a:r>
          </a:p>
          <a:p>
            <a:pPr marR="0" lvl="1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</a:pPr>
            <a:r>
              <a:rPr lang="ru-RU" sz="1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специальные учебники, учебные пособия и дидактические материалы;</a:t>
            </a:r>
          </a:p>
          <a:p>
            <a:pPr marR="0" lvl="1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</a:pPr>
            <a:r>
              <a:rPr lang="ru-RU" sz="1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технические средства обучения коллективного и индивидуального пользования;</a:t>
            </a:r>
          </a:p>
          <a:p>
            <a:pPr marR="0" lvl="1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</a:pPr>
            <a:r>
              <a:rPr lang="ru-RU" sz="1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предоставление услуг ассистента, </a:t>
            </a:r>
            <a:r>
              <a:rPr lang="ru-RU" sz="18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тьютора</a:t>
            </a:r>
            <a:r>
              <a:rPr lang="ru-RU" sz="1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;</a:t>
            </a:r>
          </a:p>
          <a:p>
            <a:pPr marR="0" lvl="1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</a:pPr>
            <a:r>
              <a:rPr lang="ru-RU" sz="1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проведение коррекционных занятий специалистами психолого-педагогического сопровождения: психологом (педагогом-психологом), учителем-логопедом, учителем-дефектологом;</a:t>
            </a:r>
          </a:p>
          <a:p>
            <a:pPr marR="0" lvl="1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</a:pPr>
            <a:r>
              <a:rPr lang="ru-RU" sz="1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обеспечение доступа в здание организаций (</a:t>
            </a:r>
            <a:r>
              <a:rPr lang="ru-RU" sz="18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безбарьерная</a:t>
            </a:r>
            <a:r>
              <a:rPr lang="ru-RU" sz="1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среда).</a:t>
            </a:r>
          </a:p>
          <a:p>
            <a:pPr marL="140335" marR="0" lvl="0" indent="-63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bg2">
                  <a:lumMod val="75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78625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78625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072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ru-RU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Право на образование и реальность его реализации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ru-RU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Другие нормативные документы: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ans Symbols"/>
              <a:buChar char="●"/>
            </a:pPr>
            <a:r>
              <a:rPr lang="ru-RU" dirty="0"/>
              <a:t> </a:t>
            </a:r>
            <a:r>
              <a:rPr lang="ru-RU" sz="2600" b="0" strike="noStrike" cap="none" dirty="0">
                <a:solidFill>
                  <a:schemeClr val="tx1"/>
                </a:solidFill>
                <a:sym typeface="Libre Baskerville"/>
              </a:rPr>
              <a:t>Приказ Министерства образования №</a:t>
            </a:r>
            <a:r>
              <a:rPr lang="ru-RU" sz="2600" b="0" strike="noStrike" cap="none" dirty="0" smtClean="0">
                <a:solidFill>
                  <a:schemeClr val="tx1"/>
                </a:solidFill>
                <a:sym typeface="Libre Baskerville"/>
              </a:rPr>
              <a:t>1015 от 30 августа 2014 года  </a:t>
            </a:r>
            <a:r>
              <a:rPr lang="ru-RU" i="1" dirty="0">
                <a:solidFill>
                  <a:schemeClr val="tx1"/>
                </a:solidFill>
              </a:rPr>
              <a:t>“</a:t>
            </a:r>
            <a:r>
              <a:rPr lang="ru-RU" sz="2600" b="1" i="1" strike="noStrike" cap="none" dirty="0">
                <a:solidFill>
                  <a:schemeClr val="accent2">
                    <a:lumMod val="50000"/>
                  </a:schemeClr>
                </a:solidFill>
                <a:sym typeface="Libre Baskerville"/>
              </a:rPr>
              <a:t>Порядок организации и осуществления образовательной деятельности по основным общеобразовательным программам — образовательным программам начального общего, основного общего и среднего общего образования</a:t>
            </a:r>
            <a:r>
              <a:rPr lang="ru-RU" i="1" dirty="0" smtClean="0">
                <a:solidFill>
                  <a:schemeClr val="tx1"/>
                </a:solidFill>
              </a:rPr>
              <a:t>”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ans Symbols"/>
              <a:buChar char="●"/>
            </a:pPr>
            <a:r>
              <a:rPr lang="ru-RU" dirty="0" smtClean="0">
                <a:solidFill>
                  <a:schemeClr val="tx1"/>
                </a:solidFill>
              </a:rPr>
              <a:t>Приказ Министерства образования № 1014</a:t>
            </a:r>
            <a:endParaRPr lang="ru-RU" dirty="0">
              <a:solidFill>
                <a:schemeClr val="tx1"/>
              </a:solidFill>
            </a:endParaRPr>
          </a:p>
          <a:p>
            <a:pPr marL="274320" marR="0" lvl="0" indent="-13462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ans Symbols"/>
              <a:buChar char="●"/>
            </a:pPr>
            <a:r>
              <a:rPr lang="ru-RU" sz="2600" b="0" i="0" strike="noStrike" cap="none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ФГОС для детей с ОВЗ (вступает в действие с 1 сентября 2016 года) 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strike="noStrike" cap="none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914400" y="21801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Результаты опроса родительского сообщества детей с ОВЗ в </a:t>
            </a:r>
            <a:r>
              <a:rPr lang="ru-RU" sz="40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Москве, </a:t>
            </a:r>
            <a:br>
              <a:rPr lang="ru-RU" sz="40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dirty="0" smtClean="0"/>
              <a:t>МГАРДИ, 2015-2016 г.</a:t>
            </a:r>
            <a:r>
              <a:rPr lang="ru-RU" sz="40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ru-RU" sz="4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dirty="0"/>
          </a:p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8400" y="701075"/>
            <a:ext cx="8228400" cy="531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/>
          </a:p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249" y="701075"/>
            <a:ext cx="8890800" cy="54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74" y="371575"/>
            <a:ext cx="8934300" cy="55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l="16074" r="17228"/>
          <a:stretch/>
        </p:blipFill>
        <p:spPr>
          <a:xfrm>
            <a:off x="470850" y="180275"/>
            <a:ext cx="8202300" cy="63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16240" r="14707"/>
          <a:stretch/>
        </p:blipFill>
        <p:spPr>
          <a:xfrm>
            <a:off x="669325" y="246450"/>
            <a:ext cx="8130900" cy="62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316" y="464695"/>
            <a:ext cx="8853773" cy="5474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</TotalTime>
  <Words>419</Words>
  <Application>Microsoft Office PowerPoint</Application>
  <PresentationFormat>Экран (4:3)</PresentationFormat>
  <Paragraphs>67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Libre Baskerville</vt:lpstr>
      <vt:lpstr>Source Sans Pro</vt:lpstr>
      <vt:lpstr>Aharoni</vt:lpstr>
      <vt:lpstr>Calibri</vt:lpstr>
      <vt:lpstr>Iskoola Pota</vt:lpstr>
      <vt:lpstr>Noto Sans Symbols</vt:lpstr>
      <vt:lpstr>Справедливость</vt:lpstr>
      <vt:lpstr>Презентация PowerPoint</vt:lpstr>
      <vt:lpstr>Право на образование и реальность его реализации </vt:lpstr>
      <vt:lpstr>Другие нормативные документы:</vt:lpstr>
      <vt:lpstr>Результаты опроса родительского сообщества детей с ОВЗ в Москве,  МГАРДИ, 2015-2016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из исследования</vt:lpstr>
      <vt:lpstr>Презентация PowerPoint</vt:lpstr>
      <vt:lpstr>Что нужно сделать в этой части? </vt:lpstr>
      <vt:lpstr>Совершенствование законодательной базы: федеральный уровень</vt:lpstr>
      <vt:lpstr>Совершенствование законодательной базы: г. Москва</vt:lpstr>
      <vt:lpstr>Юридическая поддержка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RePack by Diakov</cp:lastModifiedBy>
  <cp:revision>7</cp:revision>
  <dcterms:modified xsi:type="dcterms:W3CDTF">2016-04-18T13:31:06Z</dcterms:modified>
</cp:coreProperties>
</file>