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332" r:id="rId2"/>
    <p:sldId id="361" r:id="rId3"/>
    <p:sldId id="362" r:id="rId4"/>
    <p:sldId id="396" r:id="rId5"/>
    <p:sldId id="363" r:id="rId6"/>
    <p:sldId id="334" r:id="rId7"/>
    <p:sldId id="356" r:id="rId8"/>
    <p:sldId id="397" r:id="rId9"/>
    <p:sldId id="398" r:id="rId10"/>
    <p:sldId id="399" r:id="rId11"/>
    <p:sldId id="359" r:id="rId12"/>
    <p:sldId id="374" r:id="rId13"/>
    <p:sldId id="375" r:id="rId14"/>
    <p:sldId id="370" r:id="rId15"/>
    <p:sldId id="373" r:id="rId16"/>
    <p:sldId id="377" r:id="rId17"/>
    <p:sldId id="378" r:id="rId18"/>
    <p:sldId id="379" r:id="rId19"/>
    <p:sldId id="386" r:id="rId20"/>
    <p:sldId id="387" r:id="rId21"/>
    <p:sldId id="388" r:id="rId22"/>
    <p:sldId id="390" r:id="rId23"/>
    <p:sldId id="392" r:id="rId24"/>
    <p:sldId id="394" r:id="rId25"/>
    <p:sldId id="395" r:id="rId26"/>
    <p:sldId id="403" r:id="rId27"/>
    <p:sldId id="404" r:id="rId28"/>
    <p:sldId id="405" r:id="rId29"/>
    <p:sldId id="406" r:id="rId30"/>
    <p:sldId id="407" r:id="rId31"/>
    <p:sldId id="408" r:id="rId32"/>
    <p:sldId id="393" r:id="rId33"/>
    <p:sldId id="409" r:id="rId34"/>
    <p:sldId id="411" r:id="rId35"/>
    <p:sldId id="380" r:id="rId36"/>
    <p:sldId id="381" r:id="rId37"/>
    <p:sldId id="412" r:id="rId38"/>
    <p:sldId id="413" r:id="rId39"/>
    <p:sldId id="414" r:id="rId40"/>
    <p:sldId id="415" r:id="rId41"/>
    <p:sldId id="416" r:id="rId42"/>
    <p:sldId id="382" r:id="rId43"/>
    <p:sldId id="383" r:id="rId44"/>
    <p:sldId id="384" r:id="rId45"/>
    <p:sldId id="400" r:id="rId46"/>
    <p:sldId id="385" r:id="rId47"/>
    <p:sldId id="358" r:id="rId48"/>
    <p:sldId id="340" r:id="rId49"/>
    <p:sldId id="333" r:id="rId50"/>
  </p:sldIdLst>
  <p:sldSz cx="12192000" cy="6858000"/>
  <p:notesSz cx="9926638" cy="6797675"/>
  <p:defaultTextStyle>
    <a:defPPr>
      <a:defRPr lang="ru-RU"/>
    </a:defPPr>
    <a:lvl1pPr marL="0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7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7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6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5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3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7015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  <p15:guide id="7" pos="1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ухова С.В." initials="С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96C"/>
    <a:srgbClr val="CBC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4" autoAdjust="0"/>
    <p:restoredTop sz="96356" autoAdjust="0"/>
  </p:normalViewPr>
  <p:slideViewPr>
    <p:cSldViewPr snapToGrid="0">
      <p:cViewPr varScale="1">
        <p:scale>
          <a:sx n="88" d="100"/>
          <a:sy n="88" d="100"/>
        </p:scale>
        <p:origin x="486" y="84"/>
      </p:cViewPr>
      <p:guideLst>
        <p:guide orient="horz" pos="1139"/>
        <p:guide pos="3840"/>
        <p:guide pos="665"/>
        <p:guide orient="horz" pos="2160"/>
        <p:guide pos="7015"/>
        <p:guide orient="horz" pos="3861"/>
        <p:guide pos="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2034" y="-108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1EEC7-91F8-4439-AF10-80687CA8447F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FA7F26-2437-4FFD-8AEC-A6322A78303C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800" b="1" dirty="0" smtClean="0"/>
            <a:t>Родитель(законный представитель) </a:t>
          </a:r>
          <a:r>
            <a:rPr lang="ru-RU" sz="1800" b="1" dirty="0" smtClean="0">
              <a:solidFill>
                <a:srgbClr val="FFFF00"/>
              </a:solidFill>
            </a:rPr>
            <a:t>предоставляет оригинал </a:t>
          </a:r>
          <a:r>
            <a:rPr lang="ru-RU" sz="1800" b="1" dirty="0" smtClean="0"/>
            <a:t>заключения ЦПМПК г. Москвы и заявление в ОО</a:t>
          </a:r>
        </a:p>
      </dgm:t>
    </dgm:pt>
    <dgm:pt modelId="{2E33A501-4211-420C-B665-B61644AE4155}" type="parTrans" cxnId="{A89B9DE2-4770-4957-B247-ABA61CA3F7D5}">
      <dgm:prSet/>
      <dgm:spPr/>
      <dgm:t>
        <a:bodyPr/>
        <a:lstStyle/>
        <a:p>
          <a:endParaRPr lang="ru-RU" sz="1800" b="1"/>
        </a:p>
      </dgm:t>
    </dgm:pt>
    <dgm:pt modelId="{1E62AAF1-2A47-4BF0-B735-E3AFCB90C11E}" type="sibTrans" cxnId="{A89B9DE2-4770-4957-B247-ABA61CA3F7D5}">
      <dgm:prSet custT="1"/>
      <dgm:spPr/>
      <dgm:t>
        <a:bodyPr/>
        <a:lstStyle/>
        <a:p>
          <a:endParaRPr lang="ru-RU" sz="3600" b="1"/>
        </a:p>
      </dgm:t>
    </dgm:pt>
    <dgm:pt modelId="{3EA9CF0A-6F05-41FF-B314-2A0C5EDF6EB1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800" b="1" dirty="0" smtClean="0"/>
            <a:t>Руководитель ОО заключает </a:t>
          </a:r>
          <a:r>
            <a:rPr lang="ru-RU" sz="1800" b="1" dirty="0" smtClean="0">
              <a:solidFill>
                <a:srgbClr val="FFFF00"/>
              </a:solidFill>
            </a:rPr>
            <a:t>договор с родителем(законным представителем)</a:t>
          </a:r>
          <a:r>
            <a:rPr lang="ru-RU" sz="1800" b="1" dirty="0" smtClean="0"/>
            <a:t> о создании специальных условий образования для ребенка</a:t>
          </a:r>
        </a:p>
      </dgm:t>
    </dgm:pt>
    <dgm:pt modelId="{67949B3F-12BE-47A0-B572-2AE7BC1556FB}" type="parTrans" cxnId="{94661812-F982-4EF8-AFC1-E060C7B094B1}">
      <dgm:prSet/>
      <dgm:spPr/>
      <dgm:t>
        <a:bodyPr/>
        <a:lstStyle/>
        <a:p>
          <a:endParaRPr lang="ru-RU" sz="1800" b="1"/>
        </a:p>
      </dgm:t>
    </dgm:pt>
    <dgm:pt modelId="{93061A8A-8D71-4487-A181-6D1DEC449074}" type="sibTrans" cxnId="{94661812-F982-4EF8-AFC1-E060C7B094B1}">
      <dgm:prSet custT="1"/>
      <dgm:spPr/>
      <dgm:t>
        <a:bodyPr/>
        <a:lstStyle/>
        <a:p>
          <a:endParaRPr lang="ru-RU" sz="3600" b="1" dirty="0"/>
        </a:p>
      </dgm:t>
    </dgm:pt>
    <dgm:pt modelId="{49BCBF04-DC1B-43B2-B98F-C22F388242BB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FFFF00"/>
              </a:solidFill>
            </a:rPr>
            <a:t>Психолого-педагогический консилиум ОО (</a:t>
          </a:r>
          <a:r>
            <a:rPr lang="ru-RU" sz="1800" b="1" dirty="0" err="1" smtClean="0">
              <a:solidFill>
                <a:srgbClr val="FFFF00"/>
              </a:solidFill>
            </a:rPr>
            <a:t>ППк</a:t>
          </a:r>
          <a:r>
            <a:rPr lang="ru-RU" sz="1800" b="1" dirty="0" smtClean="0">
              <a:solidFill>
                <a:srgbClr val="FFFF00"/>
              </a:solidFill>
            </a:rPr>
            <a:t>) разрабатывает </a:t>
          </a:r>
          <a:r>
            <a:rPr lang="ru-RU" sz="1800" b="1" dirty="0" smtClean="0"/>
            <a:t>адаптированную образовательную программу/адаптированную основную образовательную программу согласно заключению ЦПМПК </a:t>
          </a:r>
          <a:r>
            <a:rPr lang="ru-RU" sz="1800" b="1" dirty="0" err="1" smtClean="0"/>
            <a:t>г.Москвы</a:t>
          </a:r>
          <a:endParaRPr lang="ru-RU" sz="1800" b="1" dirty="0" smtClean="0"/>
        </a:p>
      </dgm:t>
    </dgm:pt>
    <dgm:pt modelId="{0F9DF78D-7F19-4142-9FC6-04CD7B34A003}" type="parTrans" cxnId="{AB988562-D59B-4178-92F2-215C0961A030}">
      <dgm:prSet/>
      <dgm:spPr/>
      <dgm:t>
        <a:bodyPr/>
        <a:lstStyle/>
        <a:p>
          <a:endParaRPr lang="ru-RU" sz="1800" b="1"/>
        </a:p>
      </dgm:t>
    </dgm:pt>
    <dgm:pt modelId="{240441C9-64A3-434B-8881-29723A5338DD}" type="sibTrans" cxnId="{AB988562-D59B-4178-92F2-215C0961A030}">
      <dgm:prSet custT="1"/>
      <dgm:spPr/>
      <dgm:t>
        <a:bodyPr/>
        <a:lstStyle/>
        <a:p>
          <a:endParaRPr lang="ru-RU" sz="3600" b="1" dirty="0"/>
        </a:p>
      </dgm:t>
    </dgm:pt>
    <dgm:pt modelId="{0DA64F64-BDA7-4E15-AB3F-D44E113CE9ED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FFFF00"/>
              </a:solidFill>
            </a:rPr>
            <a:t>Образовательная организация предоставляет </a:t>
          </a:r>
          <a:r>
            <a:rPr lang="ru-RU" sz="1800" b="1" dirty="0" smtClean="0"/>
            <a:t>специальные условия образования обучающемуся с ограниченными возможностями здоровья (включая индивидуальные и групповые коррекционные занятия) </a:t>
          </a:r>
        </a:p>
      </dgm:t>
    </dgm:pt>
    <dgm:pt modelId="{D5BB6A52-A515-4BEB-AD5F-6F70CBD63AF8}" type="parTrans" cxnId="{C768BA0B-9932-4838-84A7-98CA4ECD2B5F}">
      <dgm:prSet/>
      <dgm:spPr/>
      <dgm:t>
        <a:bodyPr/>
        <a:lstStyle/>
        <a:p>
          <a:endParaRPr lang="ru-RU" sz="1800"/>
        </a:p>
      </dgm:t>
    </dgm:pt>
    <dgm:pt modelId="{5D941041-7B9F-4B5A-9DAA-FBE39961BFDF}" type="sibTrans" cxnId="{C768BA0B-9932-4838-84A7-98CA4ECD2B5F}">
      <dgm:prSet custT="1"/>
      <dgm:spPr/>
      <dgm:t>
        <a:bodyPr/>
        <a:lstStyle/>
        <a:p>
          <a:endParaRPr lang="ru-RU" sz="3600"/>
        </a:p>
      </dgm:t>
    </dgm:pt>
    <dgm:pt modelId="{E0372D3C-B1B8-42F6-B9B7-D22C73FE9B98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800" b="1" dirty="0" smtClean="0"/>
            <a:t>ЦПМПК г. Москвы организует </a:t>
          </a:r>
          <a:r>
            <a:rPr lang="ru-RU" sz="1800" b="1" dirty="0" smtClean="0">
              <a:solidFill>
                <a:srgbClr val="FFFF00"/>
              </a:solidFill>
            </a:rPr>
            <a:t>мониторинг учета</a:t>
          </a:r>
          <a:r>
            <a:rPr lang="ru-RU" sz="1800" b="1" dirty="0" smtClean="0"/>
            <a:t> рекомендаций ЦПМПК г. Москвы созданных специальных условий образования </a:t>
          </a:r>
        </a:p>
      </dgm:t>
    </dgm:pt>
    <dgm:pt modelId="{6F1206AE-0D5B-49A0-8385-DD521A9FFE33}" type="parTrans" cxnId="{11A99441-5598-49E9-9D0C-A6CE3B3F6E1D}">
      <dgm:prSet/>
      <dgm:spPr/>
      <dgm:t>
        <a:bodyPr/>
        <a:lstStyle/>
        <a:p>
          <a:endParaRPr lang="ru-RU" sz="1800"/>
        </a:p>
      </dgm:t>
    </dgm:pt>
    <dgm:pt modelId="{6A63CA04-D3C5-4C79-89AE-115382CC158A}" type="sibTrans" cxnId="{11A99441-5598-49E9-9D0C-A6CE3B3F6E1D}">
      <dgm:prSet/>
      <dgm:spPr/>
      <dgm:t>
        <a:bodyPr/>
        <a:lstStyle/>
        <a:p>
          <a:endParaRPr lang="ru-RU" sz="1800"/>
        </a:p>
      </dgm:t>
    </dgm:pt>
    <dgm:pt modelId="{B073A333-CA0D-4521-A2E0-57203DC962F5}" type="pres">
      <dgm:prSet presAssocID="{E661EEC7-91F8-4439-AF10-80687CA8447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D82357-A77D-4E68-84B8-86AD65A06AB9}" type="pres">
      <dgm:prSet presAssocID="{E661EEC7-91F8-4439-AF10-80687CA8447F}" presName="dummyMaxCanvas" presStyleCnt="0">
        <dgm:presLayoutVars/>
      </dgm:prSet>
      <dgm:spPr/>
    </dgm:pt>
    <dgm:pt modelId="{93D541C0-05F2-412E-99D3-60455DB2253D}" type="pres">
      <dgm:prSet presAssocID="{E661EEC7-91F8-4439-AF10-80687CA8447F}" presName="FiveNodes_1" presStyleLbl="node1" presStyleIdx="0" presStyleCnt="5" custScaleX="102583" custScaleY="96972" custLinFactNeighborX="5713" custLinFactNeighborY="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29A3B-7599-4473-9521-DF89BEB745F4}" type="pres">
      <dgm:prSet presAssocID="{E661EEC7-91F8-4439-AF10-80687CA8447F}" presName="FiveNodes_2" presStyleLbl="node1" presStyleIdx="1" presStyleCnt="5" custLinFactNeighborX="3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FF9F6-1803-4AEF-91C9-F0761C1611C4}" type="pres">
      <dgm:prSet presAssocID="{E661EEC7-91F8-4439-AF10-80687CA8447F}" presName="FiveNodes_3" presStyleLbl="node1" presStyleIdx="2" presStyleCnt="5" custLinFactNeighborX="3142" custLinFactNeighborY="-2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F05E5-1C9C-464E-8305-2F4042154012}" type="pres">
      <dgm:prSet presAssocID="{E661EEC7-91F8-4439-AF10-80687CA8447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55C08-936F-4F51-993C-3BF84FF614F7}" type="pres">
      <dgm:prSet presAssocID="{E661EEC7-91F8-4439-AF10-80687CA8447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12D02-D7A4-4D29-901A-54BD94A9E421}" type="pres">
      <dgm:prSet presAssocID="{E661EEC7-91F8-4439-AF10-80687CA8447F}" presName="FiveConn_1-2" presStyleLbl="fgAccFollowNode1" presStyleIdx="0" presStyleCnt="4" custLinFactNeighborY="22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7CE8B-71B4-46A5-A2FD-E6A470E3E8E4}" type="pres">
      <dgm:prSet presAssocID="{E661EEC7-91F8-4439-AF10-80687CA8447F}" presName="FiveConn_2-3" presStyleLbl="fgAccFollowNode1" presStyleIdx="1" presStyleCnt="4" custLinFactNeighborY="22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091E-42A6-4785-94F3-7B9A8A312488}" type="pres">
      <dgm:prSet presAssocID="{E661EEC7-91F8-4439-AF10-80687CA8447F}" presName="FiveConn_3-4" presStyleLbl="fgAccFollowNode1" presStyleIdx="2" presStyleCnt="4" custLinFactNeighborY="22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9DC47-6801-4F60-A4E6-F8187FE6B7D2}" type="pres">
      <dgm:prSet presAssocID="{E661EEC7-91F8-4439-AF10-80687CA8447F}" presName="FiveConn_4-5" presStyleLbl="fgAccFollowNode1" presStyleIdx="3" presStyleCnt="4" custLinFactNeighborY="22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8168A-7F88-4EF1-ACCD-70BB878A6DFF}" type="pres">
      <dgm:prSet presAssocID="{E661EEC7-91F8-4439-AF10-80687CA8447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C6A7E-D893-490D-B0D7-FAF9ADEDFEBF}" type="pres">
      <dgm:prSet presAssocID="{E661EEC7-91F8-4439-AF10-80687CA8447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D55A8-2CB3-4357-A432-87BC7BF0F2BD}" type="pres">
      <dgm:prSet presAssocID="{E661EEC7-91F8-4439-AF10-80687CA8447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CF86F-A5BC-41D5-8C2F-7C9A561B50A0}" type="pres">
      <dgm:prSet presAssocID="{E661EEC7-91F8-4439-AF10-80687CA8447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CC275-95AA-4D11-9007-360C2AB9A929}" type="pres">
      <dgm:prSet presAssocID="{E661EEC7-91F8-4439-AF10-80687CA8447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EA9482-F5EE-5547-8632-02CEB9E1D0D7}" type="presOf" srcId="{0DA64F64-BDA7-4E15-AB3F-D44E113CE9ED}" destId="{07DF05E5-1C9C-464E-8305-2F4042154012}" srcOrd="0" destOrd="0" presId="urn:microsoft.com/office/officeart/2005/8/layout/vProcess5"/>
    <dgm:cxn modelId="{8594CAF3-541B-5445-896B-EC4E90B85429}" type="presOf" srcId="{C9FA7F26-2437-4FFD-8AEC-A6322A78303C}" destId="{93D541C0-05F2-412E-99D3-60455DB2253D}" srcOrd="0" destOrd="0" presId="urn:microsoft.com/office/officeart/2005/8/layout/vProcess5"/>
    <dgm:cxn modelId="{5D69B663-E420-0043-9678-C2EB793B6EE2}" type="presOf" srcId="{93061A8A-8D71-4487-A181-6D1DEC449074}" destId="{AE07CE8B-71B4-46A5-A2FD-E6A470E3E8E4}" srcOrd="0" destOrd="0" presId="urn:microsoft.com/office/officeart/2005/8/layout/vProcess5"/>
    <dgm:cxn modelId="{7C11DBA1-5717-AF4C-AD42-2C9CD712E97B}" type="presOf" srcId="{49BCBF04-DC1B-43B2-B98F-C22F388242BB}" destId="{9B3D55A8-2CB3-4357-A432-87BC7BF0F2BD}" srcOrd="1" destOrd="0" presId="urn:microsoft.com/office/officeart/2005/8/layout/vProcess5"/>
    <dgm:cxn modelId="{D52C69BF-802C-3B4E-A1B3-11F67C9DA68D}" type="presOf" srcId="{E661EEC7-91F8-4439-AF10-80687CA8447F}" destId="{B073A333-CA0D-4521-A2E0-57203DC962F5}" srcOrd="0" destOrd="0" presId="urn:microsoft.com/office/officeart/2005/8/layout/vProcess5"/>
    <dgm:cxn modelId="{B8D6F1D6-1BE0-1042-AA33-F10C29515DF0}" type="presOf" srcId="{49BCBF04-DC1B-43B2-B98F-C22F388242BB}" destId="{1C1FF9F6-1803-4AEF-91C9-F0761C1611C4}" srcOrd="0" destOrd="0" presId="urn:microsoft.com/office/officeart/2005/8/layout/vProcess5"/>
    <dgm:cxn modelId="{C768BA0B-9932-4838-84A7-98CA4ECD2B5F}" srcId="{E661EEC7-91F8-4439-AF10-80687CA8447F}" destId="{0DA64F64-BDA7-4E15-AB3F-D44E113CE9ED}" srcOrd="3" destOrd="0" parTransId="{D5BB6A52-A515-4BEB-AD5F-6F70CBD63AF8}" sibTransId="{5D941041-7B9F-4B5A-9DAA-FBE39961BFDF}"/>
    <dgm:cxn modelId="{56962FA1-DDD2-484C-A2A6-88783F6007CD}" type="presOf" srcId="{E0372D3C-B1B8-42F6-B9B7-D22C73FE9B98}" destId="{E4FCC275-95AA-4D11-9007-360C2AB9A929}" srcOrd="1" destOrd="0" presId="urn:microsoft.com/office/officeart/2005/8/layout/vProcess5"/>
    <dgm:cxn modelId="{76D22D08-CA4C-4744-A620-F1772C82A4C6}" type="presOf" srcId="{240441C9-64A3-434B-8881-29723A5338DD}" destId="{A4FF091E-42A6-4785-94F3-7B9A8A312488}" srcOrd="0" destOrd="0" presId="urn:microsoft.com/office/officeart/2005/8/layout/vProcess5"/>
    <dgm:cxn modelId="{94661812-F982-4EF8-AFC1-E060C7B094B1}" srcId="{E661EEC7-91F8-4439-AF10-80687CA8447F}" destId="{3EA9CF0A-6F05-41FF-B314-2A0C5EDF6EB1}" srcOrd="1" destOrd="0" parTransId="{67949B3F-12BE-47A0-B572-2AE7BC1556FB}" sibTransId="{93061A8A-8D71-4487-A181-6D1DEC449074}"/>
    <dgm:cxn modelId="{9966F16A-C513-ED43-B1E4-C9FFDEDC7DC5}" type="presOf" srcId="{1E62AAF1-2A47-4BF0-B735-E3AFCB90C11E}" destId="{65D12D02-D7A4-4D29-901A-54BD94A9E421}" srcOrd="0" destOrd="0" presId="urn:microsoft.com/office/officeart/2005/8/layout/vProcess5"/>
    <dgm:cxn modelId="{AB988562-D59B-4178-92F2-215C0961A030}" srcId="{E661EEC7-91F8-4439-AF10-80687CA8447F}" destId="{49BCBF04-DC1B-43B2-B98F-C22F388242BB}" srcOrd="2" destOrd="0" parTransId="{0F9DF78D-7F19-4142-9FC6-04CD7B34A003}" sibTransId="{240441C9-64A3-434B-8881-29723A5338DD}"/>
    <dgm:cxn modelId="{11A99441-5598-49E9-9D0C-A6CE3B3F6E1D}" srcId="{E661EEC7-91F8-4439-AF10-80687CA8447F}" destId="{E0372D3C-B1B8-42F6-B9B7-D22C73FE9B98}" srcOrd="4" destOrd="0" parTransId="{6F1206AE-0D5B-49A0-8385-DD521A9FFE33}" sibTransId="{6A63CA04-D3C5-4C79-89AE-115382CC158A}"/>
    <dgm:cxn modelId="{610BB3B8-FFF6-A24E-A99C-3BABD0B8D0ED}" type="presOf" srcId="{C9FA7F26-2437-4FFD-8AEC-A6322A78303C}" destId="{2F08168A-7F88-4EF1-ACCD-70BB878A6DFF}" srcOrd="1" destOrd="0" presId="urn:microsoft.com/office/officeart/2005/8/layout/vProcess5"/>
    <dgm:cxn modelId="{A89B9DE2-4770-4957-B247-ABA61CA3F7D5}" srcId="{E661EEC7-91F8-4439-AF10-80687CA8447F}" destId="{C9FA7F26-2437-4FFD-8AEC-A6322A78303C}" srcOrd="0" destOrd="0" parTransId="{2E33A501-4211-420C-B665-B61644AE4155}" sibTransId="{1E62AAF1-2A47-4BF0-B735-E3AFCB90C11E}"/>
    <dgm:cxn modelId="{920EAF0B-8BC8-8247-A37E-4E57C9575245}" type="presOf" srcId="{3EA9CF0A-6F05-41FF-B314-2A0C5EDF6EB1}" destId="{9F9C6A7E-D893-490D-B0D7-FAF9ADEDFEBF}" srcOrd="1" destOrd="0" presId="urn:microsoft.com/office/officeart/2005/8/layout/vProcess5"/>
    <dgm:cxn modelId="{CAA09F23-B771-2E47-832D-8007842F93D5}" type="presOf" srcId="{0DA64F64-BDA7-4E15-AB3F-D44E113CE9ED}" destId="{BC6CF86F-A5BC-41D5-8C2F-7C9A561B50A0}" srcOrd="1" destOrd="0" presId="urn:microsoft.com/office/officeart/2005/8/layout/vProcess5"/>
    <dgm:cxn modelId="{E34DCEBA-4AF7-A940-9117-416524D8C4C4}" type="presOf" srcId="{5D941041-7B9F-4B5A-9DAA-FBE39961BFDF}" destId="{F909DC47-6801-4F60-A4E6-F8187FE6B7D2}" srcOrd="0" destOrd="0" presId="urn:microsoft.com/office/officeart/2005/8/layout/vProcess5"/>
    <dgm:cxn modelId="{015B99BF-0C2E-8B4A-8C07-96CF8BA183E7}" type="presOf" srcId="{3EA9CF0A-6F05-41FF-B314-2A0C5EDF6EB1}" destId="{E4F29A3B-7599-4473-9521-DF89BEB745F4}" srcOrd="0" destOrd="0" presId="urn:microsoft.com/office/officeart/2005/8/layout/vProcess5"/>
    <dgm:cxn modelId="{4B1C80BA-87A9-524F-9069-D56633865D5F}" type="presOf" srcId="{E0372D3C-B1B8-42F6-B9B7-D22C73FE9B98}" destId="{22755C08-936F-4F51-993C-3BF84FF614F7}" srcOrd="0" destOrd="0" presId="urn:microsoft.com/office/officeart/2005/8/layout/vProcess5"/>
    <dgm:cxn modelId="{9EA181E1-E0FA-B54A-B431-A6C4FC2AEB9D}" type="presParOf" srcId="{B073A333-CA0D-4521-A2E0-57203DC962F5}" destId="{EDD82357-A77D-4E68-84B8-86AD65A06AB9}" srcOrd="0" destOrd="0" presId="urn:microsoft.com/office/officeart/2005/8/layout/vProcess5"/>
    <dgm:cxn modelId="{5EFCC525-AF1C-0F4C-8DB2-C36BAC52BC6B}" type="presParOf" srcId="{B073A333-CA0D-4521-A2E0-57203DC962F5}" destId="{93D541C0-05F2-412E-99D3-60455DB2253D}" srcOrd="1" destOrd="0" presId="urn:microsoft.com/office/officeart/2005/8/layout/vProcess5"/>
    <dgm:cxn modelId="{483B266A-2D67-F343-8854-0F3220303C05}" type="presParOf" srcId="{B073A333-CA0D-4521-A2E0-57203DC962F5}" destId="{E4F29A3B-7599-4473-9521-DF89BEB745F4}" srcOrd="2" destOrd="0" presId="urn:microsoft.com/office/officeart/2005/8/layout/vProcess5"/>
    <dgm:cxn modelId="{4DCB8A85-FFBE-1B49-BD18-EB63D536433E}" type="presParOf" srcId="{B073A333-CA0D-4521-A2E0-57203DC962F5}" destId="{1C1FF9F6-1803-4AEF-91C9-F0761C1611C4}" srcOrd="3" destOrd="0" presId="urn:microsoft.com/office/officeart/2005/8/layout/vProcess5"/>
    <dgm:cxn modelId="{56D98825-D6B1-F343-B5D8-AD08D4A73EC1}" type="presParOf" srcId="{B073A333-CA0D-4521-A2E0-57203DC962F5}" destId="{07DF05E5-1C9C-464E-8305-2F4042154012}" srcOrd="4" destOrd="0" presId="urn:microsoft.com/office/officeart/2005/8/layout/vProcess5"/>
    <dgm:cxn modelId="{33346211-66A1-FD46-AA5B-1219687BFD5E}" type="presParOf" srcId="{B073A333-CA0D-4521-A2E0-57203DC962F5}" destId="{22755C08-936F-4F51-993C-3BF84FF614F7}" srcOrd="5" destOrd="0" presId="urn:microsoft.com/office/officeart/2005/8/layout/vProcess5"/>
    <dgm:cxn modelId="{E27FD16D-A061-114F-9900-F45A67CF42C5}" type="presParOf" srcId="{B073A333-CA0D-4521-A2E0-57203DC962F5}" destId="{65D12D02-D7A4-4D29-901A-54BD94A9E421}" srcOrd="6" destOrd="0" presId="urn:microsoft.com/office/officeart/2005/8/layout/vProcess5"/>
    <dgm:cxn modelId="{B2BDEBCA-3F94-584B-9B05-F5DCCE07ED24}" type="presParOf" srcId="{B073A333-CA0D-4521-A2E0-57203DC962F5}" destId="{AE07CE8B-71B4-46A5-A2FD-E6A470E3E8E4}" srcOrd="7" destOrd="0" presId="urn:microsoft.com/office/officeart/2005/8/layout/vProcess5"/>
    <dgm:cxn modelId="{E949A09A-33E5-AF49-B3D6-25C1BE842279}" type="presParOf" srcId="{B073A333-CA0D-4521-A2E0-57203DC962F5}" destId="{A4FF091E-42A6-4785-94F3-7B9A8A312488}" srcOrd="8" destOrd="0" presId="urn:microsoft.com/office/officeart/2005/8/layout/vProcess5"/>
    <dgm:cxn modelId="{BB19C1CB-40D5-524F-AC83-A6821B2717E3}" type="presParOf" srcId="{B073A333-CA0D-4521-A2E0-57203DC962F5}" destId="{F909DC47-6801-4F60-A4E6-F8187FE6B7D2}" srcOrd="9" destOrd="0" presId="urn:microsoft.com/office/officeart/2005/8/layout/vProcess5"/>
    <dgm:cxn modelId="{6248BED4-2CF3-CC44-BBA7-20BB6FFEE25C}" type="presParOf" srcId="{B073A333-CA0D-4521-A2E0-57203DC962F5}" destId="{2F08168A-7F88-4EF1-ACCD-70BB878A6DFF}" srcOrd="10" destOrd="0" presId="urn:microsoft.com/office/officeart/2005/8/layout/vProcess5"/>
    <dgm:cxn modelId="{63BA4376-66F8-B846-BF5C-40EE03A6DF92}" type="presParOf" srcId="{B073A333-CA0D-4521-A2E0-57203DC962F5}" destId="{9F9C6A7E-D893-490D-B0D7-FAF9ADEDFEBF}" srcOrd="11" destOrd="0" presId="urn:microsoft.com/office/officeart/2005/8/layout/vProcess5"/>
    <dgm:cxn modelId="{1E72E70E-281B-4945-8465-D962496F97B3}" type="presParOf" srcId="{B073A333-CA0D-4521-A2E0-57203DC962F5}" destId="{9B3D55A8-2CB3-4357-A432-87BC7BF0F2BD}" srcOrd="12" destOrd="0" presId="urn:microsoft.com/office/officeart/2005/8/layout/vProcess5"/>
    <dgm:cxn modelId="{DB9EF68E-B361-1649-AC81-2946486CA073}" type="presParOf" srcId="{B073A333-CA0D-4521-A2E0-57203DC962F5}" destId="{BC6CF86F-A5BC-41D5-8C2F-7C9A561B50A0}" srcOrd="13" destOrd="0" presId="urn:microsoft.com/office/officeart/2005/8/layout/vProcess5"/>
    <dgm:cxn modelId="{7F7574DD-C383-4E4F-9E32-4B7D2BDCBE0E}" type="presParOf" srcId="{B073A333-CA0D-4521-A2E0-57203DC962F5}" destId="{E4FCC275-95AA-4D11-9007-360C2AB9A92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32FE5A-EBCC-4896-BF03-44FD9CDE07A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3F0A82-DBA2-43B1-B27B-DD5EC669067E}">
      <dgm:prSet phldrT="[Текст]"/>
      <dgm:spPr/>
      <dgm:t>
        <a:bodyPr/>
        <a:lstStyle/>
        <a:p>
          <a:r>
            <a:rPr lang="ru-RU" b="1" dirty="0" smtClean="0"/>
            <a:t>Обучающиеся, не имеющие академической задолженности, в том числе за итоговое сочинение(изложение), в полном объеме выполнившие учебный план или индивидуальный учебный план</a:t>
          </a:r>
          <a:endParaRPr lang="ru-RU" b="1" dirty="0"/>
        </a:p>
      </dgm:t>
    </dgm:pt>
    <dgm:pt modelId="{EB55E926-B624-4D81-89E7-B2570C63AB4A}" type="parTrans" cxnId="{659A0804-6F67-41F9-96FE-AC8551BFEFDB}">
      <dgm:prSet/>
      <dgm:spPr/>
      <dgm:t>
        <a:bodyPr/>
        <a:lstStyle/>
        <a:p>
          <a:endParaRPr lang="ru-RU"/>
        </a:p>
      </dgm:t>
    </dgm:pt>
    <dgm:pt modelId="{44603A52-1446-40B3-9A87-BB425A5DD0C5}" type="sibTrans" cxnId="{659A0804-6F67-41F9-96FE-AC8551BFEFDB}">
      <dgm:prSet/>
      <dgm:spPr/>
      <dgm:t>
        <a:bodyPr/>
        <a:lstStyle/>
        <a:p>
          <a:endParaRPr lang="ru-RU"/>
        </a:p>
      </dgm:t>
    </dgm:pt>
    <dgm:pt modelId="{C5570487-6E0B-4897-900F-D6490644B602}">
      <dgm:prSet phldrT="[Текст]"/>
      <dgm:spPr/>
      <dgm:t>
        <a:bodyPr/>
        <a:lstStyle/>
        <a:p>
          <a:r>
            <a:rPr lang="ru-RU" b="1" dirty="0" smtClean="0"/>
            <a:t>Обучающиеся </a:t>
          </a:r>
          <a:r>
            <a:rPr lang="en-US" b="1" dirty="0" smtClean="0"/>
            <a:t>X – XI (XII) </a:t>
          </a:r>
          <a:r>
            <a:rPr lang="ru-RU" b="1" dirty="0" smtClean="0"/>
            <a:t>классов , имеющие годовые отметки не ниже удовлетворительных по всем учебным предметам учебного плана за предпоследний год обучения (ГИА по учебным предметам, освоение которых завершилось ранее)</a:t>
          </a:r>
          <a:endParaRPr lang="ru-RU" b="1" dirty="0"/>
        </a:p>
      </dgm:t>
    </dgm:pt>
    <dgm:pt modelId="{8EDC3319-8D1C-4F5F-A590-E4D342CB3307}" type="parTrans" cxnId="{154B2D52-FB79-457D-B1D2-FC04F1C3F258}">
      <dgm:prSet/>
      <dgm:spPr/>
      <dgm:t>
        <a:bodyPr/>
        <a:lstStyle/>
        <a:p>
          <a:endParaRPr lang="ru-RU"/>
        </a:p>
      </dgm:t>
    </dgm:pt>
    <dgm:pt modelId="{5E5DFBE5-59C9-4F6C-93D9-D1C1BD63B318}" type="sibTrans" cxnId="{154B2D52-FB79-457D-B1D2-FC04F1C3F258}">
      <dgm:prSet/>
      <dgm:spPr/>
      <dgm:t>
        <a:bodyPr/>
        <a:lstStyle/>
        <a:p>
          <a:endParaRPr lang="ru-RU"/>
        </a:p>
      </dgm:t>
    </dgm:pt>
    <dgm:pt modelId="{16EF0A31-8C37-4580-9BE8-92E6CDDCD469}" type="pres">
      <dgm:prSet presAssocID="{0632FE5A-EBCC-4896-BF03-44FD9CDE07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55644D-13EC-455B-AE6C-79463926C0EC}" type="pres">
      <dgm:prSet presAssocID="{A93F0A82-DBA2-43B1-B27B-DD5EC669067E}" presName="node" presStyleLbl="node1" presStyleIdx="0" presStyleCnt="2" custScaleX="254591" custScaleY="7589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90FE972-F412-40C7-9D1E-1779F1B0358C}" type="pres">
      <dgm:prSet presAssocID="{44603A52-1446-40B3-9A87-BB425A5DD0C5}" presName="sibTrans" presStyleCnt="0"/>
      <dgm:spPr/>
    </dgm:pt>
    <dgm:pt modelId="{0D3C6E87-DF01-427A-A1F2-33A57434A622}" type="pres">
      <dgm:prSet presAssocID="{C5570487-6E0B-4897-900F-D6490644B602}" presName="node" presStyleLbl="node1" presStyleIdx="1" presStyleCnt="2" custScaleX="254591" custScaleY="75893" custLinFactNeighborY="-473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BF2698A3-CE45-2843-B6CC-D664E318EDEA}" type="presOf" srcId="{0632FE5A-EBCC-4896-BF03-44FD9CDE07A6}" destId="{16EF0A31-8C37-4580-9BE8-92E6CDDCD469}" srcOrd="0" destOrd="0" presId="urn:microsoft.com/office/officeart/2005/8/layout/default"/>
    <dgm:cxn modelId="{659A0804-6F67-41F9-96FE-AC8551BFEFDB}" srcId="{0632FE5A-EBCC-4896-BF03-44FD9CDE07A6}" destId="{A93F0A82-DBA2-43B1-B27B-DD5EC669067E}" srcOrd="0" destOrd="0" parTransId="{EB55E926-B624-4D81-89E7-B2570C63AB4A}" sibTransId="{44603A52-1446-40B3-9A87-BB425A5DD0C5}"/>
    <dgm:cxn modelId="{27B0A095-893F-5748-A0A9-6C0C45E6E25D}" type="presOf" srcId="{A93F0A82-DBA2-43B1-B27B-DD5EC669067E}" destId="{E255644D-13EC-455B-AE6C-79463926C0EC}" srcOrd="0" destOrd="0" presId="urn:microsoft.com/office/officeart/2005/8/layout/default"/>
    <dgm:cxn modelId="{50A7EE82-3782-404B-80AC-E36FDE70ED77}" type="presOf" srcId="{C5570487-6E0B-4897-900F-D6490644B602}" destId="{0D3C6E87-DF01-427A-A1F2-33A57434A622}" srcOrd="0" destOrd="0" presId="urn:microsoft.com/office/officeart/2005/8/layout/default"/>
    <dgm:cxn modelId="{154B2D52-FB79-457D-B1D2-FC04F1C3F258}" srcId="{0632FE5A-EBCC-4896-BF03-44FD9CDE07A6}" destId="{C5570487-6E0B-4897-900F-D6490644B602}" srcOrd="1" destOrd="0" parTransId="{8EDC3319-8D1C-4F5F-A590-E4D342CB3307}" sibTransId="{5E5DFBE5-59C9-4F6C-93D9-D1C1BD63B318}"/>
    <dgm:cxn modelId="{CF0BD41B-2B60-0244-AA56-0D875169CD84}" type="presParOf" srcId="{16EF0A31-8C37-4580-9BE8-92E6CDDCD469}" destId="{E255644D-13EC-455B-AE6C-79463926C0EC}" srcOrd="0" destOrd="0" presId="urn:microsoft.com/office/officeart/2005/8/layout/default"/>
    <dgm:cxn modelId="{0895BCDC-A5D4-9748-B1F3-3947F2E428C9}" type="presParOf" srcId="{16EF0A31-8C37-4580-9BE8-92E6CDDCD469}" destId="{E90FE972-F412-40C7-9D1E-1779F1B0358C}" srcOrd="1" destOrd="0" presId="urn:microsoft.com/office/officeart/2005/8/layout/default"/>
    <dgm:cxn modelId="{DC40FB0E-03BE-BE43-9B33-06BB0F702E5D}" type="presParOf" srcId="{16EF0A31-8C37-4580-9BE8-92E6CDDCD469}" destId="{0D3C6E87-DF01-427A-A1F2-33A57434A62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237C15-A7D0-4AB6-B4C6-95E20636D36F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2865E8-0EBC-4770-9020-F5522081605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smtClean="0"/>
            <a:t>Порядок</a:t>
          </a:r>
          <a:r>
            <a:rPr lang="en-US" sz="1800" dirty="0" smtClean="0"/>
            <a:t> </a:t>
          </a:r>
          <a:r>
            <a:rPr lang="ru-RU" sz="1800" dirty="0" smtClean="0"/>
            <a:t>регламентации</a:t>
          </a:r>
          <a:r>
            <a:rPr lang="en-US" sz="1800" dirty="0" smtClean="0"/>
            <a:t> </a:t>
          </a:r>
          <a:r>
            <a:rPr lang="ru-RU" sz="1800" dirty="0" smtClean="0"/>
            <a:t>и</a:t>
          </a:r>
          <a:r>
            <a:rPr lang="en-US" sz="1800" dirty="0" smtClean="0"/>
            <a:t> </a:t>
          </a:r>
          <a:r>
            <a:rPr lang="ru-RU" sz="1800" dirty="0" smtClean="0"/>
            <a:t>оформления</a:t>
          </a:r>
          <a:r>
            <a:rPr lang="en-US" sz="1800" dirty="0" smtClean="0"/>
            <a:t> </a:t>
          </a:r>
          <a:r>
            <a:rPr lang="ru-RU" sz="1800" dirty="0" smtClean="0"/>
            <a:t>отношений</a:t>
          </a:r>
          <a:r>
            <a:rPr lang="en-US" sz="1800" dirty="0" smtClean="0"/>
            <a:t> </a:t>
          </a:r>
          <a:r>
            <a:rPr lang="ru-RU" sz="1800" dirty="0" smtClean="0"/>
            <a:t>государственной</a:t>
          </a:r>
          <a:r>
            <a:rPr lang="en-US" sz="1800" dirty="0" smtClean="0"/>
            <a:t> </a:t>
          </a:r>
          <a:r>
            <a:rPr lang="ru-RU" sz="1800" dirty="0" smtClean="0"/>
            <a:t>и</a:t>
          </a:r>
          <a:r>
            <a:rPr lang="en-US" sz="1800" dirty="0" smtClean="0"/>
            <a:t> </a:t>
          </a:r>
          <a:r>
            <a:rPr lang="ru-RU" sz="1800" dirty="0" smtClean="0"/>
            <a:t>муниципальной</a:t>
          </a:r>
          <a:r>
            <a:rPr lang="en-US" sz="1800" dirty="0" smtClean="0"/>
            <a:t> </a:t>
          </a:r>
          <a:r>
            <a:rPr lang="ru-RU" sz="1800" dirty="0" smtClean="0"/>
            <a:t>образовательной</a:t>
          </a:r>
          <a:r>
            <a:rPr lang="en-US" sz="1800" dirty="0" smtClean="0"/>
            <a:t> </a:t>
          </a:r>
          <a:r>
            <a:rPr lang="ru-RU" sz="1800" dirty="0" smtClean="0"/>
            <a:t>организации</a:t>
          </a:r>
          <a:r>
            <a:rPr lang="en-US" sz="1800" dirty="0" smtClean="0"/>
            <a:t> </a:t>
          </a:r>
          <a:r>
            <a:rPr lang="ru-RU" sz="1800" dirty="0" smtClean="0"/>
            <a:t>и родителей</a:t>
          </a:r>
          <a:r>
            <a:rPr lang="en-US" sz="1800" dirty="0" smtClean="0"/>
            <a:t> </a:t>
          </a:r>
          <a:r>
            <a:rPr lang="ru-RU" sz="1800" dirty="0" smtClean="0"/>
            <a:t>(законных</a:t>
          </a:r>
          <a:r>
            <a:rPr lang="en-US" sz="1800" dirty="0" smtClean="0"/>
            <a:t> </a:t>
          </a:r>
          <a:r>
            <a:rPr lang="ru-RU" sz="1800" dirty="0" smtClean="0"/>
            <a:t>представителей) обучающихся, нуждающихся</a:t>
          </a:r>
          <a:r>
            <a:rPr lang="en-US" sz="1800" dirty="0" smtClean="0"/>
            <a:t> </a:t>
          </a:r>
          <a:r>
            <a:rPr lang="ru-RU" sz="1800" dirty="0" smtClean="0"/>
            <a:t>в</a:t>
          </a:r>
          <a:r>
            <a:rPr lang="en-US" sz="1800" dirty="0" smtClean="0"/>
            <a:t> </a:t>
          </a:r>
          <a:r>
            <a:rPr lang="ru-RU" sz="1800" dirty="0" smtClean="0"/>
            <a:t>длительном</a:t>
          </a:r>
          <a:r>
            <a:rPr lang="en-US" sz="1800" dirty="0" smtClean="0"/>
            <a:t> </a:t>
          </a:r>
          <a:r>
            <a:rPr lang="ru-RU" sz="1800" dirty="0" smtClean="0"/>
            <a:t>лечении, а</a:t>
          </a:r>
          <a:r>
            <a:rPr lang="en-US" sz="1800" dirty="0" smtClean="0"/>
            <a:t> </a:t>
          </a:r>
          <a:r>
            <a:rPr lang="ru-RU" sz="1800" dirty="0" smtClean="0"/>
            <a:t>также</a:t>
          </a:r>
          <a:r>
            <a:rPr lang="en-US" sz="1800" dirty="0" smtClean="0"/>
            <a:t> </a:t>
          </a:r>
          <a:r>
            <a:rPr lang="ru-RU" sz="1800" dirty="0" smtClean="0"/>
            <a:t>детей-инвалидов</a:t>
          </a:r>
          <a:r>
            <a:rPr lang="en-US" sz="1800" dirty="0" smtClean="0"/>
            <a:t> </a:t>
          </a:r>
          <a:r>
            <a:rPr lang="ru-RU" sz="1800" dirty="0" smtClean="0"/>
            <a:t>в части</a:t>
          </a:r>
          <a:r>
            <a:rPr lang="en-US" sz="1800" dirty="0" smtClean="0"/>
            <a:t> </a:t>
          </a:r>
          <a:r>
            <a:rPr lang="ru-RU" sz="1800" dirty="0" smtClean="0"/>
            <a:t>организации</a:t>
          </a:r>
          <a:r>
            <a:rPr lang="en-US" sz="1800" dirty="0" smtClean="0"/>
            <a:t> </a:t>
          </a:r>
          <a:r>
            <a:rPr lang="ru-RU" sz="1800" dirty="0" smtClean="0"/>
            <a:t>обучения</a:t>
          </a:r>
          <a:r>
            <a:rPr lang="en-US" sz="1800" dirty="0" smtClean="0"/>
            <a:t> </a:t>
          </a:r>
          <a:r>
            <a:rPr lang="ru-RU" sz="1800" dirty="0" smtClean="0"/>
            <a:t>по</a:t>
          </a:r>
          <a:r>
            <a:rPr lang="en-US" sz="1800" dirty="0" smtClean="0"/>
            <a:t> </a:t>
          </a:r>
          <a:r>
            <a:rPr lang="ru-RU" sz="1800" dirty="0" smtClean="0"/>
            <a:t>основным</a:t>
          </a:r>
          <a:r>
            <a:rPr lang="en-US" sz="1800" dirty="0" smtClean="0"/>
            <a:t> </a:t>
          </a:r>
          <a:r>
            <a:rPr lang="ru-RU" sz="1800" dirty="0" smtClean="0"/>
            <a:t>общеобразовательным</a:t>
          </a:r>
          <a:r>
            <a:rPr lang="en-US" sz="1800" dirty="0" smtClean="0"/>
            <a:t> </a:t>
          </a:r>
          <a:r>
            <a:rPr lang="ru-RU" sz="1800" dirty="0" smtClean="0"/>
            <a:t>программам</a:t>
          </a:r>
          <a:r>
            <a:rPr lang="en-US" sz="1800" dirty="0" smtClean="0"/>
            <a:t> </a:t>
          </a:r>
          <a:r>
            <a:rPr lang="ru-RU" sz="1800" dirty="0" smtClean="0"/>
            <a:t>на</a:t>
          </a:r>
          <a:r>
            <a:rPr lang="en-US" sz="1800" dirty="0" smtClean="0"/>
            <a:t> </a:t>
          </a:r>
          <a:r>
            <a:rPr lang="ru-RU" sz="1800" dirty="0" smtClean="0"/>
            <a:t>дому</a:t>
          </a:r>
          <a:r>
            <a:rPr lang="en-US" sz="1800" dirty="0" smtClean="0"/>
            <a:t> </a:t>
          </a:r>
          <a:r>
            <a:rPr lang="ru-RU" sz="1800" dirty="0" smtClean="0"/>
            <a:t>или</a:t>
          </a:r>
          <a:r>
            <a:rPr lang="en-US" sz="1800" dirty="0" smtClean="0"/>
            <a:t> </a:t>
          </a:r>
          <a:r>
            <a:rPr lang="ru-RU" sz="1800" dirty="0" smtClean="0"/>
            <a:t>в</a:t>
          </a:r>
          <a:r>
            <a:rPr lang="en-US" sz="1800" dirty="0" smtClean="0"/>
            <a:t> </a:t>
          </a:r>
          <a:r>
            <a:rPr lang="ru-RU" sz="1800" dirty="0" smtClean="0"/>
            <a:t>медицинских</a:t>
          </a:r>
          <a:r>
            <a:rPr lang="en-US" sz="1800" dirty="0" smtClean="0"/>
            <a:t> </a:t>
          </a:r>
          <a:r>
            <a:rPr lang="ru-RU" sz="1800" dirty="0" smtClean="0"/>
            <a:t>организациях определяется</a:t>
          </a:r>
          <a:r>
            <a:rPr lang="en-US" sz="1800" dirty="0" smtClean="0"/>
            <a:t> </a:t>
          </a:r>
          <a:r>
            <a:rPr lang="ru-RU" sz="1800" dirty="0" smtClean="0"/>
            <a:t>НПА</a:t>
          </a:r>
          <a:r>
            <a:rPr lang="en-US" sz="1800" dirty="0" smtClean="0"/>
            <a:t> </a:t>
          </a:r>
          <a:r>
            <a:rPr lang="ru-RU" sz="1800" dirty="0" smtClean="0"/>
            <a:t>уполномоченного</a:t>
          </a:r>
          <a:r>
            <a:rPr lang="en-US" sz="1800" dirty="0" smtClean="0"/>
            <a:t> </a:t>
          </a:r>
          <a:r>
            <a:rPr lang="ru-RU" sz="1800" dirty="0" smtClean="0"/>
            <a:t>органа</a:t>
          </a:r>
          <a:r>
            <a:rPr lang="en-US" sz="1800" dirty="0" smtClean="0"/>
            <a:t> </a:t>
          </a:r>
          <a:r>
            <a:rPr lang="ru-RU" sz="1800" dirty="0" smtClean="0"/>
            <a:t>государственной</a:t>
          </a:r>
          <a:r>
            <a:rPr lang="en-US" sz="1800" dirty="0" smtClean="0"/>
            <a:t> </a:t>
          </a:r>
          <a:r>
            <a:rPr lang="ru-RU" sz="1800" dirty="0" smtClean="0"/>
            <a:t>власти</a:t>
          </a:r>
          <a:r>
            <a:rPr lang="en-US" sz="1800" dirty="0" smtClean="0"/>
            <a:t> </a:t>
          </a:r>
          <a:r>
            <a:rPr lang="ru-RU" sz="1800" dirty="0" smtClean="0"/>
            <a:t>субъекта</a:t>
          </a:r>
          <a:r>
            <a:rPr lang="en-US" sz="1800" dirty="0" smtClean="0"/>
            <a:t> </a:t>
          </a:r>
          <a:r>
            <a:rPr lang="ru-RU" sz="1800" dirty="0" smtClean="0"/>
            <a:t>РФ</a:t>
          </a:r>
          <a:endParaRPr lang="ru-RU" sz="1800" dirty="0"/>
        </a:p>
      </dgm:t>
    </dgm:pt>
    <dgm:pt modelId="{080E79B3-DD34-4834-B9A4-DB6A529A2D71}" type="parTrans" cxnId="{5DF6C7ED-AD0A-4FB4-B390-1626ABF9652B}">
      <dgm:prSet/>
      <dgm:spPr/>
      <dgm:t>
        <a:bodyPr/>
        <a:lstStyle/>
        <a:p>
          <a:endParaRPr lang="ru-RU"/>
        </a:p>
      </dgm:t>
    </dgm:pt>
    <dgm:pt modelId="{E5E5B9BF-DCD8-4D89-BDFA-2B31A49DC5C2}" type="sibTrans" cxnId="{5DF6C7ED-AD0A-4FB4-B390-1626ABF9652B}">
      <dgm:prSet/>
      <dgm:spPr/>
      <dgm:t>
        <a:bodyPr/>
        <a:lstStyle/>
        <a:p>
          <a:endParaRPr lang="ru-RU"/>
        </a:p>
      </dgm:t>
    </dgm:pt>
    <dgm:pt modelId="{E156B9F0-8A1B-4DF8-8666-443B2806EBF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не</a:t>
          </a:r>
          <a:r>
            <a:rPr lang="en-US" sz="1800" b="1" dirty="0" smtClean="0"/>
            <a:t> </a:t>
          </a:r>
          <a:r>
            <a:rPr lang="ru-RU" sz="1800" b="1" dirty="0" smtClean="0"/>
            <a:t>форма</a:t>
          </a:r>
          <a:r>
            <a:rPr lang="en-US" sz="1800" b="1" dirty="0" smtClean="0"/>
            <a:t> </a:t>
          </a:r>
          <a:r>
            <a:rPr lang="ru-RU" sz="1800" b="1" dirty="0" smtClean="0"/>
            <a:t>обучения</a:t>
          </a:r>
          <a:endParaRPr lang="ru-RU" sz="1800" b="1" dirty="0"/>
        </a:p>
      </dgm:t>
    </dgm:pt>
    <dgm:pt modelId="{C739F57F-A0BD-4690-95C3-552CEDCD43A1}" type="parTrans" cxnId="{2392FA5E-C2AC-4EAF-8B15-560FD23AA35B}">
      <dgm:prSet/>
      <dgm:spPr/>
      <dgm:t>
        <a:bodyPr/>
        <a:lstStyle/>
        <a:p>
          <a:endParaRPr lang="ru-RU"/>
        </a:p>
      </dgm:t>
    </dgm:pt>
    <dgm:pt modelId="{71FA21F1-AE86-47A9-89C7-B19F6C44CE88}" type="sibTrans" cxnId="{2392FA5E-C2AC-4EAF-8B15-560FD23AA35B}">
      <dgm:prSet/>
      <dgm:spPr/>
      <dgm:t>
        <a:bodyPr/>
        <a:lstStyle/>
        <a:p>
          <a:endParaRPr lang="ru-RU"/>
        </a:p>
      </dgm:t>
    </dgm:pt>
    <dgm:pt modelId="{34FACD5D-03A6-4B4B-A386-E504A2B13EC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smtClean="0"/>
            <a:t>Только</a:t>
          </a:r>
          <a:r>
            <a:rPr lang="en-US" sz="1800" dirty="0" smtClean="0"/>
            <a:t> </a:t>
          </a:r>
          <a:r>
            <a:rPr lang="ru-RU" sz="1800" dirty="0" smtClean="0"/>
            <a:t>для</a:t>
          </a:r>
          <a:r>
            <a:rPr lang="en-US" sz="1800" dirty="0" smtClean="0"/>
            <a:t> </a:t>
          </a:r>
          <a:r>
            <a:rPr lang="ru-RU" sz="1800" dirty="0" smtClean="0"/>
            <a:t>обучающихся, осваивающих</a:t>
          </a:r>
          <a:r>
            <a:rPr lang="en-US" sz="1800" dirty="0" smtClean="0"/>
            <a:t> </a:t>
          </a:r>
          <a:r>
            <a:rPr lang="ru-RU" sz="1800" dirty="0" smtClean="0"/>
            <a:t> ООП и</a:t>
          </a:r>
          <a:r>
            <a:rPr lang="en-US" sz="1800" dirty="0" smtClean="0"/>
            <a:t> </a:t>
          </a:r>
          <a:r>
            <a:rPr lang="ru-RU" sz="1800" dirty="0" smtClean="0"/>
            <a:t>нуждающихся</a:t>
          </a:r>
          <a:r>
            <a:rPr lang="en-US" sz="1800" dirty="0" smtClean="0"/>
            <a:t> </a:t>
          </a:r>
          <a:r>
            <a:rPr lang="ru-RU" sz="1800" dirty="0" smtClean="0"/>
            <a:t>в</a:t>
          </a:r>
          <a:r>
            <a:rPr lang="en-US" sz="1800" dirty="0" smtClean="0"/>
            <a:t> </a:t>
          </a:r>
          <a:r>
            <a:rPr lang="ru-RU" sz="1800" dirty="0" smtClean="0"/>
            <a:t> длительном</a:t>
          </a:r>
          <a:r>
            <a:rPr lang="en-US" sz="1800" dirty="0" smtClean="0"/>
            <a:t> </a:t>
          </a:r>
          <a:r>
            <a:rPr lang="ru-RU" sz="1800" dirty="0" smtClean="0"/>
            <a:t>лечении, которые</a:t>
          </a:r>
          <a:r>
            <a:rPr lang="en-US" sz="1800" dirty="0" smtClean="0"/>
            <a:t> </a:t>
          </a:r>
          <a:r>
            <a:rPr lang="ru-RU" sz="1800" dirty="0" smtClean="0"/>
            <a:t>по</a:t>
          </a:r>
          <a:r>
            <a:rPr lang="en-US" sz="1800" dirty="0" smtClean="0"/>
            <a:t> </a:t>
          </a:r>
          <a:r>
            <a:rPr lang="ru-RU" sz="1800" dirty="0" smtClean="0"/>
            <a:t>состоянию</a:t>
          </a:r>
          <a:r>
            <a:rPr lang="en-US" sz="1800" dirty="0" smtClean="0"/>
            <a:t> </a:t>
          </a:r>
          <a:r>
            <a:rPr lang="ru-RU" sz="1800" dirty="0" smtClean="0"/>
            <a:t>здоровья</a:t>
          </a:r>
          <a:r>
            <a:rPr lang="en-US" sz="1800" dirty="0" smtClean="0"/>
            <a:t> </a:t>
          </a:r>
          <a:r>
            <a:rPr lang="ru-RU" sz="1800" dirty="0" smtClean="0"/>
            <a:t>не</a:t>
          </a:r>
          <a:r>
            <a:rPr lang="en-US" sz="1800" dirty="0" smtClean="0"/>
            <a:t> </a:t>
          </a:r>
          <a:r>
            <a:rPr lang="ru-RU" sz="1800" dirty="0" smtClean="0"/>
            <a:t>могут</a:t>
          </a:r>
          <a:r>
            <a:rPr lang="en-US" sz="1800" dirty="0" smtClean="0"/>
            <a:t> </a:t>
          </a:r>
          <a:r>
            <a:rPr lang="ru-RU" sz="1800" dirty="0" smtClean="0"/>
            <a:t>посещать</a:t>
          </a:r>
          <a:r>
            <a:rPr lang="en-US" sz="1800" dirty="0" smtClean="0"/>
            <a:t> </a:t>
          </a:r>
          <a:r>
            <a:rPr lang="ru-RU" sz="1800" dirty="0" smtClean="0"/>
            <a:t>образовательные</a:t>
          </a:r>
          <a:r>
            <a:rPr lang="en-US" sz="1800" dirty="0" smtClean="0"/>
            <a:t> </a:t>
          </a:r>
          <a:r>
            <a:rPr lang="ru-RU" sz="1800" dirty="0" smtClean="0"/>
            <a:t>организации</a:t>
          </a:r>
        </a:p>
      </dgm:t>
    </dgm:pt>
    <dgm:pt modelId="{51349DCD-5ED1-4CA8-B63F-813ED2718C5D}" type="parTrans" cxnId="{19E9C95A-9A6B-4628-B1F1-22EEE23739BB}">
      <dgm:prSet/>
      <dgm:spPr/>
      <dgm:t>
        <a:bodyPr/>
        <a:lstStyle/>
        <a:p>
          <a:endParaRPr lang="ru-RU"/>
        </a:p>
      </dgm:t>
    </dgm:pt>
    <dgm:pt modelId="{EBD4C39E-F8B1-4885-958A-EFCE4B19CDD5}" type="sibTrans" cxnId="{19E9C95A-9A6B-4628-B1F1-22EEE23739BB}">
      <dgm:prSet/>
      <dgm:spPr/>
      <dgm:t>
        <a:bodyPr/>
        <a:lstStyle/>
        <a:p>
          <a:endParaRPr lang="ru-RU"/>
        </a:p>
      </dgm:t>
    </dgm:pt>
    <dgm:pt modelId="{772467EA-15A5-4558-808A-8978DA7BBF2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smtClean="0"/>
            <a:t>Основание</a:t>
          </a:r>
          <a:r>
            <a:rPr lang="en-US" sz="1800" dirty="0" smtClean="0"/>
            <a:t> </a:t>
          </a:r>
          <a:r>
            <a:rPr lang="ru-RU" sz="1800" dirty="0" smtClean="0"/>
            <a:t>–</a:t>
          </a:r>
          <a:r>
            <a:rPr lang="en-US" sz="1800" dirty="0" smtClean="0"/>
            <a:t> </a:t>
          </a:r>
          <a:r>
            <a:rPr lang="ru-RU" sz="1800" dirty="0" smtClean="0"/>
            <a:t>заключение</a:t>
          </a:r>
          <a:r>
            <a:rPr lang="en-US" sz="1800" dirty="0" smtClean="0"/>
            <a:t> </a:t>
          </a:r>
          <a:r>
            <a:rPr lang="ru-RU" sz="1800" dirty="0" smtClean="0"/>
            <a:t>медицинской</a:t>
          </a:r>
          <a:r>
            <a:rPr lang="en-US" sz="1800" dirty="0" smtClean="0"/>
            <a:t> </a:t>
          </a:r>
          <a:r>
            <a:rPr lang="ru-RU" sz="1800" dirty="0" smtClean="0"/>
            <a:t>организации</a:t>
          </a:r>
          <a:r>
            <a:rPr lang="en-US" sz="1800" dirty="0" smtClean="0"/>
            <a:t> </a:t>
          </a:r>
          <a:r>
            <a:rPr lang="ru-RU" sz="1800" dirty="0" smtClean="0"/>
            <a:t>и</a:t>
          </a:r>
          <a:r>
            <a:rPr lang="en-US" sz="1800" dirty="0" smtClean="0"/>
            <a:t> </a:t>
          </a:r>
          <a:r>
            <a:rPr lang="ru-RU" sz="1800" dirty="0" smtClean="0"/>
            <a:t>в</a:t>
          </a:r>
          <a:r>
            <a:rPr lang="en-US" sz="1800" dirty="0" smtClean="0"/>
            <a:t> </a:t>
          </a:r>
          <a:r>
            <a:rPr lang="ru-RU" sz="1800" dirty="0" smtClean="0"/>
            <a:t>письменной</a:t>
          </a:r>
          <a:r>
            <a:rPr lang="en-US" sz="1800" dirty="0" smtClean="0"/>
            <a:t> </a:t>
          </a:r>
          <a:r>
            <a:rPr lang="ru-RU" sz="1800" dirty="0" smtClean="0"/>
            <a:t>форме</a:t>
          </a:r>
          <a:r>
            <a:rPr lang="en-US" sz="1800" dirty="0" smtClean="0"/>
            <a:t> </a:t>
          </a:r>
          <a:r>
            <a:rPr lang="ru-RU" sz="1800" dirty="0" smtClean="0"/>
            <a:t>обращение</a:t>
          </a:r>
          <a:r>
            <a:rPr lang="en-US" sz="1800" dirty="0" smtClean="0"/>
            <a:t> </a:t>
          </a:r>
          <a:r>
            <a:rPr lang="ru-RU" sz="1800" dirty="0" smtClean="0"/>
            <a:t>родителей</a:t>
          </a:r>
          <a:r>
            <a:rPr lang="en-US" sz="1800" dirty="0" smtClean="0"/>
            <a:t> </a:t>
          </a:r>
          <a:r>
            <a:rPr lang="ru-RU" sz="1800" dirty="0" smtClean="0"/>
            <a:t>(законных</a:t>
          </a:r>
          <a:r>
            <a:rPr lang="en-US" sz="1800" dirty="0" smtClean="0"/>
            <a:t> </a:t>
          </a:r>
          <a:r>
            <a:rPr lang="ru-RU" sz="1800" dirty="0" smtClean="0"/>
            <a:t> представителей).</a:t>
          </a:r>
        </a:p>
      </dgm:t>
    </dgm:pt>
    <dgm:pt modelId="{09683F60-E426-40E4-971D-DF581A7DB575}" type="parTrans" cxnId="{B58E2070-5D44-4D19-A040-D5BA4DA3F9FA}">
      <dgm:prSet/>
      <dgm:spPr/>
      <dgm:t>
        <a:bodyPr/>
        <a:lstStyle/>
        <a:p>
          <a:endParaRPr lang="ru-RU"/>
        </a:p>
      </dgm:t>
    </dgm:pt>
    <dgm:pt modelId="{B30A55D5-F103-46D1-99A6-49F8FD2EBBA7}" type="sibTrans" cxnId="{B58E2070-5D44-4D19-A040-D5BA4DA3F9FA}">
      <dgm:prSet/>
      <dgm:spPr/>
      <dgm:t>
        <a:bodyPr/>
        <a:lstStyle/>
        <a:p>
          <a:endParaRPr lang="ru-RU"/>
        </a:p>
      </dgm:t>
    </dgm:pt>
    <dgm:pt modelId="{245A757E-A511-4C03-9195-08333438FFD2}" type="pres">
      <dgm:prSet presAssocID="{6A237C15-A7D0-4AB6-B4C6-95E20636D3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FB92B4-5BD2-4958-B76B-61EBCA78A608}" type="pres">
      <dgm:prSet presAssocID="{E156B9F0-8A1B-4DF8-8666-443B2806EBFF}" presName="node" presStyleLbl="node1" presStyleIdx="0" presStyleCnt="4" custScaleX="213111" custScaleY="12096" custLinFactNeighborX="-481" custLinFactNeighborY="5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DBFC3-5247-40F4-A8E1-BDCF3BE065D5}" type="pres">
      <dgm:prSet presAssocID="{71FA21F1-AE86-47A9-89C7-B19F6C44CE88}" presName="sibTrans" presStyleCnt="0"/>
      <dgm:spPr/>
    </dgm:pt>
    <dgm:pt modelId="{9A437E9C-665B-408E-ADF6-FC8C1644B236}" type="pres">
      <dgm:prSet presAssocID="{34FACD5D-03A6-4B4B-A386-E504A2B13EC5}" presName="node" presStyleLbl="node1" presStyleIdx="1" presStyleCnt="4" custScaleX="213111" custScaleY="23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2FE8A-4ABF-45C5-9A6E-9B58E53CC2DB}" type="pres">
      <dgm:prSet presAssocID="{EBD4C39E-F8B1-4885-958A-EFCE4B19CDD5}" presName="sibTrans" presStyleCnt="0"/>
      <dgm:spPr/>
    </dgm:pt>
    <dgm:pt modelId="{3BBA3F79-D80D-443B-8380-D1C942D54160}" type="pres">
      <dgm:prSet presAssocID="{772467EA-15A5-4558-808A-8978DA7BBF2D}" presName="node" presStyleLbl="node1" presStyleIdx="2" presStyleCnt="4" custScaleX="213111" custScaleY="23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1B292-C3EB-4C69-B5B9-A91A23D9B98E}" type="pres">
      <dgm:prSet presAssocID="{B30A55D5-F103-46D1-99A6-49F8FD2EBBA7}" presName="sibTrans" presStyleCnt="0"/>
      <dgm:spPr/>
    </dgm:pt>
    <dgm:pt modelId="{BEEE5BEB-7853-4E68-958E-B3927F2118CB}" type="pres">
      <dgm:prSet presAssocID="{6A2865E8-0EBC-4770-9020-F55220816052}" presName="node" presStyleLbl="node1" presStyleIdx="3" presStyleCnt="4" custScaleX="213111" custScaleY="38561" custLinFactNeighborX="0" custLinFactNeighborY="-4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F9A872-9F82-8442-9EC7-4D2FCA50C990}" type="presOf" srcId="{34FACD5D-03A6-4B4B-A386-E504A2B13EC5}" destId="{9A437E9C-665B-408E-ADF6-FC8C1644B236}" srcOrd="0" destOrd="0" presId="urn:microsoft.com/office/officeart/2005/8/layout/default"/>
    <dgm:cxn modelId="{5DF6C7ED-AD0A-4FB4-B390-1626ABF9652B}" srcId="{6A237C15-A7D0-4AB6-B4C6-95E20636D36F}" destId="{6A2865E8-0EBC-4770-9020-F55220816052}" srcOrd="3" destOrd="0" parTransId="{080E79B3-DD34-4834-B9A4-DB6A529A2D71}" sibTransId="{E5E5B9BF-DCD8-4D89-BDFA-2B31A49DC5C2}"/>
    <dgm:cxn modelId="{2392FA5E-C2AC-4EAF-8B15-560FD23AA35B}" srcId="{6A237C15-A7D0-4AB6-B4C6-95E20636D36F}" destId="{E156B9F0-8A1B-4DF8-8666-443B2806EBFF}" srcOrd="0" destOrd="0" parTransId="{C739F57F-A0BD-4690-95C3-552CEDCD43A1}" sibTransId="{71FA21F1-AE86-47A9-89C7-B19F6C44CE88}"/>
    <dgm:cxn modelId="{A1EBF1EA-A75F-2746-B91E-7830C9452AFD}" type="presOf" srcId="{6A237C15-A7D0-4AB6-B4C6-95E20636D36F}" destId="{245A757E-A511-4C03-9195-08333438FFD2}" srcOrd="0" destOrd="0" presId="urn:microsoft.com/office/officeart/2005/8/layout/default"/>
    <dgm:cxn modelId="{0B743469-9D4E-334E-9F05-094DD16D2132}" type="presOf" srcId="{772467EA-15A5-4558-808A-8978DA7BBF2D}" destId="{3BBA3F79-D80D-443B-8380-D1C942D54160}" srcOrd="0" destOrd="0" presId="urn:microsoft.com/office/officeart/2005/8/layout/default"/>
    <dgm:cxn modelId="{444A0DAC-97A6-8E4D-A5AE-33D69213AB11}" type="presOf" srcId="{E156B9F0-8A1B-4DF8-8666-443B2806EBFF}" destId="{EEFB92B4-5BD2-4958-B76B-61EBCA78A608}" srcOrd="0" destOrd="0" presId="urn:microsoft.com/office/officeart/2005/8/layout/default"/>
    <dgm:cxn modelId="{19E9C95A-9A6B-4628-B1F1-22EEE23739BB}" srcId="{6A237C15-A7D0-4AB6-B4C6-95E20636D36F}" destId="{34FACD5D-03A6-4B4B-A386-E504A2B13EC5}" srcOrd="1" destOrd="0" parTransId="{51349DCD-5ED1-4CA8-B63F-813ED2718C5D}" sibTransId="{EBD4C39E-F8B1-4885-958A-EFCE4B19CDD5}"/>
    <dgm:cxn modelId="{B58E2070-5D44-4D19-A040-D5BA4DA3F9FA}" srcId="{6A237C15-A7D0-4AB6-B4C6-95E20636D36F}" destId="{772467EA-15A5-4558-808A-8978DA7BBF2D}" srcOrd="2" destOrd="0" parTransId="{09683F60-E426-40E4-971D-DF581A7DB575}" sibTransId="{B30A55D5-F103-46D1-99A6-49F8FD2EBBA7}"/>
    <dgm:cxn modelId="{72999577-D842-624B-8BFB-C8DA9D80D5A3}" type="presOf" srcId="{6A2865E8-0EBC-4770-9020-F55220816052}" destId="{BEEE5BEB-7853-4E68-958E-B3927F2118CB}" srcOrd="0" destOrd="0" presId="urn:microsoft.com/office/officeart/2005/8/layout/default"/>
    <dgm:cxn modelId="{9CC76E3E-D380-384A-B4FE-890F590CC075}" type="presParOf" srcId="{245A757E-A511-4C03-9195-08333438FFD2}" destId="{EEFB92B4-5BD2-4958-B76B-61EBCA78A608}" srcOrd="0" destOrd="0" presId="urn:microsoft.com/office/officeart/2005/8/layout/default"/>
    <dgm:cxn modelId="{681451E0-0ACC-064D-AC61-39EDA1757224}" type="presParOf" srcId="{245A757E-A511-4C03-9195-08333438FFD2}" destId="{5CADBFC3-5247-40F4-A8E1-BDCF3BE065D5}" srcOrd="1" destOrd="0" presId="urn:microsoft.com/office/officeart/2005/8/layout/default"/>
    <dgm:cxn modelId="{461EB43D-9110-4A47-8BB7-9386E7782562}" type="presParOf" srcId="{245A757E-A511-4C03-9195-08333438FFD2}" destId="{9A437E9C-665B-408E-ADF6-FC8C1644B236}" srcOrd="2" destOrd="0" presId="urn:microsoft.com/office/officeart/2005/8/layout/default"/>
    <dgm:cxn modelId="{F8EC6A69-C99F-4346-AD81-525D82B202CC}" type="presParOf" srcId="{245A757E-A511-4C03-9195-08333438FFD2}" destId="{FCA2FE8A-4ABF-45C5-9A6E-9B58E53CC2DB}" srcOrd="3" destOrd="0" presId="urn:microsoft.com/office/officeart/2005/8/layout/default"/>
    <dgm:cxn modelId="{80536E6B-6CBD-5E4A-BD23-E825B8957DD6}" type="presParOf" srcId="{245A757E-A511-4C03-9195-08333438FFD2}" destId="{3BBA3F79-D80D-443B-8380-D1C942D54160}" srcOrd="4" destOrd="0" presId="urn:microsoft.com/office/officeart/2005/8/layout/default"/>
    <dgm:cxn modelId="{053D951D-B913-534A-89F8-7F6CCD2D51B9}" type="presParOf" srcId="{245A757E-A511-4C03-9195-08333438FFD2}" destId="{8B91B292-C3EB-4C69-B5B9-A91A23D9B98E}" srcOrd="5" destOrd="0" presId="urn:microsoft.com/office/officeart/2005/8/layout/default"/>
    <dgm:cxn modelId="{509A09DC-8FF2-3642-84A8-A8315AD9B129}" type="presParOf" srcId="{245A757E-A511-4C03-9195-08333438FFD2}" destId="{BEEE5BEB-7853-4E68-958E-B3927F2118C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237C15-A7D0-4AB6-B4C6-95E20636D36F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6D3088-75F3-4FA0-9A23-C3999BE6CA68}">
      <dgm:prSet phldrT="[Текст]"/>
      <dgm:spPr>
        <a:solidFill>
          <a:schemeClr val="accent1">
            <a:lumMod val="75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dirty="0" smtClean="0"/>
            <a:t>Письмо</a:t>
          </a:r>
          <a:r>
            <a:rPr lang="en-US" dirty="0" smtClean="0"/>
            <a:t> </a:t>
          </a:r>
          <a:r>
            <a:rPr lang="ru-RU" dirty="0" err="1" smtClean="0"/>
            <a:t>Минобрнауки</a:t>
          </a:r>
          <a:r>
            <a:rPr lang="en-US" dirty="0" smtClean="0"/>
            <a:t> </a:t>
          </a:r>
          <a:r>
            <a:rPr lang="ru-RU" dirty="0" smtClean="0"/>
            <a:t>России от 15.11.2013 г. № НТ-1139/08 </a:t>
          </a:r>
          <a:r>
            <a:rPr lang="en-US" dirty="0" smtClean="0"/>
            <a:t/>
          </a:r>
          <a:br>
            <a:rPr lang="en-US" dirty="0" smtClean="0"/>
          </a:br>
          <a:r>
            <a:rPr lang="ru-RU" dirty="0" smtClean="0"/>
            <a:t>«Об</a:t>
          </a:r>
          <a:r>
            <a:rPr lang="en-US" dirty="0" smtClean="0"/>
            <a:t> </a:t>
          </a:r>
          <a:r>
            <a:rPr lang="ru-RU" dirty="0" smtClean="0"/>
            <a:t>организации</a:t>
          </a:r>
          <a:r>
            <a:rPr lang="en-US" dirty="0" smtClean="0"/>
            <a:t> </a:t>
          </a:r>
          <a:r>
            <a:rPr lang="ru-RU" dirty="0" smtClean="0"/>
            <a:t>получения образования</a:t>
          </a:r>
          <a:r>
            <a:rPr lang="en-US" dirty="0" smtClean="0"/>
            <a:t> </a:t>
          </a:r>
          <a:r>
            <a:rPr lang="ru-RU" dirty="0" smtClean="0"/>
            <a:t>в</a:t>
          </a:r>
          <a:r>
            <a:rPr lang="en-US" dirty="0" smtClean="0"/>
            <a:t> </a:t>
          </a:r>
          <a:r>
            <a:rPr lang="ru-RU" dirty="0" smtClean="0"/>
            <a:t>семейной</a:t>
          </a:r>
          <a:r>
            <a:rPr lang="en-US" dirty="0" smtClean="0"/>
            <a:t> </a:t>
          </a:r>
          <a:r>
            <a:rPr lang="ru-RU" dirty="0" smtClean="0"/>
            <a:t>форме»</a:t>
          </a:r>
        </a:p>
      </dgm:t>
    </dgm:pt>
    <dgm:pt modelId="{B5B28617-2EDC-44E5-BB28-3383C90DAFCB}" type="parTrans" cxnId="{594291A5-8302-40F8-BEE7-521E324E1459}">
      <dgm:prSet/>
      <dgm:spPr/>
      <dgm:t>
        <a:bodyPr/>
        <a:lstStyle/>
        <a:p>
          <a:endParaRPr lang="ru-RU"/>
        </a:p>
      </dgm:t>
    </dgm:pt>
    <dgm:pt modelId="{2FE4EC27-2703-4F02-BD27-D367642AF5B2}" type="sibTrans" cxnId="{594291A5-8302-40F8-BEE7-521E324E1459}">
      <dgm:prSet/>
      <dgm:spPr/>
      <dgm:t>
        <a:bodyPr/>
        <a:lstStyle/>
        <a:p>
          <a:endParaRPr lang="ru-RU"/>
        </a:p>
      </dgm:t>
    </dgm:pt>
    <dgm:pt modelId="{245A757E-A511-4C03-9195-08333438FFD2}" type="pres">
      <dgm:prSet presAssocID="{6A237C15-A7D0-4AB6-B4C6-95E20636D3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D004A-B2B5-4FE3-A76C-FDD28A0D74BE}" type="pres">
      <dgm:prSet presAssocID="{046D3088-75F3-4FA0-9A23-C3999BE6CA68}" presName="node" presStyleLbl="node1" presStyleIdx="0" presStyleCnt="1" custScaleX="440169" custScaleY="221731" custLinFactNeighborX="-131" custLinFactNeighborY="8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4291A5-8302-40F8-BEE7-521E324E1459}" srcId="{6A237C15-A7D0-4AB6-B4C6-95E20636D36F}" destId="{046D3088-75F3-4FA0-9A23-C3999BE6CA68}" srcOrd="0" destOrd="0" parTransId="{B5B28617-2EDC-44E5-BB28-3383C90DAFCB}" sibTransId="{2FE4EC27-2703-4F02-BD27-D367642AF5B2}"/>
    <dgm:cxn modelId="{27CC4DEC-6F00-C945-89EC-566889539E9B}" type="presOf" srcId="{6A237C15-A7D0-4AB6-B4C6-95E20636D36F}" destId="{245A757E-A511-4C03-9195-08333438FFD2}" srcOrd="0" destOrd="0" presId="urn:microsoft.com/office/officeart/2005/8/layout/default"/>
    <dgm:cxn modelId="{5C9E248B-CFF8-1C4F-B4A7-D6797AC9D7F1}" type="presOf" srcId="{046D3088-75F3-4FA0-9A23-C3999BE6CA68}" destId="{27CD004A-B2B5-4FE3-A76C-FDD28A0D74BE}" srcOrd="0" destOrd="0" presId="urn:microsoft.com/office/officeart/2005/8/layout/default"/>
    <dgm:cxn modelId="{C405F3AD-81AD-204E-9156-4236B0ACF4CD}" type="presParOf" srcId="{245A757E-A511-4C03-9195-08333438FFD2}" destId="{27CD004A-B2B5-4FE3-A76C-FDD28A0D74B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B8CCA3-9EBC-43BE-829A-FFD1FE58C80E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07BBDC-9589-4DE1-B8E7-8654689C897F}">
      <dgm:prSet phldrT="[Текст]" custT="1"/>
      <dgm:spPr>
        <a:solidFill>
          <a:schemeClr val="tx2">
            <a:lumMod val="10000"/>
            <a:lumOff val="90000"/>
          </a:schemeClr>
        </a:solidFill>
        <a:ln w="38100"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endParaRPr lang="ru-RU" sz="2400" kern="1200" dirty="0" smtClean="0">
            <a:solidFill>
              <a:schemeClr val="dk1"/>
            </a:solidFill>
            <a:latin typeface="Cambria" panose="02040503050406030204" pitchFamily="18" charset="0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lang="ru-RU" sz="2400" kern="1200" dirty="0" smtClean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rPr>
            <a:t>Переход с дошкольного уровня образования </a:t>
          </a:r>
        </a:p>
        <a:p>
          <a:pPr>
            <a:spcAft>
              <a:spcPts val="0"/>
            </a:spcAft>
          </a:pPr>
          <a:r>
            <a:rPr lang="ru-RU" sz="2400" kern="1200" dirty="0" smtClean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rPr>
            <a:t>на начальное общее образование </a:t>
          </a:r>
          <a:br>
            <a:rPr lang="ru-RU" sz="2400" kern="1200" dirty="0" smtClean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rPr>
          </a:br>
          <a:endParaRPr lang="ru-RU" sz="2400" kern="1200" dirty="0">
            <a:solidFill>
              <a:schemeClr val="dk1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0C7E5B38-8B9C-4AF2-85D3-75B0B63A4E5D}" type="parTrans" cxnId="{A3FA9622-832D-41E8-BDB9-B86462FA5636}">
      <dgm:prSet/>
      <dgm:spPr/>
      <dgm:t>
        <a:bodyPr/>
        <a:lstStyle/>
        <a:p>
          <a:endParaRPr lang="ru-RU"/>
        </a:p>
      </dgm:t>
    </dgm:pt>
    <dgm:pt modelId="{45DFF6F8-5A28-44C9-8E7F-1114AE5ADFD1}" type="sibTrans" cxnId="{A3FA9622-832D-41E8-BDB9-B86462FA5636}">
      <dgm:prSet/>
      <dgm:spPr>
        <a:solidFill>
          <a:schemeClr val="tx2">
            <a:lumMod val="50000"/>
            <a:lumOff val="50000"/>
            <a:alpha val="90000"/>
          </a:schemeClr>
        </a:solidFill>
        <a:ln>
          <a:solidFill>
            <a:schemeClr val="tx2">
              <a:lumMod val="90000"/>
              <a:lumOff val="1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1352464C-63FD-4AC9-B180-7FCC92F0494B}">
      <dgm:prSet custT="1"/>
      <dgm:spPr>
        <a:solidFill>
          <a:schemeClr val="tx2">
            <a:lumMod val="10000"/>
            <a:lumOff val="90000"/>
          </a:schemeClr>
        </a:solidFill>
        <a:ln w="38100"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endParaRPr lang="ru-RU" sz="2400" kern="1200" dirty="0" smtClean="0">
            <a:solidFill>
              <a:schemeClr val="dk1"/>
            </a:solidFill>
            <a:latin typeface="Cambria" panose="02040503050406030204" pitchFamily="18" charset="0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lang="ru-RU" sz="2400" kern="1200" dirty="0" smtClean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rPr>
            <a:t>Переход с начального общего образования </a:t>
          </a:r>
        </a:p>
        <a:p>
          <a:pPr>
            <a:spcAft>
              <a:spcPts val="0"/>
            </a:spcAft>
          </a:pPr>
          <a:r>
            <a:rPr lang="ru-RU" sz="2400" kern="1200" dirty="0" smtClean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rPr>
            <a:t>на основное общее образование </a:t>
          </a:r>
          <a:br>
            <a:rPr lang="ru-RU" sz="2400" kern="1200" dirty="0" smtClean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rPr>
          </a:br>
          <a:endParaRPr lang="ru-RU" sz="2400" kern="1200" dirty="0">
            <a:solidFill>
              <a:schemeClr val="dk1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7EBDD143-8ED8-4254-99F8-685A2BFEBCE5}" type="parTrans" cxnId="{82438C54-66F8-46AE-A7C5-420275B54FDF}">
      <dgm:prSet/>
      <dgm:spPr/>
      <dgm:t>
        <a:bodyPr/>
        <a:lstStyle/>
        <a:p>
          <a:endParaRPr lang="ru-RU"/>
        </a:p>
      </dgm:t>
    </dgm:pt>
    <dgm:pt modelId="{E52DE8D9-6AC6-4855-ADE1-AE17DD6C0001}" type="sibTrans" cxnId="{82438C54-66F8-46AE-A7C5-420275B54FDF}">
      <dgm:prSet/>
      <dgm:spPr>
        <a:solidFill>
          <a:schemeClr val="tx2">
            <a:lumMod val="50000"/>
            <a:lumOff val="50000"/>
            <a:alpha val="90000"/>
          </a:schemeClr>
        </a:solidFill>
        <a:ln>
          <a:solidFill>
            <a:schemeClr val="tx2">
              <a:lumMod val="90000"/>
              <a:lumOff val="1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73AC2B99-8559-49AE-B850-72D0A1EB34A0}">
      <dgm:prSet custT="1"/>
      <dgm:spPr>
        <a:solidFill>
          <a:schemeClr val="tx2">
            <a:lumMod val="10000"/>
            <a:lumOff val="90000"/>
          </a:schemeClr>
        </a:solidFill>
        <a:ln w="38100"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endParaRPr lang="ru-RU" sz="2400" kern="1200" dirty="0" smtClean="0">
            <a:solidFill>
              <a:schemeClr val="dk1"/>
            </a:solidFill>
            <a:latin typeface="Cambria" panose="02040503050406030204" pitchFamily="18" charset="0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lang="ru-RU" sz="2400" kern="1200" dirty="0" smtClean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rPr>
            <a:t>Переход с основного общего образования </a:t>
          </a:r>
        </a:p>
        <a:p>
          <a:pPr>
            <a:spcAft>
              <a:spcPts val="0"/>
            </a:spcAft>
          </a:pPr>
          <a:r>
            <a:rPr lang="ru-RU" sz="2400" kern="1200" dirty="0" smtClean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rPr>
            <a:t>на среднее общее образование </a:t>
          </a:r>
          <a:br>
            <a:rPr lang="ru-RU" sz="2400" kern="1200" dirty="0" smtClean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rPr>
          </a:br>
          <a:endParaRPr lang="ru-RU" sz="2400" kern="1200" dirty="0">
            <a:solidFill>
              <a:schemeClr val="dk1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BE78CA04-C85C-40D2-BE89-FDD3567C682C}" type="parTrans" cxnId="{7519575C-F5D7-4838-940E-9CAE2FE3C025}">
      <dgm:prSet/>
      <dgm:spPr/>
      <dgm:t>
        <a:bodyPr/>
        <a:lstStyle/>
        <a:p>
          <a:endParaRPr lang="ru-RU"/>
        </a:p>
      </dgm:t>
    </dgm:pt>
    <dgm:pt modelId="{20935465-EAE1-4394-A6F4-5EA07E2C1CE6}" type="sibTrans" cxnId="{7519575C-F5D7-4838-940E-9CAE2FE3C025}">
      <dgm:prSet/>
      <dgm:spPr/>
      <dgm:t>
        <a:bodyPr/>
        <a:lstStyle/>
        <a:p>
          <a:endParaRPr lang="ru-RU"/>
        </a:p>
      </dgm:t>
    </dgm:pt>
    <dgm:pt modelId="{7B5DC912-FF25-4AC4-BAB6-22217D5E0FF3}" type="pres">
      <dgm:prSet presAssocID="{E1B8CCA3-9EBC-43BE-829A-FFD1FE58C80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7B8AEE-BAAD-437F-9E69-4FBAC26FC152}" type="pres">
      <dgm:prSet presAssocID="{E1B8CCA3-9EBC-43BE-829A-FFD1FE58C80E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8378EF44-3611-4162-91A3-F52E833B2602}" type="pres">
      <dgm:prSet presAssocID="{E1B8CCA3-9EBC-43BE-829A-FFD1FE58C80E}" presName="ThreeNodes_1" presStyleLbl="node1" presStyleIdx="0" presStyleCnt="3" custScaleY="73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A8CA7-791F-47B0-8C4F-958EB45E835D}" type="pres">
      <dgm:prSet presAssocID="{E1B8CCA3-9EBC-43BE-829A-FFD1FE58C80E}" presName="ThreeNodes_2" presStyleLbl="node1" presStyleIdx="1" presStyleCnt="3" custScaleY="73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7F31B-B45A-4BC9-9D0C-AF0A0F32DB89}" type="pres">
      <dgm:prSet presAssocID="{E1B8CCA3-9EBC-43BE-829A-FFD1FE58C80E}" presName="ThreeNodes_3" presStyleLbl="node1" presStyleIdx="2" presStyleCnt="3" custScaleY="73913" custLinFactNeighborX="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C1E8C-5B49-49D7-B643-05ABA8E0EA3F}" type="pres">
      <dgm:prSet presAssocID="{E1B8CCA3-9EBC-43BE-829A-FFD1FE58C80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65483-F8E9-44E8-B613-89318F7E70A9}" type="pres">
      <dgm:prSet presAssocID="{E1B8CCA3-9EBC-43BE-829A-FFD1FE58C80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2A38F-B3C3-451A-B10B-88C550A173D7}" type="pres">
      <dgm:prSet presAssocID="{E1B8CCA3-9EBC-43BE-829A-FFD1FE58C80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A88DA-9200-41B1-87E6-5019ECA77EA4}" type="pres">
      <dgm:prSet presAssocID="{E1B8CCA3-9EBC-43BE-829A-FFD1FE58C80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0C8A2-BD7C-41EA-83DE-E183AFAC6260}" type="pres">
      <dgm:prSet presAssocID="{E1B8CCA3-9EBC-43BE-829A-FFD1FE58C80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51885-4515-6C4F-8BFA-45860AAE2A64}" type="presOf" srcId="{1352464C-63FD-4AC9-B180-7FCC92F0494B}" destId="{E32A88DA-9200-41B1-87E6-5019ECA77EA4}" srcOrd="1" destOrd="0" presId="urn:microsoft.com/office/officeart/2005/8/layout/vProcess5"/>
    <dgm:cxn modelId="{5D44AD0A-DAB9-5141-9942-3672968FE067}" type="presOf" srcId="{E52DE8D9-6AC6-4855-ADE1-AE17DD6C0001}" destId="{85665483-F8E9-44E8-B613-89318F7E70A9}" srcOrd="0" destOrd="0" presId="urn:microsoft.com/office/officeart/2005/8/layout/vProcess5"/>
    <dgm:cxn modelId="{FA3B637C-73FB-EC4C-AC98-837EA8E744D2}" type="presOf" srcId="{73AC2B99-8559-49AE-B850-72D0A1EB34A0}" destId="{3167F31B-B45A-4BC9-9D0C-AF0A0F32DB89}" srcOrd="0" destOrd="0" presId="urn:microsoft.com/office/officeart/2005/8/layout/vProcess5"/>
    <dgm:cxn modelId="{8EC01B04-4C29-C64F-9B1B-E23D3D2A0604}" type="presOf" srcId="{1307BBDC-9589-4DE1-B8E7-8654689C897F}" destId="{1842A38F-B3C3-451A-B10B-88C550A173D7}" srcOrd="1" destOrd="0" presId="urn:microsoft.com/office/officeart/2005/8/layout/vProcess5"/>
    <dgm:cxn modelId="{DDBBAB82-447B-2E43-9E58-4086151C4A62}" type="presOf" srcId="{E1B8CCA3-9EBC-43BE-829A-FFD1FE58C80E}" destId="{7B5DC912-FF25-4AC4-BAB6-22217D5E0FF3}" srcOrd="0" destOrd="0" presId="urn:microsoft.com/office/officeart/2005/8/layout/vProcess5"/>
    <dgm:cxn modelId="{A4DF188F-D618-C44C-8030-79229AEE1EA9}" type="presOf" srcId="{1352464C-63FD-4AC9-B180-7FCC92F0494B}" destId="{79FA8CA7-791F-47B0-8C4F-958EB45E835D}" srcOrd="0" destOrd="0" presId="urn:microsoft.com/office/officeart/2005/8/layout/vProcess5"/>
    <dgm:cxn modelId="{9405CE5A-EE0D-8A44-974E-12509A8C4C47}" type="presOf" srcId="{1307BBDC-9589-4DE1-B8E7-8654689C897F}" destId="{8378EF44-3611-4162-91A3-F52E833B2602}" srcOrd="0" destOrd="0" presId="urn:microsoft.com/office/officeart/2005/8/layout/vProcess5"/>
    <dgm:cxn modelId="{82438C54-66F8-46AE-A7C5-420275B54FDF}" srcId="{E1B8CCA3-9EBC-43BE-829A-FFD1FE58C80E}" destId="{1352464C-63FD-4AC9-B180-7FCC92F0494B}" srcOrd="1" destOrd="0" parTransId="{7EBDD143-8ED8-4254-99F8-685A2BFEBCE5}" sibTransId="{E52DE8D9-6AC6-4855-ADE1-AE17DD6C0001}"/>
    <dgm:cxn modelId="{8D337513-A2FE-6041-B87F-9CF3229730EB}" type="presOf" srcId="{73AC2B99-8559-49AE-B850-72D0A1EB34A0}" destId="{0950C8A2-BD7C-41EA-83DE-E183AFAC6260}" srcOrd="1" destOrd="0" presId="urn:microsoft.com/office/officeart/2005/8/layout/vProcess5"/>
    <dgm:cxn modelId="{7519575C-F5D7-4838-940E-9CAE2FE3C025}" srcId="{E1B8CCA3-9EBC-43BE-829A-FFD1FE58C80E}" destId="{73AC2B99-8559-49AE-B850-72D0A1EB34A0}" srcOrd="2" destOrd="0" parTransId="{BE78CA04-C85C-40D2-BE89-FDD3567C682C}" sibTransId="{20935465-EAE1-4394-A6F4-5EA07E2C1CE6}"/>
    <dgm:cxn modelId="{A3FA9622-832D-41E8-BDB9-B86462FA5636}" srcId="{E1B8CCA3-9EBC-43BE-829A-FFD1FE58C80E}" destId="{1307BBDC-9589-4DE1-B8E7-8654689C897F}" srcOrd="0" destOrd="0" parTransId="{0C7E5B38-8B9C-4AF2-85D3-75B0B63A4E5D}" sibTransId="{45DFF6F8-5A28-44C9-8E7F-1114AE5ADFD1}"/>
    <dgm:cxn modelId="{11BC7AE0-514D-DC45-93A9-0D2013509BEE}" type="presOf" srcId="{45DFF6F8-5A28-44C9-8E7F-1114AE5ADFD1}" destId="{DCEC1E8C-5B49-49D7-B643-05ABA8E0EA3F}" srcOrd="0" destOrd="0" presId="urn:microsoft.com/office/officeart/2005/8/layout/vProcess5"/>
    <dgm:cxn modelId="{DA35DA9F-6A19-AE4D-B07D-4939A5D3AA96}" type="presParOf" srcId="{7B5DC912-FF25-4AC4-BAB6-22217D5E0FF3}" destId="{BF7B8AEE-BAAD-437F-9E69-4FBAC26FC152}" srcOrd="0" destOrd="0" presId="urn:microsoft.com/office/officeart/2005/8/layout/vProcess5"/>
    <dgm:cxn modelId="{226BA6D0-8A31-4642-B884-C25EAFCD17EE}" type="presParOf" srcId="{7B5DC912-FF25-4AC4-BAB6-22217D5E0FF3}" destId="{8378EF44-3611-4162-91A3-F52E833B2602}" srcOrd="1" destOrd="0" presId="urn:microsoft.com/office/officeart/2005/8/layout/vProcess5"/>
    <dgm:cxn modelId="{003E5604-C083-D343-AAF6-0328DA4CD176}" type="presParOf" srcId="{7B5DC912-FF25-4AC4-BAB6-22217D5E0FF3}" destId="{79FA8CA7-791F-47B0-8C4F-958EB45E835D}" srcOrd="2" destOrd="0" presId="urn:microsoft.com/office/officeart/2005/8/layout/vProcess5"/>
    <dgm:cxn modelId="{80CFE6D4-7A68-EC4E-8DC2-899C9A0461C8}" type="presParOf" srcId="{7B5DC912-FF25-4AC4-BAB6-22217D5E0FF3}" destId="{3167F31B-B45A-4BC9-9D0C-AF0A0F32DB89}" srcOrd="3" destOrd="0" presId="urn:microsoft.com/office/officeart/2005/8/layout/vProcess5"/>
    <dgm:cxn modelId="{3DB8A26E-AD97-E142-AEFD-C14331E233E8}" type="presParOf" srcId="{7B5DC912-FF25-4AC4-BAB6-22217D5E0FF3}" destId="{DCEC1E8C-5B49-49D7-B643-05ABA8E0EA3F}" srcOrd="4" destOrd="0" presId="urn:microsoft.com/office/officeart/2005/8/layout/vProcess5"/>
    <dgm:cxn modelId="{19A5841F-F197-DB4E-8D9D-A0D2BF95A293}" type="presParOf" srcId="{7B5DC912-FF25-4AC4-BAB6-22217D5E0FF3}" destId="{85665483-F8E9-44E8-B613-89318F7E70A9}" srcOrd="5" destOrd="0" presId="urn:microsoft.com/office/officeart/2005/8/layout/vProcess5"/>
    <dgm:cxn modelId="{12A9162D-4753-0D45-AFFB-FBB768BA733A}" type="presParOf" srcId="{7B5DC912-FF25-4AC4-BAB6-22217D5E0FF3}" destId="{1842A38F-B3C3-451A-B10B-88C550A173D7}" srcOrd="6" destOrd="0" presId="urn:microsoft.com/office/officeart/2005/8/layout/vProcess5"/>
    <dgm:cxn modelId="{8A3A7E74-1863-8744-B7E2-3CB4939FBE2C}" type="presParOf" srcId="{7B5DC912-FF25-4AC4-BAB6-22217D5E0FF3}" destId="{E32A88DA-9200-41B1-87E6-5019ECA77EA4}" srcOrd="7" destOrd="0" presId="urn:microsoft.com/office/officeart/2005/8/layout/vProcess5"/>
    <dgm:cxn modelId="{0D3B2D76-F939-3E42-8D1F-E9589606D8FD}" type="presParOf" srcId="{7B5DC912-FF25-4AC4-BAB6-22217D5E0FF3}" destId="{0950C8A2-BD7C-41EA-83DE-E183AFAC626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15B7E0-0C99-48E4-98DC-9D24840DCAF2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BB2764-F7B6-40A5-86FA-E7EF4967E9F7}">
      <dgm:prSet phldrT="[Текст]" custT="1"/>
      <dgm:spPr/>
      <dgm:t>
        <a:bodyPr/>
        <a:lstStyle/>
        <a:p>
          <a:pPr algn="ctr"/>
          <a:r>
            <a:rPr lang="ru-RU" sz="2800" b="1" dirty="0" smtClean="0"/>
            <a:t>ЦПМПК г.Москвы</a:t>
          </a:r>
          <a:endParaRPr lang="ru-RU" sz="2800" dirty="0"/>
        </a:p>
      </dgm:t>
    </dgm:pt>
    <dgm:pt modelId="{06EDFA85-115B-4A4A-B2AF-9C365D77660F}" type="parTrans" cxnId="{F80E940F-2767-4254-8023-6FAA6FD7EA33}">
      <dgm:prSet/>
      <dgm:spPr/>
      <dgm:t>
        <a:bodyPr/>
        <a:lstStyle/>
        <a:p>
          <a:endParaRPr lang="ru-RU"/>
        </a:p>
      </dgm:t>
    </dgm:pt>
    <dgm:pt modelId="{A17FF2BD-E1FF-4D50-9421-167893821B67}" type="sibTrans" cxnId="{F80E940F-2767-4254-8023-6FAA6FD7EA33}">
      <dgm:prSet/>
      <dgm:spPr/>
      <dgm:t>
        <a:bodyPr/>
        <a:lstStyle/>
        <a:p>
          <a:endParaRPr lang="ru-RU"/>
        </a:p>
      </dgm:t>
    </dgm:pt>
    <dgm:pt modelId="{FCB41590-A169-45B5-A25A-8D6406656FA7}">
      <dgm:prSet custT="1"/>
      <dgm:spPr/>
      <dgm:t>
        <a:bodyPr/>
        <a:lstStyle/>
        <a:p>
          <a:pPr algn="ctr"/>
          <a:r>
            <a:rPr lang="ru-RU" sz="2800" b="1" dirty="0" smtClean="0"/>
            <a:t>ГАОУ ДПО</a:t>
          </a:r>
          <a:r>
            <a:rPr lang="en-US" sz="2800" b="1" dirty="0" smtClean="0"/>
            <a:t> </a:t>
          </a:r>
          <a:r>
            <a:rPr lang="ru-RU" sz="2800" b="1" dirty="0" smtClean="0"/>
            <a:t>МЦКО</a:t>
          </a:r>
          <a:endParaRPr lang="ru-RU" sz="2800" b="1" dirty="0"/>
        </a:p>
      </dgm:t>
    </dgm:pt>
    <dgm:pt modelId="{4203B94D-2169-4C9B-8B8A-8A4772BBBC67}" type="parTrans" cxnId="{98FDCBA8-9BDA-4B28-9297-4C1A0E063C3E}">
      <dgm:prSet/>
      <dgm:spPr/>
      <dgm:t>
        <a:bodyPr/>
        <a:lstStyle/>
        <a:p>
          <a:endParaRPr lang="ru-RU"/>
        </a:p>
      </dgm:t>
    </dgm:pt>
    <dgm:pt modelId="{57DE94B4-E457-4D8E-B63C-5C0005B27D1F}" type="sibTrans" cxnId="{98FDCBA8-9BDA-4B28-9297-4C1A0E063C3E}">
      <dgm:prSet/>
      <dgm:spPr/>
      <dgm:t>
        <a:bodyPr/>
        <a:lstStyle/>
        <a:p>
          <a:endParaRPr lang="ru-RU"/>
        </a:p>
      </dgm:t>
    </dgm:pt>
    <dgm:pt modelId="{26B1CCB2-8819-47A7-8412-672CED6363BA}" type="pres">
      <dgm:prSet presAssocID="{FE15B7E0-0C99-48E4-98DC-9D24840DCA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B0E683-3839-4C13-81A9-7D60C13C5FC2}" type="pres">
      <dgm:prSet presAssocID="{A7BB2764-F7B6-40A5-86FA-E7EF4967E9F7}" presName="node" presStyleLbl="node1" presStyleIdx="0" presStyleCnt="2" custScaleX="80255" custScaleY="33377" custLinFactNeighborX="-1786" custLinFactNeighborY="697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8E118EF-6B31-4171-A754-8623F9877F87}" type="pres">
      <dgm:prSet presAssocID="{A17FF2BD-E1FF-4D50-9421-167893821B67}" presName="sibTrans" presStyleCnt="0"/>
      <dgm:spPr/>
      <dgm:t>
        <a:bodyPr/>
        <a:lstStyle/>
        <a:p>
          <a:endParaRPr lang="ru-RU"/>
        </a:p>
      </dgm:t>
    </dgm:pt>
    <dgm:pt modelId="{24F6A31D-5EF0-4BDC-9AD3-9EAF3C55ED3F}" type="pres">
      <dgm:prSet presAssocID="{FCB41590-A169-45B5-A25A-8D6406656FA7}" presName="node" presStyleLbl="node1" presStyleIdx="1" presStyleCnt="2" custScaleX="80255" custScaleY="33377" custLinFactNeighborX="-1786" custLinFactNeighborY="-716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98FDCBA8-9BDA-4B28-9297-4C1A0E063C3E}" srcId="{FE15B7E0-0C99-48E4-98DC-9D24840DCAF2}" destId="{FCB41590-A169-45B5-A25A-8D6406656FA7}" srcOrd="1" destOrd="0" parTransId="{4203B94D-2169-4C9B-8B8A-8A4772BBBC67}" sibTransId="{57DE94B4-E457-4D8E-B63C-5C0005B27D1F}"/>
    <dgm:cxn modelId="{2EEBCA37-AE3E-1D4A-85EF-0FEE7D37049F}" type="presOf" srcId="{FCB41590-A169-45B5-A25A-8D6406656FA7}" destId="{24F6A31D-5EF0-4BDC-9AD3-9EAF3C55ED3F}" srcOrd="0" destOrd="0" presId="urn:microsoft.com/office/officeart/2005/8/layout/default#1"/>
    <dgm:cxn modelId="{F80E940F-2767-4254-8023-6FAA6FD7EA33}" srcId="{FE15B7E0-0C99-48E4-98DC-9D24840DCAF2}" destId="{A7BB2764-F7B6-40A5-86FA-E7EF4967E9F7}" srcOrd="0" destOrd="0" parTransId="{06EDFA85-115B-4A4A-B2AF-9C365D77660F}" sibTransId="{A17FF2BD-E1FF-4D50-9421-167893821B67}"/>
    <dgm:cxn modelId="{CF0878AE-E20F-0F47-8CD3-29EF2981B61E}" type="presOf" srcId="{FE15B7E0-0C99-48E4-98DC-9D24840DCAF2}" destId="{26B1CCB2-8819-47A7-8412-672CED6363BA}" srcOrd="0" destOrd="0" presId="urn:microsoft.com/office/officeart/2005/8/layout/default#1"/>
    <dgm:cxn modelId="{750F4682-9BC2-F24B-90F1-F19EDDABA9BE}" type="presOf" srcId="{A7BB2764-F7B6-40A5-86FA-E7EF4967E9F7}" destId="{A5B0E683-3839-4C13-81A9-7D60C13C5FC2}" srcOrd="0" destOrd="0" presId="urn:microsoft.com/office/officeart/2005/8/layout/default#1"/>
    <dgm:cxn modelId="{B54A0000-99F6-0C4B-B71B-F9360CB6FE2E}" type="presParOf" srcId="{26B1CCB2-8819-47A7-8412-672CED6363BA}" destId="{A5B0E683-3839-4C13-81A9-7D60C13C5FC2}" srcOrd="0" destOrd="0" presId="urn:microsoft.com/office/officeart/2005/8/layout/default#1"/>
    <dgm:cxn modelId="{3AD373AA-6647-BB4D-BEEF-13E60AEF17F1}" type="presParOf" srcId="{26B1CCB2-8819-47A7-8412-672CED6363BA}" destId="{58E118EF-6B31-4171-A754-8623F9877F87}" srcOrd="1" destOrd="0" presId="urn:microsoft.com/office/officeart/2005/8/layout/default#1"/>
    <dgm:cxn modelId="{71A72DBF-8133-DB4B-8974-D11E06021E4D}" type="presParOf" srcId="{26B1CCB2-8819-47A7-8412-672CED6363BA}" destId="{24F6A31D-5EF0-4BDC-9AD3-9EAF3C55ED3F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541C0-05F2-412E-99D3-60455DB2253D}">
      <dsp:nvSpPr>
        <dsp:cNvPr id="0" name=""/>
        <dsp:cNvSpPr/>
      </dsp:nvSpPr>
      <dsp:spPr>
        <a:xfrm>
          <a:off x="450577" y="78593"/>
          <a:ext cx="9121637" cy="96680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Родитель(законный представитель) </a:t>
          </a:r>
          <a:r>
            <a:rPr lang="ru-RU" sz="1800" b="1" kern="1200" dirty="0" smtClean="0">
              <a:solidFill>
                <a:srgbClr val="FFFF00"/>
              </a:solidFill>
            </a:rPr>
            <a:t>предоставляет оригинал </a:t>
          </a:r>
          <a:r>
            <a:rPr lang="ru-RU" sz="1800" b="1" kern="1200" dirty="0" smtClean="0"/>
            <a:t>заключения ЦПМПК г. Москвы и заявление в ОО</a:t>
          </a:r>
        </a:p>
      </dsp:txBody>
      <dsp:txXfrm>
        <a:off x="478894" y="106910"/>
        <a:ext cx="7901626" cy="910173"/>
      </dsp:txXfrm>
    </dsp:sp>
    <dsp:sp modelId="{E4F29A3B-7599-4473-9521-DF89BEB745F4}">
      <dsp:nvSpPr>
        <dsp:cNvPr id="0" name=""/>
        <dsp:cNvSpPr/>
      </dsp:nvSpPr>
      <dsp:spPr>
        <a:xfrm>
          <a:off x="1026246" y="1135468"/>
          <a:ext cx="8891958" cy="99699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Руководитель ОО заключает </a:t>
          </a:r>
          <a:r>
            <a:rPr lang="ru-RU" sz="1800" b="1" kern="1200" dirty="0" smtClean="0">
              <a:solidFill>
                <a:srgbClr val="FFFF00"/>
              </a:solidFill>
            </a:rPr>
            <a:t>договор с родителем(законным представителем)</a:t>
          </a:r>
          <a:r>
            <a:rPr lang="ru-RU" sz="1800" b="1" kern="1200" dirty="0" smtClean="0"/>
            <a:t> о создании специальных условий образования для ребенка</a:t>
          </a:r>
        </a:p>
      </dsp:txBody>
      <dsp:txXfrm>
        <a:off x="1055447" y="1164669"/>
        <a:ext cx="7521498" cy="938594"/>
      </dsp:txXfrm>
    </dsp:sp>
    <dsp:sp modelId="{1C1FF9F6-1803-4AEF-91C9-F0761C1611C4}">
      <dsp:nvSpPr>
        <dsp:cNvPr id="0" name=""/>
        <dsp:cNvSpPr/>
      </dsp:nvSpPr>
      <dsp:spPr>
        <a:xfrm>
          <a:off x="1664824" y="2245532"/>
          <a:ext cx="8891958" cy="99699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Психолого-педагогический консилиум ОО (</a:t>
          </a:r>
          <a:r>
            <a:rPr lang="ru-RU" sz="1800" b="1" kern="1200" dirty="0" err="1" smtClean="0">
              <a:solidFill>
                <a:srgbClr val="FFFF00"/>
              </a:solidFill>
            </a:rPr>
            <a:t>ППк</a:t>
          </a:r>
          <a:r>
            <a:rPr lang="ru-RU" sz="1800" b="1" kern="1200" dirty="0" smtClean="0">
              <a:solidFill>
                <a:srgbClr val="FFFF00"/>
              </a:solidFill>
            </a:rPr>
            <a:t>) разрабатывает </a:t>
          </a:r>
          <a:r>
            <a:rPr lang="ru-RU" sz="1800" b="1" kern="1200" dirty="0" smtClean="0"/>
            <a:t>адаптированную образовательную программу/адаптированную основную образовательную программу согласно заключению ЦПМПК </a:t>
          </a:r>
          <a:r>
            <a:rPr lang="ru-RU" sz="1800" b="1" kern="1200" dirty="0" err="1" smtClean="0"/>
            <a:t>г.Москвы</a:t>
          </a:r>
          <a:endParaRPr lang="ru-RU" sz="1800" b="1" kern="1200" dirty="0" smtClean="0"/>
        </a:p>
      </dsp:txBody>
      <dsp:txXfrm>
        <a:off x="1694025" y="2274733"/>
        <a:ext cx="7521498" cy="938594"/>
      </dsp:txXfrm>
    </dsp:sp>
    <dsp:sp modelId="{07DF05E5-1C9C-464E-8305-2F4042154012}">
      <dsp:nvSpPr>
        <dsp:cNvPr id="0" name=""/>
        <dsp:cNvSpPr/>
      </dsp:nvSpPr>
      <dsp:spPr>
        <a:xfrm>
          <a:off x="2049449" y="3406404"/>
          <a:ext cx="8891958" cy="99699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Образовательная организация предоставляет </a:t>
          </a:r>
          <a:r>
            <a:rPr lang="ru-RU" sz="1800" b="1" kern="1200" dirty="0" smtClean="0"/>
            <a:t>специальные условия образования обучающемуся с ограниченными возможностями здоровья (включая индивидуальные и групповые коррекционные занятия) </a:t>
          </a:r>
        </a:p>
      </dsp:txBody>
      <dsp:txXfrm>
        <a:off x="2078650" y="3435605"/>
        <a:ext cx="7521498" cy="938594"/>
      </dsp:txXfrm>
    </dsp:sp>
    <dsp:sp modelId="{22755C08-936F-4F51-993C-3BF84FF614F7}">
      <dsp:nvSpPr>
        <dsp:cNvPr id="0" name=""/>
        <dsp:cNvSpPr/>
      </dsp:nvSpPr>
      <dsp:spPr>
        <a:xfrm>
          <a:off x="2713459" y="4541872"/>
          <a:ext cx="8891958" cy="99699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ЦПМПК г. Москвы организует </a:t>
          </a:r>
          <a:r>
            <a:rPr lang="ru-RU" sz="1800" b="1" kern="1200" dirty="0" smtClean="0">
              <a:solidFill>
                <a:srgbClr val="FFFF00"/>
              </a:solidFill>
            </a:rPr>
            <a:t>мониторинг учета</a:t>
          </a:r>
          <a:r>
            <a:rPr lang="ru-RU" sz="1800" b="1" kern="1200" dirty="0" smtClean="0"/>
            <a:t> рекомендаций ЦПМПК г. Москвы созданных специальных условий образования </a:t>
          </a:r>
        </a:p>
      </dsp:txBody>
      <dsp:txXfrm>
        <a:off x="2742660" y="4571073"/>
        <a:ext cx="7521498" cy="938594"/>
      </dsp:txXfrm>
    </dsp:sp>
    <dsp:sp modelId="{65D12D02-D7A4-4D29-901A-54BD94A9E421}">
      <dsp:nvSpPr>
        <dsp:cNvPr id="0" name=""/>
        <dsp:cNvSpPr/>
      </dsp:nvSpPr>
      <dsp:spPr>
        <a:xfrm>
          <a:off x="8301330" y="874560"/>
          <a:ext cx="648047" cy="6480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/>
        </a:p>
      </dsp:txBody>
      <dsp:txXfrm>
        <a:off x="8447141" y="874560"/>
        <a:ext cx="356425" cy="487655"/>
      </dsp:txXfrm>
    </dsp:sp>
    <dsp:sp modelId="{AE07CE8B-71B4-46A5-A2FD-E6A470E3E8E4}">
      <dsp:nvSpPr>
        <dsp:cNvPr id="0" name=""/>
        <dsp:cNvSpPr/>
      </dsp:nvSpPr>
      <dsp:spPr>
        <a:xfrm>
          <a:off x="8965340" y="2010028"/>
          <a:ext cx="648047" cy="6480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/>
        </a:p>
      </dsp:txBody>
      <dsp:txXfrm>
        <a:off x="9111151" y="2010028"/>
        <a:ext cx="356425" cy="487655"/>
      </dsp:txXfrm>
    </dsp:sp>
    <dsp:sp modelId="{A4FF091E-42A6-4785-94F3-7B9A8A312488}">
      <dsp:nvSpPr>
        <dsp:cNvPr id="0" name=""/>
        <dsp:cNvSpPr/>
      </dsp:nvSpPr>
      <dsp:spPr>
        <a:xfrm>
          <a:off x="9629350" y="3128880"/>
          <a:ext cx="648047" cy="6480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/>
        </a:p>
      </dsp:txBody>
      <dsp:txXfrm>
        <a:off x="9775161" y="3128880"/>
        <a:ext cx="356425" cy="487655"/>
      </dsp:txXfrm>
    </dsp:sp>
    <dsp:sp modelId="{F909DC47-6801-4F60-A4E6-F8187FE6B7D2}">
      <dsp:nvSpPr>
        <dsp:cNvPr id="0" name=""/>
        <dsp:cNvSpPr/>
      </dsp:nvSpPr>
      <dsp:spPr>
        <a:xfrm>
          <a:off x="10293360" y="4275426"/>
          <a:ext cx="648047" cy="6480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0439171" y="4275426"/>
        <a:ext cx="356425" cy="487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5644D-13EC-455B-AE6C-79463926C0EC}">
      <dsp:nvSpPr>
        <dsp:cNvPr id="0" name=""/>
        <dsp:cNvSpPr/>
      </dsp:nvSpPr>
      <dsp:spPr>
        <a:xfrm>
          <a:off x="3025" y="412878"/>
          <a:ext cx="11378616" cy="2035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Обучающиеся, не имеющие академической задолженности, в том числе за итоговое сочинение(изложение), в полном объеме выполнившие учебный план или индивидуальный учебный план</a:t>
          </a:r>
          <a:endParaRPr lang="ru-RU" sz="2800" b="1" kern="1200" dirty="0"/>
        </a:p>
      </dsp:txBody>
      <dsp:txXfrm>
        <a:off x="102373" y="512226"/>
        <a:ext cx="11179920" cy="1836467"/>
      </dsp:txXfrm>
    </dsp:sp>
    <dsp:sp modelId="{0D3C6E87-DF01-427A-A1F2-33A57434A622}">
      <dsp:nvSpPr>
        <dsp:cNvPr id="0" name=""/>
        <dsp:cNvSpPr/>
      </dsp:nvSpPr>
      <dsp:spPr>
        <a:xfrm>
          <a:off x="3025" y="2767977"/>
          <a:ext cx="11378616" cy="2035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Обучающиеся </a:t>
          </a:r>
          <a:r>
            <a:rPr lang="en-US" sz="2800" b="1" kern="1200" dirty="0" smtClean="0"/>
            <a:t>X – XI (XII) </a:t>
          </a:r>
          <a:r>
            <a:rPr lang="ru-RU" sz="2800" b="1" kern="1200" dirty="0" smtClean="0"/>
            <a:t>классов , имеющие годовые отметки не ниже удовлетворительных по всем учебным предметам учебного плана за предпоследний год обучения (ГИА по учебным предметам, освоение которых завершилось ранее)</a:t>
          </a:r>
          <a:endParaRPr lang="ru-RU" sz="2800" b="1" kern="1200" dirty="0"/>
        </a:p>
      </dsp:txBody>
      <dsp:txXfrm>
        <a:off x="102373" y="2867325"/>
        <a:ext cx="11179920" cy="1836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B92B4-5BD2-4958-B76B-61EBCA78A608}">
      <dsp:nvSpPr>
        <dsp:cNvPr id="0" name=""/>
        <dsp:cNvSpPr/>
      </dsp:nvSpPr>
      <dsp:spPr>
        <a:xfrm>
          <a:off x="112519" y="176942"/>
          <a:ext cx="11247544" cy="38304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</a:t>
          </a:r>
          <a:r>
            <a:rPr lang="en-US" sz="1800" b="1" kern="1200" dirty="0" smtClean="0"/>
            <a:t> </a:t>
          </a:r>
          <a:r>
            <a:rPr lang="ru-RU" sz="1800" b="1" kern="1200" dirty="0" smtClean="0"/>
            <a:t>форма</a:t>
          </a:r>
          <a:r>
            <a:rPr lang="en-US" sz="1800" b="1" kern="1200" dirty="0" smtClean="0"/>
            <a:t> </a:t>
          </a:r>
          <a:r>
            <a:rPr lang="ru-RU" sz="1800" b="1" kern="1200" dirty="0" smtClean="0"/>
            <a:t>обучения</a:t>
          </a:r>
          <a:endParaRPr lang="ru-RU" sz="1800" b="1" kern="1200" dirty="0"/>
        </a:p>
      </dsp:txBody>
      <dsp:txXfrm>
        <a:off x="112519" y="176942"/>
        <a:ext cx="11247544" cy="383040"/>
      </dsp:txXfrm>
    </dsp:sp>
    <dsp:sp modelId="{9A437E9C-665B-408E-ADF6-FC8C1644B236}">
      <dsp:nvSpPr>
        <dsp:cNvPr id="0" name=""/>
        <dsp:cNvSpPr/>
      </dsp:nvSpPr>
      <dsp:spPr>
        <a:xfrm>
          <a:off x="137905" y="911853"/>
          <a:ext cx="11247544" cy="74565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Только</a:t>
          </a:r>
          <a:r>
            <a:rPr lang="en-US" sz="1800" kern="1200" dirty="0" smtClean="0"/>
            <a:t> </a:t>
          </a:r>
          <a:r>
            <a:rPr lang="ru-RU" sz="1800" kern="1200" dirty="0" smtClean="0"/>
            <a:t>для</a:t>
          </a:r>
          <a:r>
            <a:rPr lang="en-US" sz="1800" kern="1200" dirty="0" smtClean="0"/>
            <a:t> </a:t>
          </a:r>
          <a:r>
            <a:rPr lang="ru-RU" sz="1800" kern="1200" dirty="0" smtClean="0"/>
            <a:t>обучающихся, осваивающих</a:t>
          </a:r>
          <a:r>
            <a:rPr lang="en-US" sz="1800" kern="1200" dirty="0" smtClean="0"/>
            <a:t> </a:t>
          </a:r>
          <a:r>
            <a:rPr lang="ru-RU" sz="1800" kern="1200" dirty="0" smtClean="0"/>
            <a:t> ООП и</a:t>
          </a:r>
          <a:r>
            <a:rPr lang="en-US" sz="1800" kern="1200" dirty="0" smtClean="0"/>
            <a:t> </a:t>
          </a:r>
          <a:r>
            <a:rPr lang="ru-RU" sz="1800" kern="1200" dirty="0" smtClean="0"/>
            <a:t>нуждающихся</a:t>
          </a:r>
          <a:r>
            <a:rPr lang="en-US" sz="1800" kern="1200" dirty="0" smtClean="0"/>
            <a:t> </a:t>
          </a:r>
          <a:r>
            <a:rPr lang="ru-RU" sz="1800" kern="1200" dirty="0" smtClean="0"/>
            <a:t>в</a:t>
          </a:r>
          <a:r>
            <a:rPr lang="en-US" sz="1800" kern="1200" dirty="0" smtClean="0"/>
            <a:t> </a:t>
          </a:r>
          <a:r>
            <a:rPr lang="ru-RU" sz="1800" kern="1200" dirty="0" smtClean="0"/>
            <a:t> длительном</a:t>
          </a:r>
          <a:r>
            <a:rPr lang="en-US" sz="1800" kern="1200" dirty="0" smtClean="0"/>
            <a:t> </a:t>
          </a:r>
          <a:r>
            <a:rPr lang="ru-RU" sz="1800" kern="1200" dirty="0" smtClean="0"/>
            <a:t>лечении, которые</a:t>
          </a:r>
          <a:r>
            <a:rPr lang="en-US" sz="1800" kern="1200" dirty="0" smtClean="0"/>
            <a:t> </a:t>
          </a:r>
          <a:r>
            <a:rPr lang="ru-RU" sz="1800" kern="1200" dirty="0" smtClean="0"/>
            <a:t>по</a:t>
          </a:r>
          <a:r>
            <a:rPr lang="en-US" sz="1800" kern="1200" dirty="0" smtClean="0"/>
            <a:t> </a:t>
          </a:r>
          <a:r>
            <a:rPr lang="ru-RU" sz="1800" kern="1200" dirty="0" smtClean="0"/>
            <a:t>состоянию</a:t>
          </a:r>
          <a:r>
            <a:rPr lang="en-US" sz="1800" kern="1200" dirty="0" smtClean="0"/>
            <a:t> </a:t>
          </a:r>
          <a:r>
            <a:rPr lang="ru-RU" sz="1800" kern="1200" dirty="0" smtClean="0"/>
            <a:t>здоровья</a:t>
          </a:r>
          <a:r>
            <a:rPr lang="en-US" sz="1800" kern="1200" dirty="0" smtClean="0"/>
            <a:t> </a:t>
          </a:r>
          <a:r>
            <a:rPr lang="ru-RU" sz="1800" kern="1200" dirty="0" smtClean="0"/>
            <a:t>не</a:t>
          </a:r>
          <a:r>
            <a:rPr lang="en-US" sz="1800" kern="1200" dirty="0" smtClean="0"/>
            <a:t> </a:t>
          </a:r>
          <a:r>
            <a:rPr lang="ru-RU" sz="1800" kern="1200" dirty="0" smtClean="0"/>
            <a:t>могут</a:t>
          </a:r>
          <a:r>
            <a:rPr lang="en-US" sz="1800" kern="1200" dirty="0" smtClean="0"/>
            <a:t> </a:t>
          </a:r>
          <a:r>
            <a:rPr lang="ru-RU" sz="1800" kern="1200" dirty="0" smtClean="0"/>
            <a:t>посещать</a:t>
          </a:r>
          <a:r>
            <a:rPr lang="en-US" sz="1800" kern="1200" dirty="0" smtClean="0"/>
            <a:t> </a:t>
          </a:r>
          <a:r>
            <a:rPr lang="ru-RU" sz="1800" kern="1200" dirty="0" smtClean="0"/>
            <a:t>образовательные</a:t>
          </a:r>
          <a:r>
            <a:rPr lang="en-US" sz="1800" kern="1200" dirty="0" smtClean="0"/>
            <a:t> </a:t>
          </a:r>
          <a:r>
            <a:rPr lang="ru-RU" sz="1800" kern="1200" dirty="0" smtClean="0"/>
            <a:t>организации</a:t>
          </a:r>
        </a:p>
      </dsp:txBody>
      <dsp:txXfrm>
        <a:off x="137905" y="911853"/>
        <a:ext cx="11247544" cy="745656"/>
      </dsp:txXfrm>
    </dsp:sp>
    <dsp:sp modelId="{3BBA3F79-D80D-443B-8380-D1C942D54160}">
      <dsp:nvSpPr>
        <dsp:cNvPr id="0" name=""/>
        <dsp:cNvSpPr/>
      </dsp:nvSpPr>
      <dsp:spPr>
        <a:xfrm>
          <a:off x="137905" y="2185288"/>
          <a:ext cx="11247544" cy="74565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Основание</a:t>
          </a:r>
          <a:r>
            <a:rPr lang="en-US" sz="1800" kern="1200" dirty="0" smtClean="0"/>
            <a:t> </a:t>
          </a:r>
          <a:r>
            <a:rPr lang="ru-RU" sz="1800" kern="1200" dirty="0" smtClean="0"/>
            <a:t>–</a:t>
          </a:r>
          <a:r>
            <a:rPr lang="en-US" sz="1800" kern="1200" dirty="0" smtClean="0"/>
            <a:t> </a:t>
          </a:r>
          <a:r>
            <a:rPr lang="ru-RU" sz="1800" kern="1200" dirty="0" smtClean="0"/>
            <a:t>заключение</a:t>
          </a:r>
          <a:r>
            <a:rPr lang="en-US" sz="1800" kern="1200" dirty="0" smtClean="0"/>
            <a:t> </a:t>
          </a:r>
          <a:r>
            <a:rPr lang="ru-RU" sz="1800" kern="1200" dirty="0" smtClean="0"/>
            <a:t>медицинской</a:t>
          </a:r>
          <a:r>
            <a:rPr lang="en-US" sz="1800" kern="1200" dirty="0" smtClean="0"/>
            <a:t> </a:t>
          </a:r>
          <a:r>
            <a:rPr lang="ru-RU" sz="1800" kern="1200" dirty="0" smtClean="0"/>
            <a:t>организации</a:t>
          </a:r>
          <a:r>
            <a:rPr lang="en-US" sz="1800" kern="1200" dirty="0" smtClean="0"/>
            <a:t> </a:t>
          </a:r>
          <a:r>
            <a:rPr lang="ru-RU" sz="1800" kern="1200" dirty="0" smtClean="0"/>
            <a:t>и</a:t>
          </a:r>
          <a:r>
            <a:rPr lang="en-US" sz="1800" kern="1200" dirty="0" smtClean="0"/>
            <a:t> </a:t>
          </a:r>
          <a:r>
            <a:rPr lang="ru-RU" sz="1800" kern="1200" dirty="0" smtClean="0"/>
            <a:t>в</a:t>
          </a:r>
          <a:r>
            <a:rPr lang="en-US" sz="1800" kern="1200" dirty="0" smtClean="0"/>
            <a:t> </a:t>
          </a:r>
          <a:r>
            <a:rPr lang="ru-RU" sz="1800" kern="1200" dirty="0" smtClean="0"/>
            <a:t>письменной</a:t>
          </a:r>
          <a:r>
            <a:rPr lang="en-US" sz="1800" kern="1200" dirty="0" smtClean="0"/>
            <a:t> </a:t>
          </a:r>
          <a:r>
            <a:rPr lang="ru-RU" sz="1800" kern="1200" dirty="0" smtClean="0"/>
            <a:t>форме</a:t>
          </a:r>
          <a:r>
            <a:rPr lang="en-US" sz="1800" kern="1200" dirty="0" smtClean="0"/>
            <a:t> </a:t>
          </a:r>
          <a:r>
            <a:rPr lang="ru-RU" sz="1800" kern="1200" dirty="0" smtClean="0"/>
            <a:t>обращение</a:t>
          </a:r>
          <a:r>
            <a:rPr lang="en-US" sz="1800" kern="1200" dirty="0" smtClean="0"/>
            <a:t> </a:t>
          </a:r>
          <a:r>
            <a:rPr lang="ru-RU" sz="1800" kern="1200" dirty="0" smtClean="0"/>
            <a:t>родителей</a:t>
          </a:r>
          <a:r>
            <a:rPr lang="en-US" sz="1800" kern="1200" dirty="0" smtClean="0"/>
            <a:t> </a:t>
          </a:r>
          <a:r>
            <a:rPr lang="ru-RU" sz="1800" kern="1200" dirty="0" smtClean="0"/>
            <a:t>(законных</a:t>
          </a:r>
          <a:r>
            <a:rPr lang="en-US" sz="1800" kern="1200" dirty="0" smtClean="0"/>
            <a:t> </a:t>
          </a:r>
          <a:r>
            <a:rPr lang="ru-RU" sz="1800" kern="1200" dirty="0" smtClean="0"/>
            <a:t> представителей).</a:t>
          </a:r>
        </a:p>
      </dsp:txBody>
      <dsp:txXfrm>
        <a:off x="137905" y="2185288"/>
        <a:ext cx="11247544" cy="745656"/>
      </dsp:txXfrm>
    </dsp:sp>
    <dsp:sp modelId="{BEEE5BEB-7853-4E68-958E-B3927F2118CB}">
      <dsp:nvSpPr>
        <dsp:cNvPr id="0" name=""/>
        <dsp:cNvSpPr/>
      </dsp:nvSpPr>
      <dsp:spPr>
        <a:xfrm>
          <a:off x="137905" y="3306311"/>
          <a:ext cx="11247544" cy="122110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Порядок</a:t>
          </a:r>
          <a:r>
            <a:rPr lang="en-US" sz="1800" kern="1200" dirty="0" smtClean="0"/>
            <a:t> </a:t>
          </a:r>
          <a:r>
            <a:rPr lang="ru-RU" sz="1800" kern="1200" dirty="0" smtClean="0"/>
            <a:t>регламентации</a:t>
          </a:r>
          <a:r>
            <a:rPr lang="en-US" sz="1800" kern="1200" dirty="0" smtClean="0"/>
            <a:t> </a:t>
          </a:r>
          <a:r>
            <a:rPr lang="ru-RU" sz="1800" kern="1200" dirty="0" smtClean="0"/>
            <a:t>и</a:t>
          </a:r>
          <a:r>
            <a:rPr lang="en-US" sz="1800" kern="1200" dirty="0" smtClean="0"/>
            <a:t> </a:t>
          </a:r>
          <a:r>
            <a:rPr lang="ru-RU" sz="1800" kern="1200" dirty="0" smtClean="0"/>
            <a:t>оформления</a:t>
          </a:r>
          <a:r>
            <a:rPr lang="en-US" sz="1800" kern="1200" dirty="0" smtClean="0"/>
            <a:t> </a:t>
          </a:r>
          <a:r>
            <a:rPr lang="ru-RU" sz="1800" kern="1200" dirty="0" smtClean="0"/>
            <a:t>отношений</a:t>
          </a:r>
          <a:r>
            <a:rPr lang="en-US" sz="1800" kern="1200" dirty="0" smtClean="0"/>
            <a:t> </a:t>
          </a:r>
          <a:r>
            <a:rPr lang="ru-RU" sz="1800" kern="1200" dirty="0" smtClean="0"/>
            <a:t>государственной</a:t>
          </a:r>
          <a:r>
            <a:rPr lang="en-US" sz="1800" kern="1200" dirty="0" smtClean="0"/>
            <a:t> </a:t>
          </a:r>
          <a:r>
            <a:rPr lang="ru-RU" sz="1800" kern="1200" dirty="0" smtClean="0"/>
            <a:t>и</a:t>
          </a:r>
          <a:r>
            <a:rPr lang="en-US" sz="1800" kern="1200" dirty="0" smtClean="0"/>
            <a:t> </a:t>
          </a:r>
          <a:r>
            <a:rPr lang="ru-RU" sz="1800" kern="1200" dirty="0" smtClean="0"/>
            <a:t>муниципальной</a:t>
          </a:r>
          <a:r>
            <a:rPr lang="en-US" sz="1800" kern="1200" dirty="0" smtClean="0"/>
            <a:t> </a:t>
          </a:r>
          <a:r>
            <a:rPr lang="ru-RU" sz="1800" kern="1200" dirty="0" smtClean="0"/>
            <a:t>образовательной</a:t>
          </a:r>
          <a:r>
            <a:rPr lang="en-US" sz="1800" kern="1200" dirty="0" smtClean="0"/>
            <a:t> </a:t>
          </a:r>
          <a:r>
            <a:rPr lang="ru-RU" sz="1800" kern="1200" dirty="0" smtClean="0"/>
            <a:t>организации</a:t>
          </a:r>
          <a:r>
            <a:rPr lang="en-US" sz="1800" kern="1200" dirty="0" smtClean="0"/>
            <a:t> </a:t>
          </a:r>
          <a:r>
            <a:rPr lang="ru-RU" sz="1800" kern="1200" dirty="0" smtClean="0"/>
            <a:t>и родителей</a:t>
          </a:r>
          <a:r>
            <a:rPr lang="en-US" sz="1800" kern="1200" dirty="0" smtClean="0"/>
            <a:t> </a:t>
          </a:r>
          <a:r>
            <a:rPr lang="ru-RU" sz="1800" kern="1200" dirty="0" smtClean="0"/>
            <a:t>(законных</a:t>
          </a:r>
          <a:r>
            <a:rPr lang="en-US" sz="1800" kern="1200" dirty="0" smtClean="0"/>
            <a:t> </a:t>
          </a:r>
          <a:r>
            <a:rPr lang="ru-RU" sz="1800" kern="1200" dirty="0" smtClean="0"/>
            <a:t>представителей) обучающихся, нуждающихся</a:t>
          </a:r>
          <a:r>
            <a:rPr lang="en-US" sz="1800" kern="1200" dirty="0" smtClean="0"/>
            <a:t> </a:t>
          </a:r>
          <a:r>
            <a:rPr lang="ru-RU" sz="1800" kern="1200" dirty="0" smtClean="0"/>
            <a:t>в</a:t>
          </a:r>
          <a:r>
            <a:rPr lang="en-US" sz="1800" kern="1200" dirty="0" smtClean="0"/>
            <a:t> </a:t>
          </a:r>
          <a:r>
            <a:rPr lang="ru-RU" sz="1800" kern="1200" dirty="0" smtClean="0"/>
            <a:t>длительном</a:t>
          </a:r>
          <a:r>
            <a:rPr lang="en-US" sz="1800" kern="1200" dirty="0" smtClean="0"/>
            <a:t> </a:t>
          </a:r>
          <a:r>
            <a:rPr lang="ru-RU" sz="1800" kern="1200" dirty="0" smtClean="0"/>
            <a:t>лечении, а</a:t>
          </a:r>
          <a:r>
            <a:rPr lang="en-US" sz="1800" kern="1200" dirty="0" smtClean="0"/>
            <a:t> </a:t>
          </a:r>
          <a:r>
            <a:rPr lang="ru-RU" sz="1800" kern="1200" dirty="0" smtClean="0"/>
            <a:t>также</a:t>
          </a:r>
          <a:r>
            <a:rPr lang="en-US" sz="1800" kern="1200" dirty="0" smtClean="0"/>
            <a:t> </a:t>
          </a:r>
          <a:r>
            <a:rPr lang="ru-RU" sz="1800" kern="1200" dirty="0" smtClean="0"/>
            <a:t>детей-инвалидов</a:t>
          </a:r>
          <a:r>
            <a:rPr lang="en-US" sz="1800" kern="1200" dirty="0" smtClean="0"/>
            <a:t> </a:t>
          </a:r>
          <a:r>
            <a:rPr lang="ru-RU" sz="1800" kern="1200" dirty="0" smtClean="0"/>
            <a:t>в части</a:t>
          </a:r>
          <a:r>
            <a:rPr lang="en-US" sz="1800" kern="1200" dirty="0" smtClean="0"/>
            <a:t> </a:t>
          </a:r>
          <a:r>
            <a:rPr lang="ru-RU" sz="1800" kern="1200" dirty="0" smtClean="0"/>
            <a:t>организации</a:t>
          </a:r>
          <a:r>
            <a:rPr lang="en-US" sz="1800" kern="1200" dirty="0" smtClean="0"/>
            <a:t> </a:t>
          </a:r>
          <a:r>
            <a:rPr lang="ru-RU" sz="1800" kern="1200" dirty="0" smtClean="0"/>
            <a:t>обучения</a:t>
          </a:r>
          <a:r>
            <a:rPr lang="en-US" sz="1800" kern="1200" dirty="0" smtClean="0"/>
            <a:t> </a:t>
          </a:r>
          <a:r>
            <a:rPr lang="ru-RU" sz="1800" kern="1200" dirty="0" smtClean="0"/>
            <a:t>по</a:t>
          </a:r>
          <a:r>
            <a:rPr lang="en-US" sz="1800" kern="1200" dirty="0" smtClean="0"/>
            <a:t> </a:t>
          </a:r>
          <a:r>
            <a:rPr lang="ru-RU" sz="1800" kern="1200" dirty="0" smtClean="0"/>
            <a:t>основным</a:t>
          </a:r>
          <a:r>
            <a:rPr lang="en-US" sz="1800" kern="1200" dirty="0" smtClean="0"/>
            <a:t> </a:t>
          </a:r>
          <a:r>
            <a:rPr lang="ru-RU" sz="1800" kern="1200" dirty="0" smtClean="0"/>
            <a:t>общеобразовательным</a:t>
          </a:r>
          <a:r>
            <a:rPr lang="en-US" sz="1800" kern="1200" dirty="0" smtClean="0"/>
            <a:t> </a:t>
          </a:r>
          <a:r>
            <a:rPr lang="ru-RU" sz="1800" kern="1200" dirty="0" smtClean="0"/>
            <a:t>программам</a:t>
          </a:r>
          <a:r>
            <a:rPr lang="en-US" sz="1800" kern="1200" dirty="0" smtClean="0"/>
            <a:t> </a:t>
          </a:r>
          <a:r>
            <a:rPr lang="ru-RU" sz="1800" kern="1200" dirty="0" smtClean="0"/>
            <a:t>на</a:t>
          </a:r>
          <a:r>
            <a:rPr lang="en-US" sz="1800" kern="1200" dirty="0" smtClean="0"/>
            <a:t> </a:t>
          </a:r>
          <a:r>
            <a:rPr lang="ru-RU" sz="1800" kern="1200" dirty="0" smtClean="0"/>
            <a:t>дому</a:t>
          </a:r>
          <a:r>
            <a:rPr lang="en-US" sz="1800" kern="1200" dirty="0" smtClean="0"/>
            <a:t> </a:t>
          </a:r>
          <a:r>
            <a:rPr lang="ru-RU" sz="1800" kern="1200" dirty="0" smtClean="0"/>
            <a:t>или</a:t>
          </a:r>
          <a:r>
            <a:rPr lang="en-US" sz="1800" kern="1200" dirty="0" smtClean="0"/>
            <a:t> </a:t>
          </a:r>
          <a:r>
            <a:rPr lang="ru-RU" sz="1800" kern="1200" dirty="0" smtClean="0"/>
            <a:t>в</a:t>
          </a:r>
          <a:r>
            <a:rPr lang="en-US" sz="1800" kern="1200" dirty="0" smtClean="0"/>
            <a:t> </a:t>
          </a:r>
          <a:r>
            <a:rPr lang="ru-RU" sz="1800" kern="1200" dirty="0" smtClean="0"/>
            <a:t>медицинских</a:t>
          </a:r>
          <a:r>
            <a:rPr lang="en-US" sz="1800" kern="1200" dirty="0" smtClean="0"/>
            <a:t> </a:t>
          </a:r>
          <a:r>
            <a:rPr lang="ru-RU" sz="1800" kern="1200" dirty="0" smtClean="0"/>
            <a:t>организациях определяется</a:t>
          </a:r>
          <a:r>
            <a:rPr lang="en-US" sz="1800" kern="1200" dirty="0" smtClean="0"/>
            <a:t> </a:t>
          </a:r>
          <a:r>
            <a:rPr lang="ru-RU" sz="1800" kern="1200" dirty="0" smtClean="0"/>
            <a:t>НПА</a:t>
          </a:r>
          <a:r>
            <a:rPr lang="en-US" sz="1800" kern="1200" dirty="0" smtClean="0"/>
            <a:t> </a:t>
          </a:r>
          <a:r>
            <a:rPr lang="ru-RU" sz="1800" kern="1200" dirty="0" smtClean="0"/>
            <a:t>уполномоченного</a:t>
          </a:r>
          <a:r>
            <a:rPr lang="en-US" sz="1800" kern="1200" dirty="0" smtClean="0"/>
            <a:t> </a:t>
          </a:r>
          <a:r>
            <a:rPr lang="ru-RU" sz="1800" kern="1200" dirty="0" smtClean="0"/>
            <a:t>органа</a:t>
          </a:r>
          <a:r>
            <a:rPr lang="en-US" sz="1800" kern="1200" dirty="0" smtClean="0"/>
            <a:t> </a:t>
          </a:r>
          <a:r>
            <a:rPr lang="ru-RU" sz="1800" kern="1200" dirty="0" smtClean="0"/>
            <a:t>государственной</a:t>
          </a:r>
          <a:r>
            <a:rPr lang="en-US" sz="1800" kern="1200" dirty="0" smtClean="0"/>
            <a:t> </a:t>
          </a:r>
          <a:r>
            <a:rPr lang="ru-RU" sz="1800" kern="1200" dirty="0" smtClean="0"/>
            <a:t>власти</a:t>
          </a:r>
          <a:r>
            <a:rPr lang="en-US" sz="1800" kern="1200" dirty="0" smtClean="0"/>
            <a:t> </a:t>
          </a:r>
          <a:r>
            <a:rPr lang="ru-RU" sz="1800" kern="1200" dirty="0" smtClean="0"/>
            <a:t>субъекта</a:t>
          </a:r>
          <a:r>
            <a:rPr lang="en-US" sz="1800" kern="1200" dirty="0" smtClean="0"/>
            <a:t> </a:t>
          </a:r>
          <a:r>
            <a:rPr lang="ru-RU" sz="1800" kern="1200" dirty="0" smtClean="0"/>
            <a:t>РФ</a:t>
          </a:r>
          <a:endParaRPr lang="ru-RU" sz="1800" kern="1200" dirty="0"/>
        </a:p>
      </dsp:txBody>
      <dsp:txXfrm>
        <a:off x="137905" y="3306311"/>
        <a:ext cx="11247544" cy="1221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D004A-B2B5-4FE3-A76C-FDD28A0D74BE}">
      <dsp:nvSpPr>
        <dsp:cNvPr id="0" name=""/>
        <dsp:cNvSpPr/>
      </dsp:nvSpPr>
      <dsp:spPr>
        <a:xfrm>
          <a:off x="0" y="740228"/>
          <a:ext cx="11516524" cy="348080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Письмо</a:t>
          </a:r>
          <a:r>
            <a:rPr lang="en-US" sz="5400" kern="1200" dirty="0" smtClean="0"/>
            <a:t> </a:t>
          </a:r>
          <a:r>
            <a:rPr lang="ru-RU" sz="5400" kern="1200" dirty="0" err="1" smtClean="0"/>
            <a:t>Минобрнауки</a:t>
          </a:r>
          <a:r>
            <a:rPr lang="en-US" sz="5400" kern="1200" dirty="0" smtClean="0"/>
            <a:t> </a:t>
          </a:r>
          <a:r>
            <a:rPr lang="ru-RU" sz="5400" kern="1200" dirty="0" smtClean="0"/>
            <a:t>России от 15.11.2013 г. № НТ-1139/08 </a:t>
          </a:r>
          <a:r>
            <a:rPr lang="en-US" sz="5400" kern="1200" dirty="0" smtClean="0"/>
            <a:t/>
          </a:r>
          <a:br>
            <a:rPr lang="en-US" sz="5400" kern="1200" dirty="0" smtClean="0"/>
          </a:br>
          <a:r>
            <a:rPr lang="ru-RU" sz="5400" kern="1200" dirty="0" smtClean="0"/>
            <a:t>«Об</a:t>
          </a:r>
          <a:r>
            <a:rPr lang="en-US" sz="5400" kern="1200" dirty="0" smtClean="0"/>
            <a:t> </a:t>
          </a:r>
          <a:r>
            <a:rPr lang="ru-RU" sz="5400" kern="1200" dirty="0" smtClean="0"/>
            <a:t>организации</a:t>
          </a:r>
          <a:r>
            <a:rPr lang="en-US" sz="5400" kern="1200" dirty="0" smtClean="0"/>
            <a:t> </a:t>
          </a:r>
          <a:r>
            <a:rPr lang="ru-RU" sz="5400" kern="1200" dirty="0" smtClean="0"/>
            <a:t>получения образования</a:t>
          </a:r>
          <a:r>
            <a:rPr lang="en-US" sz="5400" kern="1200" dirty="0" smtClean="0"/>
            <a:t> </a:t>
          </a:r>
          <a:r>
            <a:rPr lang="ru-RU" sz="5400" kern="1200" dirty="0" smtClean="0"/>
            <a:t>в</a:t>
          </a:r>
          <a:r>
            <a:rPr lang="en-US" sz="5400" kern="1200" dirty="0" smtClean="0"/>
            <a:t> </a:t>
          </a:r>
          <a:r>
            <a:rPr lang="ru-RU" sz="5400" kern="1200" dirty="0" smtClean="0"/>
            <a:t>семейной</a:t>
          </a:r>
          <a:r>
            <a:rPr lang="en-US" sz="5400" kern="1200" dirty="0" smtClean="0"/>
            <a:t> </a:t>
          </a:r>
          <a:r>
            <a:rPr lang="ru-RU" sz="5400" kern="1200" dirty="0" smtClean="0"/>
            <a:t>форме»</a:t>
          </a:r>
        </a:p>
      </dsp:txBody>
      <dsp:txXfrm>
        <a:off x="0" y="740228"/>
        <a:ext cx="11516524" cy="34808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8EF44-3611-4162-91A3-F52E833B2602}">
      <dsp:nvSpPr>
        <dsp:cNvPr id="0" name=""/>
        <dsp:cNvSpPr/>
      </dsp:nvSpPr>
      <dsp:spPr>
        <a:xfrm>
          <a:off x="0" y="216963"/>
          <a:ext cx="7222402" cy="1229457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38100" cap="flat" cmpd="sng" algn="ctr">
          <a:solidFill>
            <a:schemeClr val="tx2">
              <a:lumMod val="90000"/>
              <a:lumOff val="1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kern="1200" dirty="0" smtClean="0">
            <a:solidFill>
              <a:schemeClr val="dk1"/>
            </a:solidFill>
            <a:latin typeface="Cambria" panose="02040503050406030204" pitchFamily="18" charset="0"/>
            <a:ea typeface="+mn-ea"/>
            <a:cs typeface="+mn-cs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rPr>
            <a:t>Переход с дошкольного уровня образования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rPr>
            <a:t>на начальное общее образование </a:t>
          </a:r>
          <a:br>
            <a:rPr lang="ru-RU" sz="2400" kern="1200" dirty="0" smtClean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rPr>
          </a:br>
          <a:endParaRPr lang="ru-RU" sz="2400" kern="1200" dirty="0">
            <a:solidFill>
              <a:schemeClr val="dk1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36010" y="252973"/>
        <a:ext cx="5452898" cy="1157437"/>
      </dsp:txXfrm>
    </dsp:sp>
    <dsp:sp modelId="{79FA8CA7-791F-47B0-8C4F-958EB45E835D}">
      <dsp:nvSpPr>
        <dsp:cNvPr id="0" name=""/>
        <dsp:cNvSpPr/>
      </dsp:nvSpPr>
      <dsp:spPr>
        <a:xfrm>
          <a:off x="637270" y="2157579"/>
          <a:ext cx="7222402" cy="1229457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38100" cap="flat" cmpd="sng" algn="ctr">
          <a:solidFill>
            <a:schemeClr val="tx2">
              <a:lumMod val="90000"/>
              <a:lumOff val="1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kern="1200" dirty="0" smtClean="0">
            <a:solidFill>
              <a:schemeClr val="dk1"/>
            </a:solidFill>
            <a:latin typeface="Cambria" panose="02040503050406030204" pitchFamily="18" charset="0"/>
            <a:ea typeface="+mn-ea"/>
            <a:cs typeface="+mn-cs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rPr>
            <a:t>Переход с начального общего образования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rPr>
            <a:t>на основное общее образование </a:t>
          </a:r>
          <a:br>
            <a:rPr lang="ru-RU" sz="2400" kern="1200" dirty="0" smtClean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rPr>
          </a:br>
          <a:endParaRPr lang="ru-RU" sz="2400" kern="1200" dirty="0">
            <a:solidFill>
              <a:schemeClr val="dk1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673280" y="2193589"/>
        <a:ext cx="5431911" cy="1157437"/>
      </dsp:txXfrm>
    </dsp:sp>
    <dsp:sp modelId="{3167F31B-B45A-4BC9-9D0C-AF0A0F32DB89}">
      <dsp:nvSpPr>
        <dsp:cNvPr id="0" name=""/>
        <dsp:cNvSpPr/>
      </dsp:nvSpPr>
      <dsp:spPr>
        <a:xfrm>
          <a:off x="1274541" y="4098194"/>
          <a:ext cx="7222402" cy="1229457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38100" cap="flat" cmpd="sng" algn="ctr">
          <a:solidFill>
            <a:schemeClr val="tx2">
              <a:lumMod val="90000"/>
              <a:lumOff val="1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kern="1200" dirty="0" smtClean="0">
            <a:solidFill>
              <a:schemeClr val="dk1"/>
            </a:solidFill>
            <a:latin typeface="Cambria" panose="02040503050406030204" pitchFamily="18" charset="0"/>
            <a:ea typeface="+mn-ea"/>
            <a:cs typeface="+mn-cs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rPr>
            <a:t>Переход с основного общего образования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rPr>
            <a:t>на среднее общее образование </a:t>
          </a:r>
          <a:br>
            <a:rPr lang="ru-RU" sz="2400" kern="1200" dirty="0" smtClean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rPr>
          </a:br>
          <a:endParaRPr lang="ru-RU" sz="2400" kern="1200" dirty="0">
            <a:solidFill>
              <a:schemeClr val="dk1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1310551" y="4134204"/>
        <a:ext cx="5431911" cy="1157437"/>
      </dsp:txXfrm>
    </dsp:sp>
    <dsp:sp modelId="{DCEC1E8C-5B49-49D7-B643-05ABA8E0EA3F}">
      <dsp:nvSpPr>
        <dsp:cNvPr id="0" name=""/>
        <dsp:cNvSpPr/>
      </dsp:nvSpPr>
      <dsp:spPr>
        <a:xfrm>
          <a:off x="6141202" y="1261400"/>
          <a:ext cx="1081200" cy="1081200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50000"/>
            <a:lumOff val="50000"/>
            <a:alpha val="90000"/>
          </a:schemeClr>
        </a:solidFill>
        <a:ln w="25400" cap="flat" cmpd="sng" algn="ctr">
          <a:solidFill>
            <a:schemeClr val="tx2">
              <a:lumMod val="90000"/>
              <a:lumOff val="1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384472" y="1261400"/>
        <a:ext cx="594660" cy="813603"/>
      </dsp:txXfrm>
    </dsp:sp>
    <dsp:sp modelId="{85665483-F8E9-44E8-B613-89318F7E70A9}">
      <dsp:nvSpPr>
        <dsp:cNvPr id="0" name=""/>
        <dsp:cNvSpPr/>
      </dsp:nvSpPr>
      <dsp:spPr>
        <a:xfrm>
          <a:off x="6778473" y="3190926"/>
          <a:ext cx="1081200" cy="1081200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50000"/>
            <a:lumOff val="50000"/>
            <a:alpha val="90000"/>
          </a:schemeClr>
        </a:solidFill>
        <a:ln w="25400" cap="flat" cmpd="sng" algn="ctr">
          <a:solidFill>
            <a:schemeClr val="tx2">
              <a:lumMod val="90000"/>
              <a:lumOff val="1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021743" y="3190926"/>
        <a:ext cx="594660" cy="8136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0E683-3839-4C13-81A9-7D60C13C5FC2}">
      <dsp:nvSpPr>
        <dsp:cNvPr id="0" name=""/>
        <dsp:cNvSpPr/>
      </dsp:nvSpPr>
      <dsp:spPr>
        <a:xfrm>
          <a:off x="342680" y="2387734"/>
          <a:ext cx="3400959" cy="8486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ЦПМПК г.Москвы</a:t>
          </a:r>
          <a:endParaRPr lang="ru-RU" sz="2800" kern="1200" dirty="0"/>
        </a:p>
      </dsp:txBody>
      <dsp:txXfrm>
        <a:off x="384108" y="2429162"/>
        <a:ext cx="3318103" cy="765792"/>
      </dsp:txXfrm>
    </dsp:sp>
    <dsp:sp modelId="{24F6A31D-5EF0-4BDC-9AD3-9EAF3C55ED3F}">
      <dsp:nvSpPr>
        <dsp:cNvPr id="0" name=""/>
        <dsp:cNvSpPr/>
      </dsp:nvSpPr>
      <dsp:spPr>
        <a:xfrm>
          <a:off x="342680" y="64106"/>
          <a:ext cx="3400959" cy="8486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ГАОУ ДПО</a:t>
          </a:r>
          <a:r>
            <a:rPr lang="en-US" sz="2800" b="1" kern="1200" dirty="0" smtClean="0"/>
            <a:t> </a:t>
          </a:r>
          <a:r>
            <a:rPr lang="ru-RU" sz="2800" b="1" kern="1200" dirty="0" smtClean="0"/>
            <a:t>МЦКО</a:t>
          </a:r>
          <a:endParaRPr lang="ru-RU" sz="2800" b="1" kern="1200" dirty="0"/>
        </a:p>
      </dsp:txBody>
      <dsp:txXfrm>
        <a:off x="384108" y="105534"/>
        <a:ext cx="3318103" cy="765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4301437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028" y="3"/>
            <a:ext cx="43030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EB45F-060C-4C3B-9016-9DBD7EF11E08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6456366"/>
            <a:ext cx="4301437" cy="3413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028" y="6456366"/>
            <a:ext cx="4303025" cy="3413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F60B5-4623-4393-BD73-34EB6E6E7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8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301437" cy="3397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028" y="2"/>
            <a:ext cx="4303025" cy="3397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21BF9-C05B-4B34-9313-185F29FD018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029" y="3228975"/>
            <a:ext cx="7942581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365"/>
            <a:ext cx="4301437" cy="3397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028" y="6456365"/>
            <a:ext cx="4303025" cy="3397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CF03B-2DF8-45A5-85A2-1DDB9CB408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2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639763"/>
            <a:ext cx="8918575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841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639763"/>
            <a:ext cx="8918575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347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639763"/>
            <a:ext cx="8918575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77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639763"/>
            <a:ext cx="8918575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163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639763"/>
            <a:ext cx="8918575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293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639763"/>
            <a:ext cx="8918575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686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639763"/>
            <a:ext cx="8918575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942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639763"/>
            <a:ext cx="8918575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097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639763"/>
            <a:ext cx="8918575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174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639763"/>
            <a:ext cx="8918575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148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639763"/>
            <a:ext cx="8918575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87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639763"/>
            <a:ext cx="8918575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841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900" y="639763"/>
            <a:ext cx="8916988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t>26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42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900" y="639763"/>
            <a:ext cx="8916988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t>27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248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900" y="639763"/>
            <a:ext cx="8916988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t>28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716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900" y="639763"/>
            <a:ext cx="8916988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t>29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397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900" y="639763"/>
            <a:ext cx="8916988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t>30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445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900" y="639763"/>
            <a:ext cx="8916988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t>31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611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639763"/>
            <a:ext cx="8918575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025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900" y="639763"/>
            <a:ext cx="8916988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t>33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4524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900" y="639763"/>
            <a:ext cx="8916988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t>34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3228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900" y="639763"/>
            <a:ext cx="8916988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t>37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01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900" y="639763"/>
            <a:ext cx="8916988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t>4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80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900" y="639763"/>
            <a:ext cx="8916988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t>38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8896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900" y="639763"/>
            <a:ext cx="8916988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t>39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5821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900" y="639763"/>
            <a:ext cx="8916988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t>40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74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900" y="639763"/>
            <a:ext cx="8916988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t>41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2459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900" y="639763"/>
            <a:ext cx="8916988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t>45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5155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98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639763"/>
            <a:ext cx="8918575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841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900" y="639763"/>
            <a:ext cx="8916988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t>8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361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900" y="639763"/>
            <a:ext cx="8916988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t>9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909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9900" y="639763"/>
            <a:ext cx="8916988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t>10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979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322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639763"/>
            <a:ext cx="8918575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02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&gt;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0017" y="1509186"/>
            <a:ext cx="6728883" cy="67292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609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5200" y="6307667"/>
            <a:ext cx="2844800" cy="36512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867">
                <a:latin typeface="Cambria" pitchFamily="18" charset="0"/>
              </a:defRPr>
            </a:lvl1pPr>
          </a:lstStyle>
          <a:p>
            <a:fld id="{53B410EE-6303-4B9A-A9F6-DCA07D71DC8B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50017" y="548219"/>
            <a:ext cx="7685616" cy="960967"/>
          </a:xfrm>
          <a:prstGeom prst="rect">
            <a:avLst/>
          </a:prstGeom>
          <a:ln>
            <a:noFill/>
          </a:ln>
        </p:spPr>
        <p:txBody>
          <a:bodyPr lIns="91430" tIns="45715" rIns="91430" bIns="45715"/>
          <a:lstStyle>
            <a:lvl1pPr>
              <a:defRPr sz="3733" b="1">
                <a:solidFill>
                  <a:srgbClr val="2857A5"/>
                </a:solidFill>
                <a:latin typeface="Cambria" pitchFamily="18" charset="0"/>
              </a:defRPr>
            </a:lvl1pPr>
          </a:lstStyle>
          <a:p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334434" y="3813054"/>
            <a:ext cx="3649273" cy="914399"/>
          </a:xfrm>
          <a:prstGeom prst="rect">
            <a:avLst/>
          </a:prstGeom>
        </p:spPr>
        <p:txBody>
          <a:bodyPr/>
          <a:lstStyle>
            <a:lvl1pPr>
              <a:spcBef>
                <a:spcPts val="267"/>
              </a:spcBef>
              <a:defRPr/>
            </a:lvl1pPr>
            <a:lvl2pPr>
              <a:defRPr sz="2400" cap="none">
                <a:solidFill>
                  <a:schemeClr val="bg1"/>
                </a:solidFill>
              </a:defRPr>
            </a:lvl2pPr>
            <a:lvl3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00A6EB"/>
              </a:buClr>
              <a:defRPr/>
            </a:lvl4pPr>
            <a:lvl5pPr>
              <a:buClr>
                <a:srgbClr val="00A6EB"/>
              </a:buClr>
              <a:defRPr/>
            </a:lvl5pPr>
            <a:lvl6pPr>
              <a:defRPr sz="1467"/>
            </a:lvl6pPr>
            <a:lvl7pPr>
              <a:buClr>
                <a:srgbClr val="00A6EB"/>
              </a:buClr>
              <a:defRPr/>
            </a:lvl7pPr>
            <a:lvl8pPr>
              <a:defRPr sz="1400" spc="0">
                <a:latin typeface="Cambria" pitchFamily="18" charset="0"/>
              </a:defRPr>
            </a:lvl8pPr>
            <a:lvl9pPr>
              <a:defRPr sz="2667" b="1">
                <a:solidFill>
                  <a:srgbClr val="FF0000"/>
                </a:solidFill>
                <a:latin typeface="Cambria" pitchFamily="18" charset="0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Фамилия Имя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05936"/>
      </p:ext>
    </p:extLst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194071" y="164547"/>
            <a:ext cx="7706764" cy="7681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defRPr cap="none" spc="0">
                <a:solidFill>
                  <a:srgbClr val="2857A5"/>
                </a:solidFill>
              </a:defRPr>
            </a:lvl1pPr>
          </a:lstStyle>
          <a:p>
            <a:r>
              <a:rPr lang="ru-RU" dirty="0" smtClean="0"/>
              <a:t>Образец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775400" y="1509184"/>
            <a:ext cx="9125435" cy="479848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2857A5"/>
                </a:solidFill>
              </a:defRPr>
            </a:lvl2pPr>
            <a:lvl3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2857A5"/>
              </a:buClr>
              <a:defRPr/>
            </a:lvl4pPr>
            <a:lvl5pPr>
              <a:buClr>
                <a:srgbClr val="2857A5"/>
              </a:buClr>
              <a:defRPr/>
            </a:lvl5pPr>
            <a:lvl6pPr>
              <a:defRPr sz="1467"/>
            </a:lvl6pPr>
            <a:lvl7pPr>
              <a:buClr>
                <a:srgbClr val="2857A5"/>
              </a:buClr>
              <a:defRPr/>
            </a:lvl7pPr>
            <a:lvl8pPr>
              <a:defRPr sz="1400" spc="0">
                <a:latin typeface="Cambria" pitchFamily="18" charset="0"/>
              </a:defRPr>
            </a:lvl8pPr>
            <a:lvl9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 pitchFamily="34" charset="0"/>
              <a:buNone/>
              <a:tabLst/>
              <a:defRPr sz="2667" b="1">
                <a:solidFill>
                  <a:srgbClr val="9B86B6"/>
                </a:solidFill>
                <a:latin typeface="Cambria" pitchFamily="18" charset="0"/>
              </a:defRPr>
            </a:lvl9pPr>
          </a:lstStyle>
          <a:p>
            <a:pPr lvl="1"/>
            <a:r>
              <a:rPr lang="ru-RU" dirty="0" smtClean="0"/>
              <a:t>Образец заголовка</a:t>
            </a:r>
          </a:p>
          <a:p>
            <a:pPr marL="0" marR="0" lvl="2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Образец заголовка 2</a:t>
            </a:r>
            <a:endParaRPr lang="en-US" dirty="0" smtClean="0"/>
          </a:p>
          <a:p>
            <a:pPr lvl="2"/>
            <a:r>
              <a:rPr lang="ru-RU" dirty="0" smtClean="0"/>
              <a:t>Основной текст</a:t>
            </a:r>
          </a:p>
          <a:p>
            <a:pPr lvl="3"/>
            <a:r>
              <a:rPr lang="ru-RU" dirty="0" smtClean="0"/>
              <a:t>Список</a:t>
            </a:r>
          </a:p>
          <a:p>
            <a:pPr lvl="4"/>
            <a:r>
              <a:rPr lang="ru-RU" dirty="0" smtClean="0"/>
              <a:t>Нумерованный список</a:t>
            </a:r>
            <a:endParaRPr lang="en-US" dirty="0" smtClean="0"/>
          </a:p>
          <a:p>
            <a:pPr lvl="5"/>
            <a:r>
              <a:rPr lang="ru-RU" dirty="0" smtClean="0"/>
              <a:t>Мелкий текст</a:t>
            </a:r>
          </a:p>
          <a:p>
            <a:pPr lvl="6"/>
            <a:r>
              <a:rPr lang="ru-RU" dirty="0" smtClean="0"/>
              <a:t>Цитата или важное сообщение</a:t>
            </a:r>
          </a:p>
          <a:p>
            <a:pPr lvl="7"/>
            <a:r>
              <a:rPr lang="ru-RU" dirty="0" smtClean="0"/>
              <a:t>Мелкий подзаголовок (таблица или рисунок)</a:t>
            </a:r>
          </a:p>
          <a:p>
            <a:pPr marL="0" marR="0" lvl="8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Выделения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10483891" y="4764090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333"/>
            </a:lvl1pPr>
          </a:lstStyle>
          <a:p>
            <a:fld id="{53B410EE-6303-4B9A-A9F6-DCA07D71DC8B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25288" y="375502"/>
            <a:ext cx="6667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mbria" pitchFamily="18" charset="0"/>
              </a:defRPr>
            </a:lvl1pPr>
          </a:lstStyle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3474"/>
      </p:ext>
    </p:extLst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&gt;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255467" y="1509184"/>
            <a:ext cx="8645368" cy="3456029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2857A5"/>
                </a:solidFill>
              </a:defRPr>
            </a:lvl2pPr>
            <a:lvl3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00A6EB"/>
              </a:buClr>
              <a:defRPr/>
            </a:lvl4pPr>
            <a:lvl5pPr>
              <a:buClr>
                <a:srgbClr val="00A6EB"/>
              </a:buClr>
              <a:defRPr/>
            </a:lvl5pPr>
            <a:lvl6pPr>
              <a:defRPr sz="1467"/>
            </a:lvl6pPr>
            <a:lvl7pPr>
              <a:buClr>
                <a:srgbClr val="00A6EB"/>
              </a:buClr>
              <a:defRPr/>
            </a:lvl7pPr>
            <a:lvl8pPr>
              <a:defRPr sz="1400" spc="0">
                <a:latin typeface="Cambria" pitchFamily="18" charset="0"/>
              </a:defRPr>
            </a:lvl8pPr>
            <a:lvl9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 pitchFamily="34" charset="0"/>
              <a:buNone/>
              <a:tabLst/>
              <a:defRPr sz="2667" b="1">
                <a:solidFill>
                  <a:srgbClr val="FF0000"/>
                </a:solidFill>
                <a:latin typeface="Cambria" pitchFamily="18" charset="0"/>
              </a:defRPr>
            </a:lvl9pPr>
          </a:lstStyle>
          <a:p>
            <a:pPr lvl="1"/>
            <a:r>
              <a:rPr lang="ru-RU" dirty="0" smtClean="0"/>
              <a:t>Образец заголовка</a:t>
            </a:r>
          </a:p>
        </p:txBody>
      </p:sp>
      <p:sp>
        <p:nvSpPr>
          <p:cNvPr id="7" name="Дата 3"/>
          <p:cNvSpPr txBox="1">
            <a:spLocks/>
          </p:cNvSpPr>
          <p:nvPr/>
        </p:nvSpPr>
        <p:spPr>
          <a:xfrm>
            <a:off x="335200" y="5586457"/>
            <a:ext cx="3840533" cy="1215487"/>
          </a:xfrm>
          <a:prstGeom prst="rect">
            <a:avLst/>
          </a:prstGeom>
        </p:spPr>
        <p:txBody>
          <a:bodyPr lIns="121907" tIns="60953" rIns="121907" bIns="60953"/>
          <a:lstStyle>
            <a:lvl1pPr>
              <a:defRPr sz="1400">
                <a:latin typeface="Cambria" pitchFamily="18" charset="0"/>
              </a:defRPr>
            </a:lvl1pPr>
          </a:lstStyle>
          <a:p>
            <a:pPr marL="0" marR="0" lvl="0" indent="0" algn="l" defTabSz="1219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+7 (495) 952-09-05</a:t>
            </a:r>
            <a:endParaRPr kumimoji="0" lang="en-US" sz="1333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l" defTabSz="1219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115419 г. Москва, 2-й Верхний Михайловский проезд, д. 9а</a:t>
            </a:r>
          </a:p>
          <a:p>
            <a:pPr marL="0" marR="0" lvl="0" indent="0" algn="l" defTabSz="1219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mcko.ru</a:t>
            </a:r>
          </a:p>
          <a:p>
            <a:pPr marL="0" marR="0" lvl="0" indent="0" algn="l" defTabSz="1219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www.facebook.com/mcko.ru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3" y="5688000"/>
            <a:ext cx="182400" cy="182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3" y="5880000"/>
            <a:ext cx="182400" cy="182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3" y="6288000"/>
            <a:ext cx="182400" cy="182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3" y="6501427"/>
            <a:ext cx="182400" cy="1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75304"/>
      </p:ext>
    </p:extLst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43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 advClick="0" advTm="10000">
    <p:dissolve/>
  </p:transition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ts val="3200"/>
        </a:lnSpc>
        <a:spcBef>
          <a:spcPct val="0"/>
        </a:spcBef>
        <a:buNone/>
        <a:defRPr sz="2667" b="1" kern="1200" cap="all" spc="-133" baseline="0">
          <a:solidFill>
            <a:srgbClr val="00A6EB"/>
          </a:solidFill>
          <a:latin typeface="Cambria" pitchFamily="18" charset="0"/>
          <a:ea typeface="+mj-ea"/>
          <a:cs typeface="Latha" pitchFamily="34" charset="0"/>
        </a:defRPr>
      </a:lvl1pPr>
    </p:titleStyle>
    <p:bodyStyle>
      <a:lvl1pPr marL="0" indent="0" algn="l" defTabSz="1219170" rtl="0" eaLnBrk="1" latinLnBrk="0" hangingPunct="1">
        <a:spcBef>
          <a:spcPts val="3200"/>
        </a:spcBef>
        <a:buFont typeface="Arial" pitchFamily="34" charset="0"/>
        <a:buNone/>
        <a:defRPr sz="2400" kern="1200" cap="none" baseline="0">
          <a:solidFill>
            <a:schemeClr val="tx1">
              <a:lumMod val="75000"/>
              <a:lumOff val="25000"/>
            </a:schemeClr>
          </a:solidFill>
          <a:latin typeface="Cambria" pitchFamily="18" charset="0"/>
          <a:ea typeface="+mn-ea"/>
          <a:cs typeface="+mn-cs"/>
        </a:defRPr>
      </a:lvl1pPr>
      <a:lvl2pPr marL="0" indent="0" algn="l" defTabSz="1219170" rtl="0" eaLnBrk="1" latinLnBrk="0" hangingPunct="1">
        <a:spcBef>
          <a:spcPts val="1600"/>
        </a:spcBef>
        <a:spcAft>
          <a:spcPts val="800"/>
        </a:spcAft>
        <a:buFont typeface="Arial" pitchFamily="34" charset="0"/>
        <a:buNone/>
        <a:defRPr sz="1867" b="1" kern="1200" cap="all" baseline="0">
          <a:solidFill>
            <a:srgbClr val="00A6EB"/>
          </a:solidFill>
          <a:latin typeface="Cambria" pitchFamily="18" charset="0"/>
          <a:ea typeface="+mn-ea"/>
          <a:cs typeface="+mn-cs"/>
        </a:defRPr>
      </a:lvl2pPr>
      <a:lvl3pPr marL="0" indent="0" algn="l" defTabSz="1219170" rtl="0" eaLnBrk="1" latinLnBrk="0" hangingPunct="1">
        <a:spcBef>
          <a:spcPts val="0"/>
        </a:spcBef>
        <a:spcAft>
          <a:spcPts val="400"/>
        </a:spcAft>
        <a:buFont typeface="Arial" pitchFamily="34" charset="0"/>
        <a:buNone/>
        <a:defRPr sz="2133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596885" indent="-361942" algn="l" defTabSz="1219170" rtl="0" eaLnBrk="1" latinLnBrk="0" hangingPunct="1">
        <a:spcBef>
          <a:spcPts val="0"/>
        </a:spcBef>
        <a:spcAft>
          <a:spcPts val="800"/>
        </a:spcAft>
        <a:buClr>
          <a:srgbClr val="00A6EB"/>
        </a:buClr>
        <a:buFont typeface="Wingdings 2" pitchFamily="18" charset="2"/>
        <a:buChar char=""/>
        <a:defRPr sz="2133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596885" indent="-361942" algn="l" defTabSz="1219170" rtl="0" eaLnBrk="1" latinLnBrk="0" hangingPunct="1">
        <a:spcBef>
          <a:spcPts val="533"/>
        </a:spcBef>
        <a:spcAft>
          <a:spcPts val="533"/>
        </a:spcAft>
        <a:buClr>
          <a:srgbClr val="00A6EB"/>
        </a:buClr>
        <a:buSzPct val="110000"/>
        <a:buFont typeface="+mj-lt"/>
        <a:buAutoNum type="arabicPeriod"/>
        <a:tabLst/>
        <a:defRPr sz="2133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599002" indent="0" algn="l" defTabSz="1219170" rtl="0" eaLnBrk="1" latinLnBrk="0" hangingPunct="1">
        <a:spcBef>
          <a:spcPts val="800"/>
        </a:spcBef>
        <a:spcAft>
          <a:spcPts val="800"/>
        </a:spcAft>
        <a:buFont typeface="Arial" pitchFamily="34" charset="0"/>
        <a:buNone/>
        <a:defRPr sz="1867" i="0" kern="1200">
          <a:solidFill>
            <a:schemeClr val="tx1"/>
          </a:solidFill>
          <a:latin typeface="+mj-lt"/>
          <a:ea typeface="+mn-ea"/>
          <a:cs typeface="+mn-cs"/>
        </a:defRPr>
      </a:lvl6pPr>
      <a:lvl7pPr marL="237061" indent="-237061" algn="l" defTabSz="1219170" rtl="0" eaLnBrk="1" latinLnBrk="0" hangingPunct="1">
        <a:spcBef>
          <a:spcPts val="1600"/>
        </a:spcBef>
        <a:spcAft>
          <a:spcPts val="1600"/>
        </a:spcAft>
        <a:buClr>
          <a:srgbClr val="00A6EB"/>
        </a:buClr>
        <a:buSzPct val="150000"/>
        <a:buFont typeface="Cambria" pitchFamily="18" charset="0"/>
        <a:buChar char="|"/>
        <a:defRPr sz="2400" b="1" i="1" kern="1200">
          <a:solidFill>
            <a:srgbClr val="414A54"/>
          </a:solidFill>
          <a:latin typeface="Cambria" pitchFamily="18" charset="0"/>
          <a:ea typeface="+mn-ea"/>
          <a:cs typeface="+mn-cs"/>
        </a:defRPr>
      </a:lvl7pPr>
      <a:lvl8pPr marL="0" indent="0" algn="l" defTabSz="1219170" rtl="0" eaLnBrk="1" latinLnBrk="0" hangingPunct="1">
        <a:spcBef>
          <a:spcPts val="533"/>
        </a:spcBef>
        <a:spcAft>
          <a:spcPts val="533"/>
        </a:spcAft>
        <a:buFont typeface="Arial" pitchFamily="34" charset="0"/>
        <a:buNone/>
        <a:defRPr sz="1600" u="sng" kern="1200" cap="all" spc="267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8pPr>
      <a:lvl9pPr marL="0" indent="0" algn="l" defTabSz="1219170" rtl="0" eaLnBrk="1" latinLnBrk="0" hangingPunct="1">
        <a:spcBef>
          <a:spcPts val="533"/>
        </a:spcBef>
        <a:spcAft>
          <a:spcPts val="533"/>
        </a:spcAft>
        <a:buFont typeface="Arial" pitchFamily="34" charset="0"/>
        <a:buNone/>
        <a:defRPr sz="1867" kern="120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gosreestr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#P319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#P318"/><Relationship Id="rId4" Type="http://schemas.openxmlformats.org/officeDocument/2006/relationships/hyperlink" Target="#P317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#P522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#/document/12183577/entry/1000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vo.garant.ru/#/document/70458630/entry/1000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2"/>
          </p:nvPr>
        </p:nvSpPr>
        <p:spPr>
          <a:xfrm>
            <a:off x="121920" y="3843534"/>
            <a:ext cx="3911600" cy="914399"/>
          </a:xfrm>
        </p:spPr>
        <p:txBody>
          <a:bodyPr/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Дониченко</a:t>
            </a:r>
            <a:r>
              <a:rPr lang="ru-RU" sz="2000" dirty="0" smtClean="0">
                <a:solidFill>
                  <a:schemeClr val="bg1"/>
                </a:solidFill>
              </a:rPr>
              <a:t> Ольга Георгиевна</a:t>
            </a:r>
            <a:r>
              <a:rPr lang="ru-RU" sz="2000" dirty="0">
                <a:solidFill>
                  <a:schemeClr val="bg1"/>
                </a:solidFill>
              </a:rPr>
              <a:t>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руководитель ЦПМПК г. Москвы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" y="6378790"/>
            <a:ext cx="112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2016 г.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5" name="Подзаголовок 4"/>
          <p:cNvSpPr txBox="1">
            <a:spLocks noGrp="1"/>
          </p:cNvSpPr>
          <p:nvPr>
            <p:ph type="subTitle" idx="1"/>
          </p:nvPr>
        </p:nvSpPr>
        <p:spPr>
          <a:xfrm>
            <a:off x="2407643" y="141288"/>
            <a:ext cx="8504832" cy="1856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600" cap="all" dirty="0" smtClean="0">
                <a:solidFill>
                  <a:srgbClr val="2F596C"/>
                </a:solidFill>
              </a:rPr>
              <a:t>Организация  обучения  детей с  ОВЗ,  инвалидностью  в </a:t>
            </a:r>
            <a:r>
              <a:rPr lang="ru-RU" sz="3600" cap="all" dirty="0">
                <a:solidFill>
                  <a:srgbClr val="2F596C"/>
                </a:solidFill>
              </a:rPr>
              <a:t>условиях общеобразовательной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623095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09550" y="1026160"/>
            <a:ext cx="4189730" cy="5760720"/>
            <a:chOff x="190500" y="990600"/>
            <a:chExt cx="6543675" cy="930690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00" y="990600"/>
              <a:ext cx="6543675" cy="3048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b="22420"/>
            <a:stretch/>
          </p:blipFill>
          <p:spPr>
            <a:xfrm>
              <a:off x="209551" y="4038600"/>
              <a:ext cx="6524624" cy="625890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4852670" y="1026160"/>
            <a:ext cx="4284994" cy="5760720"/>
            <a:chOff x="4740910" y="0"/>
            <a:chExt cx="6286500" cy="845153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4087" y="5660708"/>
              <a:ext cx="6219826" cy="279082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0910" y="0"/>
              <a:ext cx="6286500" cy="577215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260600" y="342900"/>
            <a:ext cx="952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solidFill>
                  <a:srgbClr val="000090"/>
                </a:solidFill>
              </a:rPr>
              <a:t>Мероприятия психолого-педагогической реабилитации и </a:t>
            </a:r>
            <a:r>
              <a:rPr lang="ru-RU" b="1" cap="all" dirty="0" err="1" smtClean="0">
                <a:solidFill>
                  <a:srgbClr val="000090"/>
                </a:solidFill>
              </a:rPr>
              <a:t>абилитации</a:t>
            </a:r>
            <a:endParaRPr lang="ru-RU" b="1" cap="all" dirty="0" smtClean="0">
              <a:solidFill>
                <a:srgbClr val="000090"/>
              </a:solidFill>
            </a:endParaRPr>
          </a:p>
          <a:p>
            <a:r>
              <a:rPr lang="ru-RU" b="1" cap="all" dirty="0" smtClean="0">
                <a:solidFill>
                  <a:srgbClr val="000090"/>
                </a:solidFill>
              </a:rPr>
              <a:t> в ИПРА </a:t>
            </a:r>
            <a:r>
              <a:rPr lang="ru-RU" b="1" cap="all" dirty="0">
                <a:solidFill>
                  <a:srgbClr val="000090"/>
                </a:solidFill>
              </a:rPr>
              <a:t> </a:t>
            </a:r>
            <a:r>
              <a:rPr lang="ru-RU" b="1" cap="all" dirty="0" smtClean="0">
                <a:solidFill>
                  <a:srgbClr val="000090"/>
                </a:solidFill>
              </a:rPr>
              <a:t>ребенка-инвалида</a:t>
            </a:r>
            <a:endParaRPr lang="ru-RU" b="1" cap="all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8816" y="164547"/>
            <a:ext cx="8417497" cy="768107"/>
          </a:xfrm>
        </p:spPr>
        <p:txBody>
          <a:bodyPr/>
          <a:lstStyle/>
          <a:p>
            <a:pPr algn="r"/>
            <a:r>
              <a:rPr lang="ru-RU" dirty="0" smtClean="0"/>
              <a:t>Причины обращения в ЦПМПК г. Москвы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8160" y="2438400"/>
            <a:ext cx="11176000" cy="1788160"/>
          </a:xfrm>
          <a:prstGeom prst="roundRect">
            <a:avLst>
              <a:gd name="adj" fmla="val 6029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ЦПМПК г. МОСКВЫ</a:t>
            </a:r>
          </a:p>
          <a:p>
            <a:pPr algn="ctr"/>
            <a:endParaRPr lang="ru-RU" sz="3200" dirty="0"/>
          </a:p>
          <a:p>
            <a:pPr algn="ctr"/>
            <a:endParaRPr lang="ru-RU" sz="3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95761" y="3190240"/>
            <a:ext cx="10872745" cy="3477915"/>
            <a:chOff x="336724" y="2557295"/>
            <a:chExt cx="8350102" cy="368614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36725" y="2557295"/>
              <a:ext cx="2691364" cy="943713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dirty="0">
                  <a:solidFill>
                    <a:schemeClr val="bg1"/>
                  </a:solidFill>
                  <a:latin typeface="Cambria" panose="02040503050406030204" pitchFamily="18" charset="0"/>
                </a:rPr>
                <a:t>Специальные условия для получения образования 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107164" y="2557295"/>
              <a:ext cx="2579662" cy="943713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000" dirty="0">
                  <a:solidFill>
                    <a:schemeClr val="bg1"/>
                  </a:solidFill>
                  <a:latin typeface="Cambria" panose="02040503050406030204" pitchFamily="18" charset="0"/>
                </a:rPr>
                <a:t>Специальные условия при проведении ГИА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36724" y="4226568"/>
              <a:ext cx="8350101" cy="767612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400" dirty="0">
                  <a:solidFill>
                    <a:schemeClr val="bg1"/>
                  </a:solidFill>
                  <a:latin typeface="Cambria" panose="02040503050406030204" pitchFamily="18" charset="0"/>
                </a:rPr>
                <a:t>Заключение + заявление родителей</a:t>
              </a: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1294520" y="3540774"/>
              <a:ext cx="936104" cy="61428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221013" y="2557295"/>
              <a:ext cx="2693226" cy="943713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Cambria" panose="02040503050406030204" pitchFamily="18" charset="0"/>
                </a:rPr>
                <a:t>Начало обучения на начальном уровне общего образования после 8 лет</a:t>
              </a:r>
            </a:p>
          </p:txBody>
        </p:sp>
        <p:sp>
          <p:nvSpPr>
            <p:cNvPr id="11" name="Стрелка вниз 10"/>
            <p:cNvSpPr/>
            <p:nvPr/>
          </p:nvSpPr>
          <p:spPr>
            <a:xfrm>
              <a:off x="4102819" y="3537012"/>
              <a:ext cx="936104" cy="65355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7048643" y="3540775"/>
              <a:ext cx="936104" cy="61428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36724" y="5371207"/>
              <a:ext cx="8350101" cy="87222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381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Создание специальных </a:t>
              </a:r>
              <a:r>
                <a:rPr lang="ru-RU" sz="2400" b="1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условий обучения и воспитания</a:t>
              </a:r>
              <a:br>
                <a:rPr lang="ru-RU" sz="2400" b="1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</a:br>
              <a:r>
                <a:rPr lang="ru-RU" sz="2400" b="1" dirty="0" smtClean="0">
                  <a:solidFill>
                    <a:schemeClr val="bg1"/>
                  </a:solidFill>
                  <a:latin typeface="Cambria" panose="02040503050406030204" pitchFamily="18" charset="0"/>
                </a:rPr>
                <a:t> </a:t>
              </a:r>
              <a:r>
                <a:rPr lang="ru-RU" sz="2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в образовательной организации</a:t>
              </a:r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4102819" y="4855918"/>
              <a:ext cx="936104" cy="65355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24" y="1215247"/>
            <a:ext cx="1368990" cy="136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33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071" y="164547"/>
            <a:ext cx="7942242" cy="768107"/>
          </a:xfrm>
        </p:spPr>
        <p:txBody>
          <a:bodyPr/>
          <a:lstStyle/>
          <a:p>
            <a:pPr algn="r"/>
            <a:r>
              <a:rPr lang="ru-RU" dirty="0" smtClean="0"/>
              <a:t>Специальные условия для получения образования обучающимися с ОВЗ</a:t>
            </a:r>
            <a:endParaRPr lang="ru-RU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056164" y="1808163"/>
            <a:ext cx="4856956" cy="1191069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Cambria" panose="02040503050406030204" pitchFamily="18" charset="0"/>
              </a:rPr>
              <a:t>Образовательные программы и методы обучения и воспитания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6288945" y="1808163"/>
            <a:ext cx="4847368" cy="1191070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Cambria" panose="02040503050406030204" pitchFamily="18" charset="0"/>
              </a:rPr>
              <a:t>Учебники, учебные пособия и дидактические материалы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1055688" y="4571096"/>
            <a:ext cx="10080625" cy="771462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Cambria" panose="02040503050406030204" pitchFamily="18" charset="0"/>
              </a:rPr>
              <a:t>Технические средства обучения коллективного и индивидуального пользования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1055688" y="3204034"/>
            <a:ext cx="4857432" cy="1162260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Cambria" panose="02040503050406030204" pitchFamily="18" charset="0"/>
              </a:rPr>
              <a:t>Предоставление услуг ассистента (помощника)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1055688" y="5547360"/>
            <a:ext cx="10080625" cy="554502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Cambria" panose="02040503050406030204" pitchFamily="18" charset="0"/>
              </a:rPr>
              <a:t>Проведение групповых и индивидуальных коррекционных занятий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6288945" y="3204034"/>
            <a:ext cx="4847368" cy="1162260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Cambria" panose="02040503050406030204" pitchFamily="18" charset="0"/>
              </a:rPr>
              <a:t>Обеспечение доступа в здания организаций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92088" y="6400800"/>
            <a:ext cx="11792648" cy="309203"/>
          </a:xfrm>
        </p:spPr>
        <p:txBody>
          <a:bodyPr anchor="ctr"/>
          <a:lstStyle/>
          <a:p>
            <a:pPr algn="ctr"/>
            <a:r>
              <a:rPr lang="ru-RU" sz="1800" i="1" dirty="0" smtClean="0"/>
              <a:t>(ст. 79 Федерального закона от 29.12.2012 г. № 273-ФЗ «Об образовании в Российской Федерации»)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9742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070" y="164547"/>
            <a:ext cx="7942241" cy="768107"/>
          </a:xfrm>
        </p:spPr>
        <p:txBody>
          <a:bodyPr/>
          <a:lstStyle/>
          <a:p>
            <a:pPr algn="r"/>
            <a:r>
              <a:rPr lang="ru-RU" dirty="0" smtClean="0"/>
              <a:t>Адаптированные основные (обще)образовательные программы</a:t>
            </a:r>
            <a:endParaRPr lang="ru-RU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056164" y="1808163"/>
            <a:ext cx="4856956" cy="837501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Cambria" panose="02040503050406030204" pitchFamily="18" charset="0"/>
              </a:rPr>
              <a:t>для глухих, слабослышащих, позднооглохших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6288945" y="1808163"/>
            <a:ext cx="4847368" cy="837501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Cambria" panose="02040503050406030204" pitchFamily="18" charset="0"/>
              </a:rPr>
              <a:t>для слепых, слабовидящих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1055689" y="3962901"/>
            <a:ext cx="4857432" cy="904838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Cambria" panose="02040503050406030204" pitchFamily="18" charset="0"/>
              </a:rPr>
              <a:t>для детей с задержкой психического развития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1055926" y="2853517"/>
            <a:ext cx="4857432" cy="902435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Cambria" panose="02040503050406030204" pitchFamily="18" charset="0"/>
              </a:rPr>
              <a:t>для детей с тяжелыми нарушениями речи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6288945" y="3940251"/>
            <a:ext cx="4847368" cy="904838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Cambria" panose="02040503050406030204" pitchFamily="18" charset="0"/>
              </a:rPr>
              <a:t>для детей с умственной отсталостью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6288945" y="2842971"/>
            <a:ext cx="4847368" cy="899973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Cambria" panose="02040503050406030204" pitchFamily="18" charset="0"/>
              </a:rPr>
              <a:t>для детей с нарушениями опорно-двигательного аппарата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1055689" y="5042396"/>
            <a:ext cx="10080625" cy="572287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Cambria" panose="02040503050406030204" pitchFamily="18" charset="0"/>
              </a:rPr>
              <a:t>для детей с расстройствами аутистического спектра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1055687" y="5811990"/>
            <a:ext cx="10080625" cy="554502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Cambria" panose="02040503050406030204" pitchFamily="18" charset="0"/>
              </a:rPr>
              <a:t>для детей со сложными дефектами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99675" y="6446203"/>
            <a:ext cx="11792648" cy="309203"/>
          </a:xfrm>
        </p:spPr>
        <p:txBody>
          <a:bodyPr anchor="ctr"/>
          <a:lstStyle/>
          <a:p>
            <a:pPr algn="ctr"/>
            <a:r>
              <a:rPr lang="ru-RU" sz="1800" i="1" dirty="0" smtClean="0"/>
              <a:t>(ст. 79 Федерального закона от 29.12.2012 г. № 273-ФЗ «Об образовании в Российской Федерации»)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38536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89100" y="88900"/>
            <a:ext cx="10401300" cy="8437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cap="all" dirty="0" smtClean="0">
                <a:solidFill>
                  <a:schemeClr val="bg1"/>
                </a:solidFill>
              </a:rPr>
              <a:t>я </a:t>
            </a:r>
            <a:r>
              <a:rPr lang="ru-RU" sz="1800" cap="all" dirty="0">
                <a:solidFill>
                  <a:srgbClr val="000090"/>
                </a:solidFill>
              </a:rPr>
              <a:t>основная  общеобразовательная программа </a:t>
            </a:r>
            <a:br>
              <a:rPr lang="ru-RU" sz="1800" cap="all" dirty="0">
                <a:solidFill>
                  <a:srgbClr val="000090"/>
                </a:solidFill>
              </a:rPr>
            </a:br>
            <a:r>
              <a:rPr lang="ru-RU" sz="1800" cap="all" dirty="0" smtClean="0">
                <a:solidFill>
                  <a:srgbClr val="000090"/>
                </a:solidFill>
              </a:rPr>
              <a:t>    (</a:t>
            </a:r>
            <a:r>
              <a:rPr lang="ru-RU" sz="1800" cap="all" dirty="0">
                <a:solidFill>
                  <a:srgbClr val="000090"/>
                </a:solidFill>
              </a:rPr>
              <a:t>дошкольного, начального общего, основного общего, среднего общего </a:t>
            </a:r>
            <a:r>
              <a:rPr lang="ru-RU" sz="1800" cap="all" dirty="0" smtClean="0">
                <a:solidFill>
                  <a:srgbClr val="000090"/>
                </a:solidFill>
              </a:rPr>
              <a:t>     образования</a:t>
            </a:r>
            <a:r>
              <a:rPr lang="ru-RU" sz="1800" cap="all" dirty="0">
                <a:solidFill>
                  <a:srgbClr val="000090"/>
                </a:solidFill>
              </a:rPr>
              <a:t>) ст. 2, ч.28,  ФЗ-273:</a:t>
            </a:r>
            <a:br>
              <a:rPr lang="ru-RU" sz="1800" cap="all" dirty="0">
                <a:solidFill>
                  <a:srgbClr val="000090"/>
                </a:solidFill>
              </a:rPr>
            </a:br>
            <a:endParaRPr lang="ru-RU" sz="1800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5400" y="1435100"/>
            <a:ext cx="9654600" cy="4872567"/>
          </a:xfrm>
        </p:spPr>
        <p:txBody>
          <a:bodyPr/>
          <a:lstStyle/>
          <a:p>
            <a:r>
              <a:rPr lang="ru-RU" sz="2800" b="1" dirty="0"/>
              <a:t>Адаптированная образовательная программа</a:t>
            </a:r>
            <a:r>
              <a:rPr lang="ru-RU" sz="2800" dirty="0"/>
              <a:t> – </a:t>
            </a:r>
          </a:p>
          <a:p>
            <a:pPr algn="just">
              <a:lnSpc>
                <a:spcPct val="130000"/>
              </a:lnSpc>
            </a:pPr>
            <a:r>
              <a:rPr lang="ru-RU" sz="2800" dirty="0"/>
              <a:t>образовательная программа, адаптированная </a:t>
            </a:r>
            <a:r>
              <a:rPr lang="ru-RU" sz="2800" b="1" dirty="0"/>
              <a:t>для обучения лиц с ограниченными возможностями здоровья</a:t>
            </a:r>
            <a:r>
              <a:rPr lang="ru-RU" sz="2800" dirty="0"/>
              <a:t> с учетом особенностей их психофизического развития, индивидуальных возможностей и при необходимости </a:t>
            </a:r>
            <a:r>
              <a:rPr lang="ru-RU" sz="2800" b="1" dirty="0"/>
              <a:t>обеспечивающая коррекцию нарушений развития и социальную адаптацию указанных лиц</a:t>
            </a:r>
          </a:p>
          <a:p>
            <a:pPr>
              <a:lnSpc>
                <a:spcPct val="130000"/>
              </a:lnSpc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72798839"/>
      </p:ext>
    </p:extLst>
  </p:cSld>
  <p:clrMapOvr>
    <a:masterClrMapping/>
  </p:clrMapOvr>
  <p:transition spd="med" advClick="0" advTm="10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55800" y="177800"/>
            <a:ext cx="10236200" cy="90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cap="all" dirty="0">
                <a:solidFill>
                  <a:srgbClr val="000090"/>
                </a:solidFill>
              </a:rPr>
              <a:t>Адаптированная основная  общеобразовательная программа </a:t>
            </a:r>
            <a:r>
              <a:rPr lang="ru-RU" sz="1600" b="1" cap="all" dirty="0" smtClean="0">
                <a:solidFill>
                  <a:srgbClr val="000090"/>
                </a:solidFill>
              </a:rPr>
              <a:t/>
            </a:r>
            <a:br>
              <a:rPr lang="ru-RU" sz="1600" b="1" cap="all" dirty="0" smtClean="0">
                <a:solidFill>
                  <a:srgbClr val="000090"/>
                </a:solidFill>
              </a:rPr>
            </a:br>
            <a:r>
              <a:rPr lang="ru-RU" sz="1600" b="1" cap="all" dirty="0" smtClean="0">
                <a:solidFill>
                  <a:srgbClr val="000090"/>
                </a:solidFill>
              </a:rPr>
              <a:t>(</a:t>
            </a:r>
            <a:r>
              <a:rPr lang="ru-RU" sz="1600" b="1" cap="all" dirty="0">
                <a:solidFill>
                  <a:srgbClr val="000090"/>
                </a:solidFill>
              </a:rPr>
              <a:t>дошкольного, начального общего, </a:t>
            </a:r>
            <a:r>
              <a:rPr lang="ru-RU" sz="1600" b="1" cap="all" dirty="0" smtClean="0">
                <a:solidFill>
                  <a:srgbClr val="000090"/>
                </a:solidFill>
              </a:rPr>
              <a:t>основного общего</a:t>
            </a:r>
            <a:r>
              <a:rPr lang="ru-RU" sz="1600" b="1" cap="all" dirty="0">
                <a:solidFill>
                  <a:srgbClr val="000090"/>
                </a:solidFill>
              </a:rPr>
              <a:t>, среднего </a:t>
            </a:r>
            <a:r>
              <a:rPr lang="ru-RU" sz="1600" b="1" cap="all" dirty="0" smtClean="0">
                <a:solidFill>
                  <a:srgbClr val="000090"/>
                </a:solidFill>
              </a:rPr>
              <a:t>общего образования) </a:t>
            </a:r>
            <a:r>
              <a:rPr lang="ru-RU" sz="1600" b="1" cap="all" dirty="0">
                <a:solidFill>
                  <a:srgbClr val="000090"/>
                </a:solidFill>
              </a:rPr>
              <a:t>ст. </a:t>
            </a:r>
            <a:r>
              <a:rPr lang="ru-RU" sz="1600" b="1" cap="all" dirty="0" smtClean="0">
                <a:solidFill>
                  <a:srgbClr val="000090"/>
                </a:solidFill>
              </a:rPr>
              <a:t>12, </a:t>
            </a:r>
          </a:p>
          <a:p>
            <a:pPr>
              <a:lnSpc>
                <a:spcPct val="110000"/>
              </a:lnSpc>
            </a:pPr>
            <a:r>
              <a:rPr lang="ru-RU" sz="1600" b="1" cap="all" dirty="0" smtClean="0">
                <a:solidFill>
                  <a:srgbClr val="000090"/>
                </a:solidFill>
              </a:rPr>
              <a:t>Ч. 5; 28,ФЗ</a:t>
            </a:r>
            <a:r>
              <a:rPr lang="ru-RU" sz="1600" b="1" cap="all" dirty="0">
                <a:solidFill>
                  <a:srgbClr val="000090"/>
                </a:solidFill>
              </a:rPr>
              <a:t>-273: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1480" y="1435409"/>
            <a:ext cx="11682762" cy="524580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3200" dirty="0" smtClean="0"/>
              <a:t>Разработка и утверждение </a:t>
            </a:r>
            <a:r>
              <a:rPr lang="ru-RU" sz="3200" b="1" dirty="0" smtClean="0"/>
              <a:t>образовательных программ </a:t>
            </a:r>
            <a:r>
              <a:rPr lang="ru-RU" sz="3200" dirty="0" smtClean="0"/>
              <a:t>относится к </a:t>
            </a:r>
            <a:r>
              <a:rPr lang="ru-RU" sz="3200" b="1" dirty="0" smtClean="0"/>
              <a:t>компетенции образовательной организации</a:t>
            </a:r>
          </a:p>
          <a:p>
            <a:pPr>
              <a:lnSpc>
                <a:spcPct val="120000"/>
              </a:lnSpc>
            </a:pPr>
            <a:r>
              <a:rPr lang="ru-RU" sz="3200" b="1" dirty="0" smtClean="0"/>
              <a:t>Адаптированная </a:t>
            </a:r>
            <a:r>
              <a:rPr lang="ru-RU" sz="3200" b="1" dirty="0"/>
              <a:t>основная общеобразовательная программа разрабатывается организацией</a:t>
            </a:r>
            <a:r>
              <a:rPr lang="ru-RU" sz="3200" dirty="0"/>
              <a:t>, осуществляющей образовательную деятельность, с учетом особенностей психофизического развития и возможностей </a:t>
            </a:r>
            <a:r>
              <a:rPr lang="ru-RU" sz="3200" dirty="0" smtClean="0"/>
              <a:t>обучающихся</a:t>
            </a:r>
            <a:endParaRPr lang="ru-RU" sz="3200" dirty="0"/>
          </a:p>
          <a:p>
            <a:pPr>
              <a:lnSpc>
                <a:spcPct val="120000"/>
              </a:lnSpc>
              <a:buFont typeface="Arial" charset="0"/>
              <a:buNone/>
            </a:pPr>
            <a:endParaRPr lang="ru-RU" sz="3200" dirty="0" smtClean="0"/>
          </a:p>
          <a:p>
            <a:pPr>
              <a:buFont typeface="Arial" charset="0"/>
              <a:buNone/>
            </a:pPr>
            <a:endParaRPr lang="ru-RU" sz="3200" b="1" dirty="0">
              <a:latin typeface="Arial" charset="0"/>
            </a:endParaRPr>
          </a:p>
          <a:p>
            <a:pPr marL="342900" indent="-342900"/>
            <a:endParaRPr lang="ru-RU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92300" y="266700"/>
            <a:ext cx="979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cap="all" dirty="0">
                <a:solidFill>
                  <a:srgbClr val="000090"/>
                </a:solidFill>
              </a:rPr>
              <a:t>Ребенок с ОВЗ</a:t>
            </a:r>
            <a:r>
              <a:rPr lang="ru-RU" sz="2800" b="1" cap="all" dirty="0" smtClean="0">
                <a:solidFill>
                  <a:srgbClr val="000090"/>
                </a:solidFill>
              </a:rPr>
              <a:t>, инвалидностью</a:t>
            </a:r>
            <a:endParaRPr lang="ru-RU" sz="2800" b="1" cap="all" dirty="0">
              <a:solidFill>
                <a:srgbClr val="00009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231181"/>
            <a:ext cx="11591872" cy="4192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/>
              <a:t>Ребенок </a:t>
            </a:r>
            <a:r>
              <a:rPr lang="ru-RU" sz="2000" b="1" dirty="0" smtClean="0"/>
              <a:t>имеет  </a:t>
            </a:r>
            <a:r>
              <a:rPr lang="ru-RU" sz="2000" b="1" dirty="0"/>
              <a:t>право на </a:t>
            </a:r>
            <a:r>
              <a:rPr lang="ru-RU" sz="2000" b="1" dirty="0" smtClean="0"/>
              <a:t>получение специальных условий обучения и воспитания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025026"/>
            <a:ext cx="5592637" cy="157105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FFFF00"/>
                </a:solidFill>
              </a:rPr>
              <a:t>Обучающиеся с ОВЗ </a:t>
            </a:r>
            <a:r>
              <a:rPr lang="ru-RU" sz="2000" b="1" dirty="0"/>
              <a:t>– </a:t>
            </a:r>
            <a:r>
              <a:rPr lang="ru-RU" sz="2000" b="1" dirty="0" smtClean="0"/>
              <a:t>получают </a:t>
            </a:r>
            <a:r>
              <a:rPr lang="ru-RU" sz="2000" b="1" dirty="0"/>
              <a:t>медицинское заключение о состоянии здоровья и рекомендации об условиях обучения (Приказ </a:t>
            </a:r>
            <a:r>
              <a:rPr lang="ru-RU" sz="2000" b="1" dirty="0" err="1"/>
              <a:t>ДЗгМ</a:t>
            </a:r>
            <a:r>
              <a:rPr lang="ru-RU" sz="2000" b="1" dirty="0"/>
              <a:t> от 01.04.13г. №297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94771" y="2025026"/>
            <a:ext cx="5592637" cy="157105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FFFF00"/>
                </a:solidFill>
              </a:rPr>
              <a:t>Дети - инвалиды, инвалиды </a:t>
            </a:r>
            <a:r>
              <a:rPr lang="ru-RU" sz="2000" b="1" dirty="0"/>
              <a:t>– имеют справку об установленной инвалидности (МСЭ), действующая на момент обучения, и </a:t>
            </a:r>
            <a:r>
              <a:rPr lang="ru-RU" sz="2000" b="1" dirty="0" smtClean="0"/>
              <a:t>ИПР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3933056"/>
            <a:ext cx="11591872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/>
              <a:t>Ребенок проходит процедуру обследования в ЦПМПК г. Москвы и получает заключение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4845301"/>
            <a:ext cx="11591872" cy="57459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Родитель(законный представитель) </a:t>
            </a:r>
            <a:r>
              <a:rPr lang="ru-RU" sz="2000" b="1" dirty="0"/>
              <a:t>предоставляет оригинал заключения ЦПМПК г. </a:t>
            </a:r>
            <a:r>
              <a:rPr lang="ru-RU" sz="2000" b="1" dirty="0" smtClean="0"/>
              <a:t>Москвы </a:t>
            </a:r>
            <a:br>
              <a:rPr lang="ru-RU" sz="2000" b="1" dirty="0" smtClean="0"/>
            </a:br>
            <a:r>
              <a:rPr lang="ru-RU" sz="2000" b="1" dirty="0" smtClean="0"/>
              <a:t>и заявление в ОО</a:t>
            </a:r>
            <a:endParaRPr lang="ru-RU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5805264"/>
            <a:ext cx="11591872" cy="87685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/>
              <a:t>Образовательная организация предоставляет специальные условия образования </a:t>
            </a:r>
            <a:endParaRPr lang="ru-RU" sz="2000" b="1" dirty="0" smtClean="0"/>
          </a:p>
          <a:p>
            <a:pPr lvl="0" algn="ctr"/>
            <a:r>
              <a:rPr lang="ru-RU" sz="2000" b="1" dirty="0" smtClean="0"/>
              <a:t>(</a:t>
            </a:r>
            <a:r>
              <a:rPr lang="ru-RU" sz="2000" b="1" dirty="0"/>
              <a:t>включая индивидуальные и групповые коррекционные занятия) 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2647549" y="1630553"/>
            <a:ext cx="1275514" cy="43204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6" name="Стрелка вниз 15"/>
          <p:cNvSpPr/>
          <p:nvPr/>
        </p:nvSpPr>
        <p:spPr>
          <a:xfrm>
            <a:off x="8767141" y="1625577"/>
            <a:ext cx="1275514" cy="43204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7" name="Стрелка вниз 16"/>
          <p:cNvSpPr/>
          <p:nvPr/>
        </p:nvSpPr>
        <p:spPr>
          <a:xfrm>
            <a:off x="2615898" y="3527712"/>
            <a:ext cx="1275514" cy="43204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8" name="Стрелка вниз 17"/>
          <p:cNvSpPr/>
          <p:nvPr/>
        </p:nvSpPr>
        <p:spPr>
          <a:xfrm>
            <a:off x="8762448" y="3522736"/>
            <a:ext cx="1275514" cy="43204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9" name="Стрелка вниз 18"/>
          <p:cNvSpPr/>
          <p:nvPr/>
        </p:nvSpPr>
        <p:spPr>
          <a:xfrm>
            <a:off x="5539719" y="4460969"/>
            <a:ext cx="1275514" cy="43204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0" name="Стрелка вниз 19"/>
          <p:cNvSpPr/>
          <p:nvPr/>
        </p:nvSpPr>
        <p:spPr>
          <a:xfrm>
            <a:off x="5539719" y="5413055"/>
            <a:ext cx="1275514" cy="43204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98097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35200" y="330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cap="all" dirty="0">
                <a:solidFill>
                  <a:srgbClr val="000090"/>
                </a:solidFill>
              </a:rPr>
              <a:t>Руководитель ОО</a:t>
            </a:r>
          </a:p>
        </p:txBody>
      </p:sp>
      <p:graphicFrame>
        <p:nvGraphicFramePr>
          <p:cNvPr id="2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376281"/>
              </p:ext>
            </p:extLst>
          </p:nvPr>
        </p:nvGraphicFramePr>
        <p:xfrm>
          <a:off x="251520" y="1202498"/>
          <a:ext cx="11547998" cy="553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976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01800" y="203200"/>
            <a:ext cx="96717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>
                <a:solidFill>
                  <a:srgbClr val="000090"/>
                </a:solidFill>
              </a:rPr>
              <a:t>Направленность групп дошкольного уровня </a:t>
            </a:r>
            <a:r>
              <a:rPr lang="ru-RU" sz="1600" b="1" cap="all" dirty="0" smtClean="0">
                <a:solidFill>
                  <a:srgbClr val="000090"/>
                </a:solidFill>
              </a:rPr>
              <a:t>образования (приказ </a:t>
            </a:r>
            <a:r>
              <a:rPr lang="ru-RU" sz="1600" b="1" cap="all" dirty="0" err="1">
                <a:solidFill>
                  <a:srgbClr val="000090"/>
                </a:solidFill>
              </a:rPr>
              <a:t>Минобрнауки</a:t>
            </a:r>
            <a:r>
              <a:rPr lang="ru-RU" sz="1600" b="1" cap="all" dirty="0">
                <a:solidFill>
                  <a:srgbClr val="000090"/>
                </a:solidFill>
              </a:rPr>
              <a:t> РФ №1014 от 30.08.13 г., п.13)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2480" y="1246695"/>
            <a:ext cx="5588448" cy="25675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Общеразвивающая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2480" y="4113648"/>
            <a:ext cx="5588448" cy="2567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Оздоровительная</a:t>
            </a:r>
            <a:endParaRPr lang="ru-RU" sz="4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30371" y="4113648"/>
            <a:ext cx="5588448" cy="25675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Компенсирующая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30371" y="1246694"/>
            <a:ext cx="5588448" cy="25675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Комбинированная</a:t>
            </a:r>
            <a:endParaRPr lang="ru-RU" sz="40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5093968" y="2961519"/>
            <a:ext cx="2043363" cy="2023167"/>
            <a:chOff x="3563887" y="2420888"/>
            <a:chExt cx="2043363" cy="2023167"/>
          </a:xfrm>
          <a:effectLst>
            <a:outerShdw blurRad="228600" dist="25400" dir="2700000" sx="104000" sy="104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3" descr="C:\Users\Alexey\Desktop\circ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7" y="2420888"/>
              <a:ext cx="2043363" cy="2023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788715" y="3156931"/>
              <a:ext cx="15937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smtClean="0"/>
                <a:t>РЕБЕНОК</a:t>
              </a:r>
              <a:endParaRPr lang="ru-RU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7703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1706368" y="4982681"/>
            <a:ext cx="10253984" cy="7475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Совместное образование здоровых детей и детей с ОВЗ</a:t>
            </a:r>
            <a:endParaRPr lang="ru-RU" sz="2800" b="1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1706368" y="3875499"/>
            <a:ext cx="2118611" cy="1205048"/>
          </a:xfrm>
          <a:prstGeom prst="downArrow">
            <a:avLst>
              <a:gd name="adj1" fmla="val 50000"/>
              <a:gd name="adj2" fmla="val 4030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78000" y="254000"/>
            <a:ext cx="91616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>
                <a:solidFill>
                  <a:srgbClr val="000090"/>
                </a:solidFill>
              </a:rPr>
              <a:t>Направленность групп дошкольного уровня </a:t>
            </a:r>
            <a:r>
              <a:rPr lang="ru-RU" sz="1600" b="1" cap="all" dirty="0" smtClean="0">
                <a:solidFill>
                  <a:srgbClr val="000090"/>
                </a:solidFill>
              </a:rPr>
              <a:t>образования (приказ </a:t>
            </a:r>
            <a:r>
              <a:rPr lang="ru-RU" sz="1600" b="1" cap="all" dirty="0" err="1">
                <a:solidFill>
                  <a:srgbClr val="000090"/>
                </a:solidFill>
              </a:rPr>
              <a:t>Минобрнауки</a:t>
            </a:r>
            <a:r>
              <a:rPr lang="ru-RU" sz="1600" b="1" cap="all" dirty="0">
                <a:solidFill>
                  <a:srgbClr val="000090"/>
                </a:solidFill>
              </a:rPr>
              <a:t> РФ №1014 от 30.08.13 г.)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3568" y="1656296"/>
            <a:ext cx="11276784" cy="635583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Общеразвивающая направленность</a:t>
            </a:r>
            <a:endParaRPr lang="ru-RU" sz="28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89890" y="1397454"/>
            <a:ext cx="1694888" cy="1678137"/>
            <a:chOff x="3563887" y="2420888"/>
            <a:chExt cx="2043363" cy="2023167"/>
          </a:xfrm>
          <a:effectLst/>
        </p:grpSpPr>
        <p:pic>
          <p:nvPicPr>
            <p:cNvPr id="17" name="Picture 3" descr="C:\Users\Alexey\Desktop\circ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7" y="2420888"/>
              <a:ext cx="2043363" cy="2023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848094" y="3201532"/>
              <a:ext cx="1474951" cy="445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atin typeface="Cambria" panose="02040503050406030204" pitchFamily="18" charset="0"/>
                </a:rPr>
                <a:t>РЕБЕНОК</a:t>
              </a:r>
              <a:endParaRPr lang="ru-RU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683568" y="3587468"/>
            <a:ext cx="11276784" cy="635583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Комбинированная направленность</a:t>
            </a:r>
            <a:endParaRPr lang="ru-RU" sz="2800" b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15290" y="3219713"/>
            <a:ext cx="1694888" cy="1678137"/>
            <a:chOff x="3563887" y="2420888"/>
            <a:chExt cx="2043363" cy="2023167"/>
          </a:xfrm>
          <a:effectLst/>
        </p:grpSpPr>
        <p:pic>
          <p:nvPicPr>
            <p:cNvPr id="22" name="Picture 3" descr="C:\Users\Alexey\Desktop\circ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7" y="2420888"/>
              <a:ext cx="2043363" cy="2023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848094" y="3216230"/>
              <a:ext cx="1474951" cy="445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atin typeface="Cambria" panose="02040503050406030204" pitchFamily="18" charset="0"/>
                </a:rPr>
                <a:t>РЕБЕНОК</a:t>
              </a:r>
              <a:endParaRPr lang="ru-RU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9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39900" y="317500"/>
            <a:ext cx="801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cap="all" dirty="0">
                <a:solidFill>
                  <a:schemeClr val="bg1"/>
                </a:solidFill>
              </a:rPr>
              <a:t> </a:t>
            </a:r>
            <a:r>
              <a:rPr lang="ru-RU" sz="2000" b="1" cap="all" dirty="0">
                <a:solidFill>
                  <a:srgbClr val="000090"/>
                </a:solidFill>
              </a:rPr>
              <a:t>Нормативно-правовая </a:t>
            </a:r>
            <a:r>
              <a:rPr lang="ru-RU" sz="2000" b="1" cap="all" dirty="0" smtClean="0">
                <a:solidFill>
                  <a:srgbClr val="000090"/>
                </a:solidFill>
              </a:rPr>
              <a:t>документация</a:t>
            </a:r>
            <a:endParaRPr lang="ru-RU" sz="2000" b="1" cap="all" dirty="0">
              <a:solidFill>
                <a:srgbClr val="000090"/>
              </a:solidFill>
            </a:endParaRPr>
          </a:p>
        </p:txBody>
      </p:sp>
      <p:sp>
        <p:nvSpPr>
          <p:cNvPr id="10" name="Shape 53"/>
          <p:cNvSpPr>
            <a:spLocks noGrp="1"/>
          </p:cNvSpPr>
          <p:nvPr>
            <p:ph idx="1"/>
          </p:nvPr>
        </p:nvSpPr>
        <p:spPr>
          <a:xfrm>
            <a:off x="126999" y="1506141"/>
            <a:ext cx="11809603" cy="535185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SzPct val="150000"/>
              <a:buBlip>
                <a:blip r:embed="rId3"/>
              </a:buBlip>
              <a:defRPr/>
            </a:pPr>
            <a:r>
              <a:rPr lang="ru-RU" sz="1600" b="1" dirty="0">
                <a:ln w="0"/>
                <a:cs typeface="Times New Roman"/>
              </a:rPr>
              <a:t>Федеральный закон </a:t>
            </a:r>
            <a:endParaRPr lang="ru-RU" sz="1600" b="1" dirty="0" smtClean="0">
              <a:ln w="0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50000"/>
              <a:buBlip>
                <a:blip r:embed="rId3"/>
              </a:buBlip>
              <a:defRPr/>
            </a:pPr>
            <a:endParaRPr lang="en-US" sz="1600" b="1" dirty="0" smtClean="0">
              <a:ln w="0"/>
              <a:cs typeface="Times New Roman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SzPct val="150000"/>
              <a:defRPr/>
            </a:pPr>
            <a:r>
              <a:rPr lang="ru-RU" sz="1600" dirty="0" smtClean="0">
                <a:ln w="0"/>
                <a:cs typeface="Times New Roman"/>
              </a:rPr>
              <a:t>№ </a:t>
            </a:r>
            <a:r>
              <a:rPr lang="ru-RU" sz="1600" b="1" dirty="0" smtClean="0">
                <a:ln w="0"/>
                <a:cs typeface="Times New Roman"/>
              </a:rPr>
              <a:t>273-ФЗ </a:t>
            </a:r>
            <a:r>
              <a:rPr lang="ru-RU" sz="1600" dirty="0">
                <a:ln w="0"/>
                <a:cs typeface="Times New Roman"/>
              </a:rPr>
              <a:t>от 29.12.2012 г. «Об образовании в Российской Федерации</a:t>
            </a:r>
            <a:r>
              <a:rPr lang="ru-RU" sz="1600" dirty="0" smtClean="0">
                <a:ln w="0"/>
                <a:cs typeface="Times New Roman"/>
              </a:rPr>
              <a:t>»;</a:t>
            </a:r>
            <a:endParaRPr lang="en-US" sz="1600" dirty="0" smtClean="0">
              <a:ln w="0"/>
              <a:cs typeface="Times New Roman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ct val="150000"/>
              <a:defRPr/>
            </a:pPr>
            <a:r>
              <a:rPr lang="ru-RU" sz="1600" dirty="0" smtClean="0"/>
              <a:t>№ </a:t>
            </a:r>
            <a:r>
              <a:rPr lang="ru-RU" sz="1600" b="1" dirty="0" smtClean="0"/>
              <a:t>181</a:t>
            </a:r>
            <a:r>
              <a:rPr lang="ru-RU" sz="1600" b="1" dirty="0"/>
              <a:t>-ФЗ </a:t>
            </a:r>
            <a:r>
              <a:rPr lang="ru-RU" sz="1600" dirty="0" smtClean="0"/>
              <a:t>от 24.11.1995г. «</a:t>
            </a:r>
            <a:r>
              <a:rPr lang="ru-RU" sz="1600" dirty="0"/>
              <a:t>О социальной защите инвалидов в Российской Федерации»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в редакции </a:t>
            </a:r>
            <a:r>
              <a:rPr lang="ru-RU" sz="1600" dirty="0" smtClean="0"/>
              <a:t>от</a:t>
            </a:r>
            <a:r>
              <a:rPr lang="en-US" sz="1600" dirty="0" smtClean="0"/>
              <a:t> </a:t>
            </a:r>
            <a:r>
              <a:rPr lang="ru-RU" sz="1600" dirty="0" smtClean="0"/>
              <a:t>21.07.2014 </a:t>
            </a:r>
            <a:r>
              <a:rPr lang="ru-RU" sz="1600" dirty="0"/>
              <a:t>г., с изменениями от </a:t>
            </a:r>
            <a:r>
              <a:rPr lang="ru-RU" sz="1600" dirty="0" smtClean="0"/>
              <a:t>6.04. 2015 </a:t>
            </a:r>
            <a:r>
              <a:rPr lang="ru-RU" sz="1600" dirty="0"/>
              <a:t>г.</a:t>
            </a:r>
            <a:r>
              <a:rPr lang="ru-RU" sz="1600" dirty="0" smtClean="0"/>
              <a:t>); 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50000"/>
              <a:defRPr/>
            </a:pPr>
            <a:endParaRPr lang="ru-RU" sz="1600" b="1" dirty="0" smtClean="0">
              <a:ln w="0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50000"/>
              <a:buBlip>
                <a:blip r:embed="rId3"/>
              </a:buBlip>
              <a:defRPr/>
            </a:pPr>
            <a:r>
              <a:rPr lang="ru-RU" sz="1600" b="1" dirty="0" smtClean="0">
                <a:ln w="0"/>
                <a:cs typeface="Times New Roman"/>
              </a:rPr>
              <a:t>Приказы </a:t>
            </a:r>
            <a:r>
              <a:rPr lang="ru-RU" sz="1600" b="1" dirty="0">
                <a:cs typeface="Times New Roman"/>
              </a:rPr>
              <a:t>Министерства образования и науки Российской Федерации</a:t>
            </a:r>
            <a:r>
              <a:rPr lang="ru-RU" sz="1600" dirty="0" smtClean="0">
                <a:cs typeface="Times New Roman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50000"/>
              <a:buBlip>
                <a:blip r:embed="rId3"/>
              </a:buBlip>
              <a:defRPr/>
            </a:pPr>
            <a:endParaRPr lang="ru-RU" sz="1600" dirty="0">
              <a:cs typeface="Times New Roman"/>
            </a:endParaRPr>
          </a:p>
          <a:p>
            <a:pPr marL="539750" indent="-273050" algn="just">
              <a:lnSpc>
                <a:spcPct val="11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600" b="1" dirty="0">
                <a:ln w="0"/>
                <a:cs typeface="Times New Roman"/>
              </a:rPr>
              <a:t>№ 1014 </a:t>
            </a:r>
            <a:r>
              <a:rPr lang="ru-RU" sz="1600" dirty="0">
                <a:ln w="0"/>
                <a:cs typeface="Times New Roman"/>
              </a:rPr>
              <a:t>от </a:t>
            </a:r>
            <a:r>
              <a:rPr lang="ru-RU" sz="1600" dirty="0" smtClean="0">
                <a:ln w="0"/>
                <a:cs typeface="Times New Roman"/>
              </a:rPr>
              <a:t>30.08.2013 г. </a:t>
            </a:r>
            <a:r>
              <a:rPr lang="ru-RU" sz="1600" dirty="0">
                <a:ln w="0"/>
                <a:cs typeface="Times New Roman"/>
              </a:rPr>
              <a:t>«Об утверждении Порядка организации и осуществления образовательной деятельности по основным общеобразовательным программам-образовательным программам дошкольного образования»;</a:t>
            </a:r>
          </a:p>
          <a:p>
            <a:pPr marL="539750" indent="-273050" algn="just">
              <a:lnSpc>
                <a:spcPct val="11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600" b="1" dirty="0">
                <a:ln w="0"/>
                <a:cs typeface="Times New Roman"/>
              </a:rPr>
              <a:t>№ 1015 </a:t>
            </a:r>
            <a:r>
              <a:rPr lang="ru-RU" sz="1600" dirty="0">
                <a:ln w="0"/>
                <a:cs typeface="Times New Roman"/>
              </a:rPr>
              <a:t>от </a:t>
            </a:r>
            <a:r>
              <a:rPr lang="ru-RU" sz="1600" dirty="0" smtClean="0">
                <a:ln w="0"/>
                <a:cs typeface="Times New Roman"/>
              </a:rPr>
              <a:t>30.08.2013 г. </a:t>
            </a:r>
            <a:r>
              <a:rPr lang="ru-RU" sz="1600" dirty="0">
                <a:ln w="0"/>
                <a:cs typeface="Times New Roman"/>
              </a:rPr>
              <a:t>«Об утверждении Порядка организации и осуществления образовательной деятельности по основным общеобразовательным программам-образовательным программам начального общего основного общего и среднего общего </a:t>
            </a:r>
            <a:r>
              <a:rPr lang="ru-RU" sz="1600" dirty="0" smtClean="0">
                <a:ln w="0"/>
                <a:cs typeface="Times New Roman"/>
              </a:rPr>
              <a:t>образования</a:t>
            </a:r>
            <a:r>
              <a:rPr lang="ru-RU" sz="1600" dirty="0" smtClean="0"/>
              <a:t> (</a:t>
            </a:r>
            <a:r>
              <a:rPr lang="ru-RU" sz="1600" dirty="0"/>
              <a:t>с изменениями 2015г.)</a:t>
            </a:r>
            <a:r>
              <a:rPr lang="ru-RU" sz="1600" dirty="0" smtClean="0">
                <a:ln w="0"/>
                <a:cs typeface="Times New Roman"/>
              </a:rPr>
              <a:t>»;</a:t>
            </a:r>
          </a:p>
          <a:p>
            <a:pPr marL="539750" indent="-273050" algn="just">
              <a:lnSpc>
                <a:spcPct val="11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600" b="1" dirty="0" smtClean="0"/>
              <a:t>№ 1008 </a:t>
            </a:r>
            <a:r>
              <a:rPr lang="ru-RU" sz="1600" dirty="0" smtClean="0"/>
              <a:t>от 29.08.2013 </a:t>
            </a:r>
            <a:r>
              <a:rPr lang="ru-RU" sz="1600" dirty="0"/>
              <a:t>г</a:t>
            </a:r>
            <a:r>
              <a:rPr lang="ru-RU" sz="1600" dirty="0" smtClean="0"/>
              <a:t>.</a:t>
            </a:r>
            <a:r>
              <a:rPr lang="ru-RU" sz="1600" dirty="0"/>
              <a:t> «Об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  <a:r>
              <a:rPr lang="ru-RU" sz="1600" dirty="0" smtClean="0"/>
              <a:t>»;</a:t>
            </a:r>
          </a:p>
          <a:p>
            <a:pPr marL="539750" indent="-273050" algn="just">
              <a:lnSpc>
                <a:spcPct val="11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600" b="1" dirty="0"/>
              <a:t>№ 292 </a:t>
            </a:r>
            <a:r>
              <a:rPr lang="ru-RU" sz="1600" dirty="0"/>
              <a:t>от  </a:t>
            </a:r>
            <a:r>
              <a:rPr lang="ru-RU" sz="1600" dirty="0" smtClean="0"/>
              <a:t>18.04. </a:t>
            </a:r>
            <a:r>
              <a:rPr lang="ru-RU" sz="1600" dirty="0"/>
              <a:t>2013 г. </a:t>
            </a:r>
            <a:r>
              <a:rPr lang="ru-RU" sz="1600" dirty="0" smtClean="0"/>
              <a:t>«</a:t>
            </a:r>
            <a:r>
              <a:rPr lang="ru-RU" sz="1600" dirty="0"/>
              <a:t>Об утверждении Порядка организации и осуществления образовательной деятельности по основным программам профессионального обучения</a:t>
            </a:r>
            <a:r>
              <a:rPr lang="ru-RU" sz="1600" dirty="0" smtClean="0"/>
              <a:t>»;</a:t>
            </a:r>
          </a:p>
          <a:p>
            <a:pPr marL="539750" indent="-273050" algn="just">
              <a:lnSpc>
                <a:spcPct val="11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600" b="1" dirty="0" smtClean="0"/>
              <a:t>№ 464 </a:t>
            </a:r>
            <a:r>
              <a:rPr lang="ru-RU" sz="1600" dirty="0" smtClean="0"/>
              <a:t>от 14.06. 2013 г. «</a:t>
            </a:r>
            <a:r>
              <a:rPr lang="ru-RU" sz="1600" dirty="0"/>
              <a:t>Об утверждении Порядка организации и осуществления образовательной деятельности по образовательным программам  среднего профессионального образования</a:t>
            </a:r>
            <a:r>
              <a:rPr lang="ru-RU" sz="1600" dirty="0" smtClean="0"/>
              <a:t>»; </a:t>
            </a:r>
          </a:p>
        </p:txBody>
      </p:sp>
    </p:spTree>
    <p:extLst>
      <p:ext uri="{BB962C8B-B14F-4D97-AF65-F5344CB8AC3E}">
        <p14:creationId xmlns:p14="http://schemas.microsoft.com/office/powerpoint/2010/main" val="7464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43100" y="393700"/>
            <a:ext cx="8996571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cap="all" dirty="0">
                <a:solidFill>
                  <a:srgbClr val="000090"/>
                </a:solidFill>
              </a:rPr>
              <a:t>Направленность групп дошкольного уровня </a:t>
            </a:r>
            <a:r>
              <a:rPr lang="ru-RU" sz="1600" b="1" cap="all" dirty="0" smtClean="0">
                <a:solidFill>
                  <a:srgbClr val="000090"/>
                </a:solidFill>
              </a:rPr>
              <a:t>образования</a:t>
            </a:r>
          </a:p>
          <a:p>
            <a:pPr>
              <a:lnSpc>
                <a:spcPct val="110000"/>
              </a:lnSpc>
            </a:pPr>
            <a:r>
              <a:rPr lang="ru-RU" sz="1600" b="1" cap="all" dirty="0" smtClean="0">
                <a:solidFill>
                  <a:srgbClr val="000090"/>
                </a:solidFill>
              </a:rPr>
              <a:t> (приказ </a:t>
            </a:r>
            <a:r>
              <a:rPr lang="ru-RU" sz="1600" b="1" cap="all" dirty="0" err="1">
                <a:solidFill>
                  <a:srgbClr val="000090"/>
                </a:solidFill>
              </a:rPr>
              <a:t>Минобрнауки</a:t>
            </a:r>
            <a:r>
              <a:rPr lang="ru-RU" sz="1600" b="1" cap="all" dirty="0">
                <a:solidFill>
                  <a:srgbClr val="000090"/>
                </a:solidFill>
              </a:rPr>
              <a:t> РФ №1014 от 30.08.13 г.)</a:t>
            </a: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4578845" y="3627541"/>
            <a:ext cx="764661" cy="72817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4561754" y="2635601"/>
            <a:ext cx="764661" cy="72817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4578844" y="5153141"/>
            <a:ext cx="764661" cy="72817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403648" y="2316480"/>
            <a:ext cx="1982308" cy="2264648"/>
          </a:xfrm>
          <a:prstGeom prst="downArrow">
            <a:avLst>
              <a:gd name="adj1" fmla="val 50000"/>
              <a:gd name="adj2" fmla="val 59597"/>
            </a:avLst>
          </a:prstGeom>
          <a:gradFill>
            <a:gsLst>
              <a:gs pos="0">
                <a:schemeClr val="accent1">
                  <a:tint val="50000"/>
                  <a:satMod val="300000"/>
                  <a:alpha val="39000"/>
                </a:schemeClr>
              </a:gs>
              <a:gs pos="35000">
                <a:schemeClr val="accent1">
                  <a:tint val="37000"/>
                  <a:satMod val="300000"/>
                  <a:alpha val="38000"/>
                </a:schemeClr>
              </a:gs>
              <a:gs pos="100000">
                <a:schemeClr val="accent1">
                  <a:tint val="15000"/>
                  <a:satMod val="350000"/>
                  <a:alpha val="53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403648" y="1700630"/>
            <a:ext cx="1982308" cy="93628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3568" y="1520216"/>
            <a:ext cx="11398269" cy="43204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Оздоровительная направленность</a:t>
            </a:r>
            <a:endParaRPr lang="ru-RU" b="1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102590" y="1175260"/>
            <a:ext cx="1585846" cy="1569431"/>
            <a:chOff x="3563887" y="2420888"/>
            <a:chExt cx="2043363" cy="2023167"/>
          </a:xfrm>
          <a:effectLst/>
        </p:grpSpPr>
        <p:pic>
          <p:nvPicPr>
            <p:cNvPr id="31" name="Picture 3" descr="C:\Users\Alexey\Desktop\circ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7" y="2420888"/>
              <a:ext cx="2043363" cy="2023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3882068" y="3186833"/>
              <a:ext cx="1406998" cy="655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/>
                <a:t>РЕБЕНОК</a:t>
              </a:r>
              <a:endParaRPr lang="ru-RU" b="1" dirty="0"/>
            </a:p>
          </p:txBody>
        </p:sp>
      </p:grpSp>
      <p:sp>
        <p:nvSpPr>
          <p:cNvPr id="33" name="Скругленный прямоугольник 32"/>
          <p:cNvSpPr/>
          <p:nvPr/>
        </p:nvSpPr>
        <p:spPr>
          <a:xfrm>
            <a:off x="209550" y="2646220"/>
            <a:ext cx="4387536" cy="706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b="1" dirty="0" smtClean="0"/>
              <a:t>Часто болеющие дети</a:t>
            </a:r>
            <a:endParaRPr lang="ru-RU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09550" y="3470591"/>
            <a:ext cx="4387536" cy="9663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b="1" dirty="0" smtClean="0"/>
              <a:t>Другие категорий детей, нуждающиеся в длительном лечении и проведении лечебно-оздоровительных мероприятий</a:t>
            </a:r>
            <a:endParaRPr lang="ru-RU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09550" y="4509119"/>
            <a:ext cx="4387536" cy="2220864"/>
          </a:xfrm>
          <a:prstGeom prst="roundRect">
            <a:avLst>
              <a:gd name="adj" fmla="val 95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b="1" dirty="0" smtClean="0"/>
              <a:t>Дети с туберкулёзной интоксикацией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226161" y="2646220"/>
            <a:ext cx="6838961" cy="7107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Имеющие/не имеющие хронические соматические заболевания различных органов и систем</a:t>
            </a:r>
            <a:endParaRPr lang="ru-RU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242876" y="3470591"/>
            <a:ext cx="6838961" cy="9663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Дети с хроническими заболеваниями кожи (дерматозами) неинфекционного характера и др.</a:t>
            </a:r>
            <a:endParaRPr lang="ru-RU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42871" y="4509119"/>
            <a:ext cx="6838961" cy="2220865"/>
          </a:xfrm>
          <a:prstGeom prst="roundRect">
            <a:avLst>
              <a:gd name="adj" fmla="val 89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Остаточные явления после перенесенного экссудативного плеврита, перитонита;</a:t>
            </a:r>
          </a:p>
          <a:p>
            <a:r>
              <a:rPr lang="ru-RU" b="1" dirty="0" smtClean="0"/>
              <a:t>вираж туберкулиновой пробы с явлениями ранней интоксикации – хроническая туберкулезная интоксикация </a:t>
            </a:r>
            <a:br>
              <a:rPr lang="ru-RU" b="1" dirty="0" smtClean="0"/>
            </a:br>
            <a:r>
              <a:rPr lang="en-US" b="1" dirty="0" smtClean="0"/>
              <a:t>II</a:t>
            </a:r>
            <a:r>
              <a:rPr lang="ru-RU" b="1" dirty="0" smtClean="0"/>
              <a:t> степени;</a:t>
            </a:r>
          </a:p>
          <a:p>
            <a:r>
              <a:rPr lang="ru-RU" b="1" dirty="0" smtClean="0"/>
              <a:t>хроническая туберкулезная интоксикация </a:t>
            </a:r>
            <a:r>
              <a:rPr lang="en-US" b="1" dirty="0" smtClean="0"/>
              <a:t>I </a:t>
            </a:r>
            <a:r>
              <a:rPr lang="ru-RU" b="1" dirty="0" smtClean="0"/>
              <a:t>степени у детей, находящихся в контакте с больными заразной формой туберкулеза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9550" y="-90192"/>
            <a:ext cx="184666" cy="49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endParaRPr lang="ru-RU" sz="1400" b="1" cap="all" dirty="0">
              <a:solidFill>
                <a:srgbClr val="2F59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10016" y="4229224"/>
            <a:ext cx="3486912" cy="2500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9" name="TextBox 8"/>
          <p:cNvSpPr txBox="1"/>
          <p:nvPr/>
        </p:nvSpPr>
        <p:spPr>
          <a:xfrm>
            <a:off x="1993900" y="419100"/>
            <a:ext cx="8945771" cy="597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>
                <a:solidFill>
                  <a:srgbClr val="000090"/>
                </a:solidFill>
              </a:rPr>
              <a:t>Направленность групп дошкольного уровня </a:t>
            </a:r>
            <a:r>
              <a:rPr lang="ru-RU" sz="1600" b="1" cap="all" dirty="0" smtClean="0">
                <a:solidFill>
                  <a:srgbClr val="000090"/>
                </a:solidFill>
              </a:rPr>
              <a:t>образования </a:t>
            </a:r>
          </a:p>
          <a:p>
            <a:r>
              <a:rPr lang="ru-RU" sz="1600" b="1" cap="all" dirty="0" smtClean="0">
                <a:solidFill>
                  <a:srgbClr val="000090"/>
                </a:solidFill>
              </a:rPr>
              <a:t>(приказ </a:t>
            </a:r>
            <a:r>
              <a:rPr lang="ru-RU" sz="1600" b="1" cap="all" dirty="0" err="1">
                <a:solidFill>
                  <a:srgbClr val="000090"/>
                </a:solidFill>
              </a:rPr>
              <a:t>Минобрнауки</a:t>
            </a:r>
            <a:r>
              <a:rPr lang="ru-RU" sz="1600" b="1" cap="all" dirty="0">
                <a:solidFill>
                  <a:srgbClr val="000090"/>
                </a:solidFill>
              </a:rPr>
              <a:t> РФ №1014 от 30.08.13 г.)</a:t>
            </a:r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3591022" y="3686033"/>
            <a:ext cx="280805" cy="52902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591022" y="4178267"/>
            <a:ext cx="280805" cy="52902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3591022" y="4638754"/>
            <a:ext cx="280805" cy="52902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3591022" y="5078939"/>
            <a:ext cx="280805" cy="52902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3591022" y="5510987"/>
            <a:ext cx="280805" cy="52902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3591022" y="6077814"/>
            <a:ext cx="280805" cy="52902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9" name="Стрелка вниз 38"/>
          <p:cNvSpPr/>
          <p:nvPr/>
        </p:nvSpPr>
        <p:spPr>
          <a:xfrm rot="16200000">
            <a:off x="3591022" y="3199460"/>
            <a:ext cx="280805" cy="52902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0" name="Стрелка вниз 39"/>
          <p:cNvSpPr/>
          <p:nvPr/>
        </p:nvSpPr>
        <p:spPr>
          <a:xfrm rot="16200000">
            <a:off x="3591021" y="2660430"/>
            <a:ext cx="280805" cy="52902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1" name="Стрелка вниз 40"/>
          <p:cNvSpPr/>
          <p:nvPr/>
        </p:nvSpPr>
        <p:spPr>
          <a:xfrm>
            <a:off x="1403648" y="1810357"/>
            <a:ext cx="1440160" cy="4320659"/>
          </a:xfrm>
          <a:prstGeom prst="downArrow">
            <a:avLst>
              <a:gd name="adj1" fmla="val 50000"/>
              <a:gd name="adj2" fmla="val 70745"/>
            </a:avLst>
          </a:prstGeom>
          <a:gradFill>
            <a:gsLst>
              <a:gs pos="0">
                <a:schemeClr val="accent1">
                  <a:tint val="50000"/>
                  <a:satMod val="300000"/>
                  <a:alpha val="39000"/>
                </a:schemeClr>
              </a:gs>
              <a:gs pos="35000">
                <a:schemeClr val="accent1">
                  <a:tint val="37000"/>
                  <a:satMod val="300000"/>
                  <a:alpha val="38000"/>
                </a:schemeClr>
              </a:gs>
              <a:gs pos="100000">
                <a:schemeClr val="accent1">
                  <a:tint val="15000"/>
                  <a:satMod val="350000"/>
                  <a:alpha val="53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1403648" y="1700630"/>
            <a:ext cx="1440160" cy="104257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78640" y="1579842"/>
            <a:ext cx="11313360" cy="43204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Компенсирующая направленность</a:t>
            </a:r>
            <a:endParaRPr lang="ru-RU" b="1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113136" y="1164091"/>
            <a:ext cx="1392112" cy="1378353"/>
            <a:chOff x="3563887" y="2420888"/>
            <a:chExt cx="2043363" cy="2023167"/>
          </a:xfrm>
          <a:effectLst/>
        </p:grpSpPr>
        <p:pic>
          <p:nvPicPr>
            <p:cNvPr id="45" name="Picture 3" descr="C:\Users\Alexey\Desktop\circ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7" y="2420888"/>
              <a:ext cx="2043363" cy="2023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706791" y="3165210"/>
              <a:ext cx="1757553" cy="600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/>
                <a:t>РЕБЕНОК</a:t>
              </a:r>
              <a:endParaRPr lang="ru-RU" sz="1600" b="1" dirty="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107504" y="2752254"/>
            <a:ext cx="3541578" cy="3453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600" b="1" dirty="0" smtClean="0"/>
              <a:t>тяжелые нарушения речи</a:t>
            </a:r>
            <a:endParaRPr lang="ru-RU" sz="16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07504" y="3153160"/>
            <a:ext cx="3541578" cy="5475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600" b="1" dirty="0" smtClean="0"/>
              <a:t>слепые, слабовидящие </a:t>
            </a:r>
            <a:endParaRPr lang="ru-RU" sz="16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07504" y="3766242"/>
            <a:ext cx="3541578" cy="3607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80000"/>
              </a:lnSpc>
            </a:pPr>
            <a:r>
              <a:rPr lang="ru-RU" sz="1600" b="1" dirty="0" smtClean="0"/>
              <a:t>глухие, слабослышащие, позднооглохшие 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7504" y="4184512"/>
            <a:ext cx="3541578" cy="4730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80000"/>
              </a:lnSpc>
            </a:pPr>
            <a:r>
              <a:rPr lang="ru-RU" sz="1600" b="1" dirty="0" smtClean="0"/>
              <a:t>нарушение опорно-двигательного аппарата</a:t>
            </a:r>
            <a:endParaRPr lang="ru-RU" sz="16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7504" y="4726996"/>
            <a:ext cx="3541578" cy="3525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600" b="1" dirty="0" smtClean="0"/>
              <a:t>задержка психического развития</a:t>
            </a:r>
            <a:endParaRPr lang="ru-RU" sz="16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07504" y="5154016"/>
            <a:ext cx="3541578" cy="3818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400" b="1" dirty="0" smtClean="0"/>
              <a:t> </a:t>
            </a:r>
            <a:r>
              <a:rPr lang="ru-RU" sz="1600" b="1" dirty="0" smtClean="0"/>
              <a:t>умственная отсталость</a:t>
            </a:r>
            <a:endParaRPr lang="ru-RU" sz="16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7504" y="5589074"/>
            <a:ext cx="3541578" cy="4109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600" b="1" dirty="0" smtClean="0"/>
              <a:t>расстройство аутистического спектра</a:t>
            </a:r>
            <a:endParaRPr lang="ru-RU" sz="16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07504" y="6059008"/>
            <a:ext cx="3541578" cy="504056"/>
          </a:xfrm>
          <a:prstGeom prst="roundRect">
            <a:avLst>
              <a:gd name="adj" fmla="val 169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400" b="1" dirty="0" smtClean="0"/>
              <a:t> </a:t>
            </a:r>
            <a:r>
              <a:rPr lang="ru-RU" sz="1600" b="1" dirty="0" smtClean="0"/>
              <a:t>сложный дефект</a:t>
            </a:r>
            <a:endParaRPr lang="ru-RU" sz="16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995935" y="2743200"/>
            <a:ext cx="8000994" cy="3625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b="1" dirty="0" smtClean="0"/>
              <a:t>ОНР, алалия, афазия, дизартрия, </a:t>
            </a:r>
            <a:r>
              <a:rPr lang="ru-RU" sz="1600" b="1" dirty="0" err="1" smtClean="0"/>
              <a:t>ринолалия</a:t>
            </a:r>
            <a:r>
              <a:rPr lang="ru-RU" sz="1600" b="1" dirty="0" smtClean="0"/>
              <a:t>, заикание, задержка речевого развития</a:t>
            </a:r>
            <a:endParaRPr lang="ru-RU" sz="16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995934" y="3191180"/>
            <a:ext cx="8000994" cy="5207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b="1" dirty="0" smtClean="0"/>
              <a:t>Атрофия зрительного нерва, практическая, тотальная слепота, острота зрения </a:t>
            </a:r>
            <a:r>
              <a:rPr lang="en-US" sz="1600" b="1" dirty="0" smtClean="0"/>
              <a:t>&gt;</a:t>
            </a:r>
            <a:r>
              <a:rPr lang="ru-RU" sz="1600" b="1" dirty="0" smtClean="0"/>
              <a:t>0.3-0.4, </a:t>
            </a:r>
            <a:r>
              <a:rPr lang="ru-RU" sz="1600" b="1" dirty="0" err="1" smtClean="0"/>
              <a:t>амблиопия</a:t>
            </a:r>
            <a:r>
              <a:rPr lang="ru-RU" sz="1600" b="1" dirty="0" smtClean="0"/>
              <a:t>, косоглазие</a:t>
            </a:r>
            <a:endParaRPr lang="ru-RU" sz="16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995934" y="3764175"/>
            <a:ext cx="8000994" cy="3727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Снижение слуха различной степени</a:t>
            </a:r>
            <a:endParaRPr lang="ru-RU" sz="16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995934" y="4195449"/>
            <a:ext cx="8000994" cy="4498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b="1" dirty="0" smtClean="0"/>
              <a:t>ДЦП; деформация опорно-двигательного аппарата, сколиоз, различные виды нарушения осанки</a:t>
            </a:r>
            <a:endParaRPr lang="ru-RU" sz="16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995934" y="4716896"/>
            <a:ext cx="8000994" cy="3727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ЗПР различного происхождения</a:t>
            </a:r>
            <a:endParaRPr lang="ru-RU" sz="16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995934" y="5157081"/>
            <a:ext cx="8000994" cy="3727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Умственная отсталость</a:t>
            </a:r>
            <a:endParaRPr lang="ru-RU" sz="16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995934" y="5589128"/>
            <a:ext cx="8000994" cy="4108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Расстройство аутистического спектра</a:t>
            </a:r>
            <a:endParaRPr lang="ru-RU" sz="16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95934" y="6059008"/>
            <a:ext cx="8000994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Два или более недостатка в физическом и(или) психическом развитии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695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381000"/>
            <a:ext cx="10265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>
                <a:solidFill>
                  <a:srgbClr val="000090"/>
                </a:solidFill>
              </a:rPr>
              <a:t>Режим функционирования групп дошкольного </a:t>
            </a:r>
            <a:r>
              <a:rPr lang="ru-RU" sz="1600" b="1" cap="all" dirty="0" smtClean="0">
                <a:solidFill>
                  <a:srgbClr val="000090"/>
                </a:solidFill>
              </a:rPr>
              <a:t>уровня образования </a:t>
            </a:r>
          </a:p>
          <a:p>
            <a:r>
              <a:rPr lang="ru-RU" sz="1600" b="1" cap="all" dirty="0" smtClean="0">
                <a:solidFill>
                  <a:srgbClr val="000090"/>
                </a:solidFill>
              </a:rPr>
              <a:t>(приказ </a:t>
            </a:r>
            <a:r>
              <a:rPr lang="ru-RU" sz="1600" b="1" cap="all" dirty="0" err="1">
                <a:solidFill>
                  <a:srgbClr val="000090"/>
                </a:solidFill>
              </a:rPr>
              <a:t>Минобрнауки</a:t>
            </a:r>
            <a:r>
              <a:rPr lang="ru-RU" sz="1600" b="1" cap="all" dirty="0">
                <a:solidFill>
                  <a:srgbClr val="000090"/>
                </a:solidFill>
              </a:rPr>
              <a:t> РФ №1014 от 30.08.13 г.)</a:t>
            </a:r>
            <a:br>
              <a:rPr lang="ru-RU" sz="1600" b="1" cap="all" dirty="0">
                <a:solidFill>
                  <a:srgbClr val="000090"/>
                </a:solidFill>
              </a:rPr>
            </a:br>
            <a:endParaRPr lang="ru-RU" sz="1600" b="1" cap="all" dirty="0">
              <a:solidFill>
                <a:srgbClr val="00009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8000" y="1333500"/>
            <a:ext cx="11586242" cy="514045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4000" dirty="0"/>
              <a:t>полного дня (12 часов)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4000" dirty="0"/>
              <a:t>сокращенного дня (8 - 10,5 часов)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4000" dirty="0"/>
              <a:t>продленного дня (13 – 14 часов)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4000" dirty="0"/>
              <a:t>кратковременного пребывания (от 3 до 5 часов)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4000" dirty="0"/>
              <a:t>круглосуточного пребывания</a:t>
            </a:r>
          </a:p>
        </p:txBody>
      </p:sp>
    </p:spTree>
    <p:extLst>
      <p:ext uri="{BB962C8B-B14F-4D97-AF65-F5344CB8AC3E}">
        <p14:creationId xmlns:p14="http://schemas.microsoft.com/office/powerpoint/2010/main" val="42164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53" y="2774632"/>
            <a:ext cx="4182841" cy="3192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905000" y="215900"/>
            <a:ext cx="9979692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cap="all" dirty="0">
                <a:solidFill>
                  <a:srgbClr val="000090"/>
                </a:solidFill>
              </a:rPr>
              <a:t>Численность обучающихся в учебной </a:t>
            </a:r>
            <a:r>
              <a:rPr lang="ru-RU" sz="1600" b="1" cap="all" dirty="0" smtClean="0">
                <a:solidFill>
                  <a:srgbClr val="000090"/>
                </a:solidFill>
              </a:rPr>
              <a:t>группе, классе </a:t>
            </a:r>
            <a:br>
              <a:rPr lang="ru-RU" sz="1600" b="1" cap="all" dirty="0" smtClean="0">
                <a:solidFill>
                  <a:srgbClr val="000090"/>
                </a:solidFill>
              </a:rPr>
            </a:br>
            <a:r>
              <a:rPr lang="ru-RU" sz="1600" b="1" cap="all" dirty="0" smtClean="0">
                <a:solidFill>
                  <a:srgbClr val="000090"/>
                </a:solidFill>
              </a:rPr>
              <a:t>(приказы </a:t>
            </a:r>
            <a:r>
              <a:rPr lang="ru-RU" sz="1600" b="1" cap="all" dirty="0" err="1">
                <a:solidFill>
                  <a:srgbClr val="000090"/>
                </a:solidFill>
              </a:rPr>
              <a:t>Минобрнауки</a:t>
            </a:r>
            <a:r>
              <a:rPr lang="ru-RU" sz="1600" b="1" cap="all" dirty="0">
                <a:solidFill>
                  <a:srgbClr val="000090"/>
                </a:solidFill>
              </a:rPr>
              <a:t> РФ №1014 от 30.08.13 г., п.20</a:t>
            </a:r>
            <a:r>
              <a:rPr lang="ru-RU" sz="1600" b="1" cap="all" dirty="0" smtClean="0">
                <a:solidFill>
                  <a:srgbClr val="000090"/>
                </a:solidFill>
              </a:rPr>
              <a:t>;  </a:t>
            </a:r>
            <a:r>
              <a:rPr lang="ru-RU" sz="1600" b="1" cap="all" dirty="0">
                <a:solidFill>
                  <a:srgbClr val="000090"/>
                </a:solidFill>
              </a:rPr>
              <a:t>№1015 от 30.08.13 г., п.22</a:t>
            </a:r>
            <a:r>
              <a:rPr lang="ru-RU" sz="1600" b="1" cap="all" dirty="0" smtClean="0">
                <a:solidFill>
                  <a:srgbClr val="000090"/>
                </a:solidFill>
              </a:rPr>
              <a:t>)</a:t>
            </a:r>
            <a:endParaRPr lang="ru-RU" sz="1600" b="1" cap="all" dirty="0">
              <a:solidFill>
                <a:srgbClr val="00009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11300" y="1206500"/>
            <a:ext cx="11019822" cy="52420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не должна превышать </a:t>
            </a:r>
            <a:r>
              <a:rPr lang="ru-RU" sz="3200" b="1" dirty="0"/>
              <a:t>15 человек </a:t>
            </a:r>
            <a:r>
              <a:rPr lang="ru-RU" sz="3200" dirty="0"/>
              <a:t>– </a:t>
            </a:r>
            <a:r>
              <a:rPr lang="ru-RU" sz="3200" dirty="0" smtClean="0"/>
              <a:t>обучающихся</a:t>
            </a:r>
            <a:br>
              <a:rPr lang="ru-RU" sz="3200" dirty="0" smtClean="0"/>
            </a:br>
            <a:r>
              <a:rPr lang="ru-RU" sz="3200" dirty="0" smtClean="0"/>
              <a:t>с </a:t>
            </a:r>
            <a:r>
              <a:rPr lang="ru-RU" sz="3200" dirty="0"/>
              <a:t>ограниченными возможностями здоровья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411480" y="2591752"/>
            <a:ext cx="8003825" cy="3882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86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510016" y="4229224"/>
            <a:ext cx="3486912" cy="2500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91" b="5128"/>
          <a:stretch/>
        </p:blipFill>
        <p:spPr>
          <a:xfrm rot="16200000">
            <a:off x="8538838" y="1677802"/>
            <a:ext cx="3429275" cy="38648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91" b="5128"/>
          <a:stretch/>
        </p:blipFill>
        <p:spPr>
          <a:xfrm rot="16200000">
            <a:off x="4135238" y="2315965"/>
            <a:ext cx="3429275" cy="38648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91" b="5128"/>
          <a:stretch/>
        </p:blipFill>
        <p:spPr>
          <a:xfrm rot="16200000">
            <a:off x="217795" y="1097102"/>
            <a:ext cx="3429275" cy="3864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0400" y="330200"/>
            <a:ext cx="10151650" cy="543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000090"/>
                </a:solidFill>
              </a:rPr>
              <a:t>Кадровое обеспечение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" y="1314896"/>
            <a:ext cx="5813298" cy="769936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spc="-100" dirty="0">
                <a:solidFill>
                  <a:schemeClr val="accent1">
                    <a:lumMod val="50000"/>
                  </a:schemeClr>
                </a:solidFill>
              </a:rPr>
              <a:t>Для обучающихся с ОВЗ по </a:t>
            </a:r>
            <a:r>
              <a:rPr lang="ru-RU" sz="2800" spc="-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зрению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68" y="6060686"/>
            <a:ext cx="5801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-100" dirty="0">
                <a:solidFill>
                  <a:schemeClr val="accent1">
                    <a:lumMod val="50000"/>
                  </a:schemeClr>
                </a:solidFill>
              </a:rPr>
              <a:t>ассистент, оказывающий необходимую помощь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78702" y="1314896"/>
            <a:ext cx="5813298" cy="769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pc="-100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Для</a:t>
            </a:r>
            <a:r>
              <a:rPr lang="ru-RU" spc="-100" dirty="0">
                <a:solidFill>
                  <a:schemeClr val="accent1">
                    <a:lumMod val="50000"/>
                  </a:schemeClr>
                </a:solidFill>
              </a:rPr>
              <a:t> обучающихся с ОВЗ по слуху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90894" y="6060686"/>
            <a:ext cx="5801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-100" dirty="0" err="1">
                <a:solidFill>
                  <a:schemeClr val="accent1">
                    <a:lumMod val="50000"/>
                  </a:schemeClr>
                </a:solidFill>
              </a:rPr>
              <a:t>сурдопереводчик</a:t>
            </a:r>
            <a:r>
              <a:rPr lang="ru-RU" sz="2400" b="1" spc="-1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b="1" spc="-100" dirty="0" err="1">
                <a:solidFill>
                  <a:schemeClr val="accent1">
                    <a:lumMod val="50000"/>
                  </a:schemeClr>
                </a:solidFill>
              </a:rPr>
              <a:t>тифлосурдопереводчик</a:t>
            </a:r>
            <a:r>
              <a:rPr lang="ru-RU" sz="2400" b="1" spc="-1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8" r="18143"/>
          <a:stretch/>
        </p:blipFill>
        <p:spPr>
          <a:xfrm>
            <a:off x="7084695" y="1869553"/>
            <a:ext cx="4401312" cy="4093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4" r="12439"/>
          <a:stretch/>
        </p:blipFill>
        <p:spPr>
          <a:xfrm>
            <a:off x="914400" y="1865405"/>
            <a:ext cx="4291584" cy="4101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328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4500" y="317500"/>
            <a:ext cx="1036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solidFill>
                  <a:srgbClr val="000090"/>
                </a:solidFill>
              </a:rPr>
              <a:t>Кадровое обеспечение образовательной деятельности по АООП</a:t>
            </a:r>
          </a:p>
        </p:txBody>
      </p:sp>
      <p:graphicFrame>
        <p:nvGraphicFramePr>
          <p:cNvPr id="16" name="Table 117"/>
          <p:cNvGraphicFramePr/>
          <p:nvPr>
            <p:extLst>
              <p:ext uri="{D42A27DB-BD31-4B8C-83A1-F6EECF244321}">
                <p14:modId xmlns:p14="http://schemas.microsoft.com/office/powerpoint/2010/main" val="1960990140"/>
              </p:ext>
            </p:extLst>
          </p:nvPr>
        </p:nvGraphicFramePr>
        <p:xfrm>
          <a:off x="440738" y="1974418"/>
          <a:ext cx="11336734" cy="214057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658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8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6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71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682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8002"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sz="1600" b="1" dirty="0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r>
                        <a:rPr sz="1600" b="1" dirty="0" smtClean="0">
                          <a:solidFill>
                            <a:schemeClr val="bg1"/>
                          </a:solidFill>
                        </a:rPr>
                        <a:t>тавка 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lvl="0" algn="r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 err="1" smtClean="0">
                          <a:solidFill>
                            <a:schemeClr val="bg1"/>
                          </a:solidFill>
                        </a:rPr>
                        <a:t>специалиста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sz="1600" b="1" dirty="0" err="1" smtClean="0">
                          <a:solidFill>
                            <a:schemeClr val="bg1"/>
                          </a:solidFill>
                        </a:rPr>
                        <a:t>Статус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sz="1600" b="1" dirty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 smtClean="0">
                          <a:solidFill>
                            <a:schemeClr val="bg1"/>
                          </a:solidFill>
                        </a:rPr>
                        <a:t>пед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</a:rPr>
                        <a:t>агог</a:t>
                      </a:r>
                      <a:r>
                        <a:rPr sz="1600" b="1" dirty="0" smtClean="0">
                          <a:solidFill>
                            <a:schemeClr val="bg1"/>
                          </a:solidFill>
                        </a:rPr>
                        <a:t>-психолог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sz="1600" b="1" dirty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 smtClean="0">
                          <a:solidFill>
                            <a:schemeClr val="bg1"/>
                          </a:solidFill>
                        </a:rPr>
                        <a:t> уч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</a:rPr>
                        <a:t>итель</a:t>
                      </a:r>
                      <a:r>
                        <a:rPr sz="1600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sz="1600" b="1" dirty="0">
                          <a:solidFill>
                            <a:schemeClr val="bg1"/>
                          </a:solidFill>
                        </a:rPr>
                        <a:t>логопеда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 smtClean="0">
                          <a:solidFill>
                            <a:schemeClr val="bg1"/>
                          </a:solidFill>
                        </a:rPr>
                        <a:t>уч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</a:rPr>
                        <a:t>итель</a:t>
                      </a:r>
                      <a:r>
                        <a:rPr sz="1600" b="1" dirty="0" smtClean="0">
                          <a:solidFill>
                            <a:schemeClr val="bg1"/>
                          </a:solidFill>
                        </a:rPr>
                        <a:t>-дефектолог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sz="1600" b="1" dirty="0">
                          <a:solidFill>
                            <a:schemeClr val="bg1"/>
                          </a:solidFill>
                        </a:rPr>
                        <a:t>сурдопедагога,  тифлопедагога)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 smtClean="0">
                          <a:solidFill>
                            <a:schemeClr val="bg1"/>
                          </a:solidFill>
                        </a:rPr>
                        <a:t>1 </a:t>
                      </a:r>
                      <a:r>
                        <a:rPr sz="1600" b="1" dirty="0">
                          <a:solidFill>
                            <a:schemeClr val="bg1"/>
                          </a:solidFill>
                        </a:rPr>
                        <a:t>ст. тьютора, 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 smtClean="0">
                          <a:solidFill>
                            <a:schemeClr val="bg1"/>
                          </a:solidFill>
                        </a:rPr>
                        <a:t>ассистента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(помощника)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17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/>
                        <a:t>ОВЗ</a:t>
                      </a:r>
                      <a:endParaRPr sz="1800" b="1" i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defRPr sz="1800" b="0" i="0"/>
                      </a:pPr>
                      <a:r>
                        <a:rPr sz="1800" b="1" dirty="0"/>
                        <a:t>20 </a:t>
                      </a:r>
                      <a:endParaRPr sz="1800" b="1" i="1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defRPr sz="1800" b="0" i="0"/>
                      </a:pPr>
                      <a:r>
                        <a:rPr sz="1800" b="1" dirty="0" smtClean="0"/>
                        <a:t>6</a:t>
                      </a:r>
                      <a:r>
                        <a:rPr lang="ru-RU" sz="1800" b="1" dirty="0" smtClean="0"/>
                        <a:t> </a:t>
                      </a:r>
                      <a:r>
                        <a:rPr sz="1800" b="1" dirty="0" smtClean="0"/>
                        <a:t>-</a:t>
                      </a:r>
                      <a:r>
                        <a:rPr lang="ru-RU" sz="1800" b="1" dirty="0" smtClean="0"/>
                        <a:t> </a:t>
                      </a:r>
                      <a:r>
                        <a:rPr sz="1800" b="1" dirty="0" smtClean="0"/>
                        <a:t>12 </a:t>
                      </a:r>
                      <a:endParaRPr sz="1800" b="1" i="1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defRPr sz="1800" b="0" i="0"/>
                      </a:pPr>
                      <a:r>
                        <a:rPr sz="1800" b="1" dirty="0" smtClean="0"/>
                        <a:t>6</a:t>
                      </a:r>
                      <a:r>
                        <a:rPr lang="ru-RU" sz="1800" b="1" dirty="0" smtClean="0"/>
                        <a:t> </a:t>
                      </a:r>
                      <a:r>
                        <a:rPr sz="1800" b="1" dirty="0" smtClean="0"/>
                        <a:t>-</a:t>
                      </a:r>
                      <a:r>
                        <a:rPr lang="ru-RU" sz="1800" b="1" dirty="0" smtClean="0"/>
                        <a:t> </a:t>
                      </a:r>
                      <a:r>
                        <a:rPr sz="1800" b="1" dirty="0" smtClean="0"/>
                        <a:t>12 </a:t>
                      </a:r>
                      <a:endParaRPr sz="1800" b="1" i="1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defRPr sz="1800" b="0" i="0"/>
                      </a:pPr>
                      <a:r>
                        <a:rPr sz="1800" b="1" dirty="0" smtClean="0"/>
                        <a:t>1</a:t>
                      </a:r>
                      <a:r>
                        <a:rPr lang="ru-RU" sz="1800" b="1" dirty="0" smtClean="0"/>
                        <a:t> </a:t>
                      </a:r>
                      <a:r>
                        <a:rPr sz="1800" b="1" dirty="0" smtClean="0"/>
                        <a:t>-</a:t>
                      </a:r>
                      <a:r>
                        <a:rPr lang="ru-RU" sz="1800" b="1" dirty="0" smtClean="0"/>
                        <a:t> </a:t>
                      </a:r>
                      <a:r>
                        <a:rPr sz="1800" b="1" dirty="0" smtClean="0"/>
                        <a:t>6 </a:t>
                      </a:r>
                      <a:endParaRPr sz="1800" b="1" i="1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0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 smtClean="0"/>
                        <a:t>РАС</a:t>
                      </a:r>
                      <a:endParaRPr sz="1800" b="1" i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defRPr sz="1800" b="0" i="0"/>
                      </a:pPr>
                      <a:r>
                        <a:rPr sz="1800" b="1" dirty="0"/>
                        <a:t>5-8 </a:t>
                      </a:r>
                      <a:r>
                        <a:rPr lang="ru-RU" sz="1800" b="1" dirty="0" smtClean="0"/>
                        <a:t/>
                      </a:r>
                      <a:br>
                        <a:rPr lang="ru-RU" sz="1800" b="1" dirty="0" smtClean="0"/>
                      </a:br>
                      <a:r>
                        <a:rPr sz="1400" b="0" dirty="0" smtClean="0"/>
                        <a:t>(</a:t>
                      </a:r>
                      <a:r>
                        <a:rPr sz="1400" b="0" dirty="0" err="1"/>
                        <a:t>индивид</a:t>
                      </a:r>
                      <a:r>
                        <a:rPr sz="1400" b="0" dirty="0"/>
                        <a:t>. </a:t>
                      </a:r>
                      <a:r>
                        <a:rPr sz="1400" b="0" dirty="0" err="1"/>
                        <a:t>занятия</a:t>
                      </a:r>
                      <a:r>
                        <a:rPr sz="1400" b="0" dirty="0"/>
                        <a:t> </a:t>
                      </a:r>
                      <a:r>
                        <a:rPr sz="1400" b="0" dirty="0" err="1"/>
                        <a:t>по</a:t>
                      </a:r>
                      <a:r>
                        <a:rPr sz="1400" b="0" dirty="0"/>
                        <a:t> </a:t>
                      </a:r>
                      <a:r>
                        <a:rPr sz="1400" b="0" dirty="0" err="1"/>
                        <a:t>развитию</a:t>
                      </a:r>
                      <a:r>
                        <a:rPr sz="1400" b="0" dirty="0"/>
                        <a:t> </a:t>
                      </a:r>
                      <a:r>
                        <a:rPr sz="1400" b="0" dirty="0" err="1"/>
                        <a:t>навыков</a:t>
                      </a:r>
                      <a:r>
                        <a:rPr sz="1400" b="0" dirty="0"/>
                        <a:t> </a:t>
                      </a:r>
                      <a:r>
                        <a:rPr sz="1400" b="0" dirty="0" err="1"/>
                        <a:t>коммуникации</a:t>
                      </a:r>
                      <a:r>
                        <a:rPr sz="1400" b="0" dirty="0"/>
                        <a:t>)</a:t>
                      </a:r>
                      <a:endParaRPr sz="1400" b="0" i="1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defRPr sz="1800" b="0" i="0"/>
                      </a:pPr>
                      <a:r>
                        <a:rPr sz="1400" b="1" dirty="0"/>
                        <a:t> </a:t>
                      </a:r>
                      <a:endParaRPr sz="1400" b="1" i="1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defRPr sz="1800" b="0" i="0"/>
                      </a:pPr>
                      <a:r>
                        <a:rPr sz="1400" b="1" dirty="0"/>
                        <a:t> </a:t>
                      </a:r>
                      <a:endParaRPr sz="1400" b="1" i="1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defRPr sz="1800" b="0" i="0"/>
                      </a:pPr>
                      <a:r>
                        <a:rPr sz="1400" b="1" dirty="0"/>
                        <a:t> </a:t>
                      </a:r>
                      <a:endParaRPr sz="1400" b="1" i="1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Shape 118"/>
          <p:cNvSpPr/>
          <p:nvPr/>
        </p:nvSpPr>
        <p:spPr>
          <a:xfrm>
            <a:off x="1536700" y="1270000"/>
            <a:ext cx="72390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 algn="just"/>
            <a:r>
              <a:rPr sz="2000" b="1" spc="-100" dirty="0" err="1">
                <a:solidFill>
                  <a:srgbClr val="1F497D"/>
                </a:solidFill>
              </a:rPr>
              <a:t>Количество</a:t>
            </a:r>
            <a:r>
              <a:rPr sz="2000" b="1" spc="-100" dirty="0">
                <a:solidFill>
                  <a:srgbClr val="1F497D"/>
                </a:solidFill>
              </a:rPr>
              <a:t> </a:t>
            </a:r>
            <a:r>
              <a:rPr sz="2000" b="1" spc="-100" dirty="0" err="1">
                <a:solidFill>
                  <a:srgbClr val="1F497D"/>
                </a:solidFill>
              </a:rPr>
              <a:t>обучающихся</a:t>
            </a:r>
            <a:r>
              <a:rPr sz="2000" b="1" spc="-100" dirty="0">
                <a:solidFill>
                  <a:srgbClr val="1F497D"/>
                </a:solidFill>
              </a:rPr>
              <a:t> с ОВЗ/</a:t>
            </a:r>
            <a:r>
              <a:rPr sz="2000" b="1" spc="-100" dirty="0" err="1">
                <a:solidFill>
                  <a:srgbClr val="1F497D"/>
                </a:solidFill>
              </a:rPr>
              <a:t>инвалидов</a:t>
            </a:r>
            <a:r>
              <a:rPr sz="2000" b="1" spc="-100" dirty="0">
                <a:solidFill>
                  <a:srgbClr val="1F497D"/>
                </a:solidFill>
              </a:rPr>
              <a:t> </a:t>
            </a:r>
            <a:r>
              <a:rPr sz="2000" b="1" spc="-100" dirty="0" err="1">
                <a:solidFill>
                  <a:srgbClr val="1F497D"/>
                </a:solidFill>
              </a:rPr>
              <a:t>на</a:t>
            </a:r>
            <a:r>
              <a:rPr sz="2000" b="1" spc="-100" dirty="0">
                <a:solidFill>
                  <a:srgbClr val="1F497D"/>
                </a:solidFill>
              </a:rPr>
              <a:t> </a:t>
            </a:r>
            <a:r>
              <a:rPr sz="2000" b="1" spc="-100" dirty="0" err="1">
                <a:solidFill>
                  <a:srgbClr val="1F497D"/>
                </a:solidFill>
              </a:rPr>
              <a:t>ставку</a:t>
            </a:r>
            <a:r>
              <a:rPr sz="2000" b="1" spc="-100" dirty="0">
                <a:solidFill>
                  <a:srgbClr val="1F497D"/>
                </a:solidFill>
              </a:rPr>
              <a:t> </a:t>
            </a:r>
            <a:r>
              <a:rPr sz="2000" b="1" spc="-100" dirty="0" err="1">
                <a:solidFill>
                  <a:srgbClr val="1F497D"/>
                </a:solidFill>
              </a:rPr>
              <a:t>специалиста</a:t>
            </a:r>
            <a:r>
              <a:rPr sz="2000" b="1" spc="-100" dirty="0">
                <a:solidFill>
                  <a:srgbClr val="1F497D"/>
                </a:solidFill>
              </a:rPr>
              <a:t> *</a:t>
            </a:r>
          </a:p>
        </p:txBody>
      </p:sp>
      <p:sp>
        <p:nvSpPr>
          <p:cNvPr id="18" name="Shape 119"/>
          <p:cNvSpPr/>
          <p:nvPr/>
        </p:nvSpPr>
        <p:spPr>
          <a:xfrm>
            <a:off x="476251" y="4252485"/>
            <a:ext cx="820232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i="1"/>
            </a:lvl1pPr>
          </a:lstStyle>
          <a:p>
            <a:pPr lvl="0">
              <a:defRPr i="0"/>
            </a:pPr>
            <a:r>
              <a:rPr sz="1400" i="1" dirty="0"/>
              <a:t>* Приказ Минобрнауки РФ от 30.08.2013 №</a:t>
            </a:r>
            <a:r>
              <a:rPr sz="1400" i="1" dirty="0" smtClean="0"/>
              <a:t>1015</a:t>
            </a:r>
            <a:r>
              <a:rPr lang="ru-RU" sz="1400" i="1" dirty="0" smtClean="0"/>
              <a:t>, п.32</a:t>
            </a:r>
            <a:endParaRPr sz="1400" i="1" dirty="0"/>
          </a:p>
        </p:txBody>
      </p:sp>
      <p:sp>
        <p:nvSpPr>
          <p:cNvPr id="19" name="Shape 120"/>
          <p:cNvSpPr/>
          <p:nvPr/>
        </p:nvSpPr>
        <p:spPr>
          <a:xfrm>
            <a:off x="476251" y="1974417"/>
            <a:ext cx="2230373" cy="973979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100"/>
          </a:p>
        </p:txBody>
      </p:sp>
      <p:sp>
        <p:nvSpPr>
          <p:cNvPr id="20" name="Shape 125"/>
          <p:cNvSpPr/>
          <p:nvPr/>
        </p:nvSpPr>
        <p:spPr>
          <a:xfrm>
            <a:off x="440738" y="4876004"/>
            <a:ext cx="5543410" cy="861774"/>
          </a:xfrm>
          <a:prstGeom prst="rect">
            <a:avLst/>
          </a:prstGeom>
          <a:gradFill>
            <a:gsLst>
              <a:gs pos="0">
                <a:srgbClr val="A2C3FF"/>
              </a:gs>
              <a:gs pos="35000">
                <a:srgbClr val="BDD4FF"/>
              </a:gs>
              <a:gs pos="100000">
                <a:srgbClr val="E6EEFF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88900" lvl="0"/>
            <a:r>
              <a:rPr sz="1400" dirty="0" smtClean="0"/>
              <a:t>К </a:t>
            </a:r>
            <a:r>
              <a:rPr sz="1400" dirty="0" err="1" smtClean="0"/>
              <a:t>компетенции</a:t>
            </a:r>
            <a:r>
              <a:rPr sz="1400" dirty="0" smtClean="0"/>
              <a:t> </a:t>
            </a:r>
            <a:r>
              <a:rPr sz="1400" dirty="0" err="1" smtClean="0"/>
              <a:t>образовательной</a:t>
            </a:r>
            <a:r>
              <a:rPr sz="1400" dirty="0" smtClean="0"/>
              <a:t> </a:t>
            </a:r>
            <a:r>
              <a:rPr sz="1400" dirty="0" err="1" smtClean="0"/>
              <a:t>организации</a:t>
            </a:r>
            <a:r>
              <a:rPr sz="1400" dirty="0" smtClean="0"/>
              <a:t> в </a:t>
            </a:r>
            <a:r>
              <a:rPr sz="1400" dirty="0" err="1" smtClean="0"/>
              <a:t>установленной</a:t>
            </a:r>
            <a:r>
              <a:rPr sz="1400" dirty="0" smtClean="0"/>
              <a:t> </a:t>
            </a:r>
            <a:r>
              <a:rPr sz="1400" dirty="0" err="1" smtClean="0"/>
              <a:t>сфере</a:t>
            </a:r>
            <a:r>
              <a:rPr sz="1400" dirty="0" smtClean="0"/>
              <a:t> </a:t>
            </a:r>
            <a:r>
              <a:rPr sz="1400" dirty="0" err="1" smtClean="0"/>
              <a:t>деятельности</a:t>
            </a:r>
            <a:r>
              <a:rPr sz="1400" dirty="0" smtClean="0"/>
              <a:t> </a:t>
            </a:r>
            <a:r>
              <a:rPr sz="1400" dirty="0" err="1" smtClean="0"/>
              <a:t>относятся</a:t>
            </a:r>
            <a:r>
              <a:rPr sz="1400" dirty="0" smtClean="0"/>
              <a:t>:</a:t>
            </a:r>
            <a:r>
              <a:rPr lang="ru-RU" sz="1400" dirty="0" smtClean="0"/>
              <a:t> </a:t>
            </a:r>
            <a:r>
              <a:rPr sz="1400" b="1" dirty="0" err="1" smtClean="0"/>
              <a:t>установление</a:t>
            </a:r>
            <a:r>
              <a:rPr sz="1400" b="1" dirty="0" smtClean="0"/>
              <a:t> </a:t>
            </a:r>
            <a:r>
              <a:rPr sz="1400" b="1" dirty="0" err="1"/>
              <a:t>штатного</a:t>
            </a:r>
            <a:r>
              <a:rPr sz="1400" b="1" dirty="0"/>
              <a:t> </a:t>
            </a:r>
            <a:r>
              <a:rPr sz="1400" b="1" dirty="0" err="1"/>
              <a:t>расписания</a:t>
            </a:r>
            <a:r>
              <a:rPr sz="1400" dirty="0"/>
              <a:t>, </a:t>
            </a:r>
            <a:r>
              <a:rPr sz="1400" dirty="0" err="1"/>
              <a:t>если</a:t>
            </a:r>
            <a:r>
              <a:rPr sz="1400" dirty="0"/>
              <a:t> </a:t>
            </a:r>
            <a:r>
              <a:rPr sz="1400" dirty="0" err="1"/>
              <a:t>иное</a:t>
            </a:r>
            <a:r>
              <a:rPr sz="1400" dirty="0"/>
              <a:t> </a:t>
            </a:r>
            <a:r>
              <a:rPr sz="1400" dirty="0" err="1"/>
              <a:t>не</a:t>
            </a:r>
            <a:r>
              <a:rPr sz="1400" dirty="0"/>
              <a:t> </a:t>
            </a:r>
            <a:r>
              <a:rPr sz="1400" dirty="0" err="1"/>
              <a:t>установлено</a:t>
            </a:r>
            <a:r>
              <a:rPr sz="1400" dirty="0"/>
              <a:t> </a:t>
            </a:r>
            <a:r>
              <a:rPr sz="1400" dirty="0" err="1"/>
              <a:t>нормативными</a:t>
            </a:r>
            <a:r>
              <a:rPr sz="1400" dirty="0"/>
              <a:t> </a:t>
            </a:r>
            <a:r>
              <a:rPr sz="1400" dirty="0" err="1"/>
              <a:t>правовыми</a:t>
            </a:r>
            <a:r>
              <a:rPr sz="1400" dirty="0"/>
              <a:t> </a:t>
            </a:r>
            <a:r>
              <a:rPr sz="1400" dirty="0" err="1"/>
              <a:t>актами</a:t>
            </a:r>
            <a:r>
              <a:rPr sz="1400" dirty="0"/>
              <a:t> </a:t>
            </a:r>
            <a:r>
              <a:rPr sz="1400" dirty="0" err="1"/>
              <a:t>Российской</a:t>
            </a:r>
            <a:r>
              <a:rPr sz="1400" dirty="0"/>
              <a:t> </a:t>
            </a:r>
            <a:r>
              <a:rPr sz="1400" dirty="0" err="1"/>
              <a:t>Федерации</a:t>
            </a:r>
            <a:r>
              <a:rPr sz="1400" dirty="0" smtClean="0"/>
              <a:t>*</a:t>
            </a:r>
            <a:endParaRPr sz="1400" dirty="0"/>
          </a:p>
        </p:txBody>
      </p:sp>
      <p:sp>
        <p:nvSpPr>
          <p:cNvPr id="21" name="Shape 126"/>
          <p:cNvSpPr/>
          <p:nvPr/>
        </p:nvSpPr>
        <p:spPr>
          <a:xfrm>
            <a:off x="6243067" y="4876004"/>
            <a:ext cx="5534405" cy="861774"/>
          </a:xfrm>
          <a:prstGeom prst="rect">
            <a:avLst/>
          </a:prstGeom>
          <a:gradFill>
            <a:gsLst>
              <a:gs pos="0">
                <a:srgbClr val="FFD1BB"/>
              </a:gs>
              <a:gs pos="35000">
                <a:srgbClr val="FFDECF"/>
              </a:gs>
              <a:gs pos="100000">
                <a:srgbClr val="FFF2ED"/>
              </a:gs>
            </a:gsLst>
            <a:lin ang="16200000"/>
          </a:gradFill>
          <a:ln>
            <a:solidFill>
              <a:srgbClr val="F6924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88900" lvl="0"/>
            <a:r>
              <a:rPr lang="ru-RU" sz="1400" b="1" dirty="0" smtClean="0"/>
              <a:t>«Н</a:t>
            </a:r>
            <a:r>
              <a:rPr sz="1400" b="1" dirty="0" smtClean="0"/>
              <a:t>е </a:t>
            </a:r>
            <a:r>
              <a:rPr sz="1400" b="1" dirty="0" err="1"/>
              <a:t>менее</a:t>
            </a:r>
            <a:r>
              <a:rPr sz="1400" b="1" dirty="0"/>
              <a:t> </a:t>
            </a:r>
            <a:r>
              <a:rPr sz="1400" b="1" dirty="0" err="1"/>
              <a:t>одной</a:t>
            </a:r>
            <a:r>
              <a:rPr sz="1400" b="1" dirty="0"/>
              <a:t> </a:t>
            </a:r>
            <a:r>
              <a:rPr sz="1400" b="1" dirty="0" err="1"/>
              <a:t>ставки</a:t>
            </a:r>
            <a:r>
              <a:rPr sz="1400" b="1" dirty="0"/>
              <a:t> </a:t>
            </a:r>
            <a:r>
              <a:rPr sz="1400" b="1" dirty="0" err="1"/>
              <a:t>психолога</a:t>
            </a:r>
            <a:r>
              <a:rPr sz="1400" b="1" dirty="0"/>
              <a:t> </a:t>
            </a:r>
            <a:r>
              <a:rPr sz="1400" b="1" dirty="0" err="1"/>
              <a:t>на</a:t>
            </a:r>
            <a:r>
              <a:rPr sz="1400" b="1" dirty="0"/>
              <a:t> </a:t>
            </a:r>
            <a:r>
              <a:rPr sz="1400" b="1" dirty="0" err="1"/>
              <a:t>каждое</a:t>
            </a:r>
            <a:r>
              <a:rPr sz="1400" b="1" dirty="0"/>
              <a:t> </a:t>
            </a:r>
            <a:r>
              <a:rPr sz="1400" b="1" dirty="0" err="1"/>
              <a:t>образовательное</a:t>
            </a:r>
            <a:r>
              <a:rPr sz="1400" b="1" dirty="0"/>
              <a:t> </a:t>
            </a:r>
            <a:r>
              <a:rPr sz="1400" b="1" dirty="0" err="1"/>
              <a:t>учреждение</a:t>
            </a:r>
            <a:r>
              <a:rPr sz="1400" b="1" dirty="0"/>
              <a:t>. В учреждениях, имеющих более 500 воспитанников (учащихся), </a:t>
            </a:r>
            <a:r>
              <a:rPr sz="1400" b="1" dirty="0" smtClean="0"/>
              <a:t>- </a:t>
            </a:r>
            <a:r>
              <a:rPr sz="1400" b="1" dirty="0"/>
              <a:t>не менее двух (трех ставок) на </a:t>
            </a:r>
            <a:r>
              <a:rPr sz="1400" b="1" dirty="0" err="1"/>
              <a:t>учреждение</a:t>
            </a:r>
            <a:r>
              <a:rPr sz="1400" dirty="0" smtClean="0"/>
              <a:t>»**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sz="1400" dirty="0"/>
          </a:p>
        </p:txBody>
      </p:sp>
      <p:sp>
        <p:nvSpPr>
          <p:cNvPr id="22" name="Shape 124"/>
          <p:cNvSpPr>
            <a:spLocks noGrp="1"/>
          </p:cNvSpPr>
          <p:nvPr>
            <p:ph idx="1"/>
          </p:nvPr>
        </p:nvSpPr>
        <p:spPr>
          <a:xfrm>
            <a:off x="448975" y="5864351"/>
            <a:ext cx="8229601" cy="9936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just" defTabSz="557784">
              <a:spcBef>
                <a:spcPts val="200"/>
              </a:spcBef>
              <a:buSzTx/>
              <a:buNone/>
              <a:defRPr sz="1800"/>
            </a:pPr>
            <a:r>
              <a:rPr sz="1200" i="1" dirty="0" smtClean="0"/>
              <a:t>* </a:t>
            </a:r>
            <a:r>
              <a:rPr sz="1200" i="1" dirty="0" err="1"/>
              <a:t>Статья</a:t>
            </a:r>
            <a:r>
              <a:rPr sz="1200" i="1" dirty="0"/>
              <a:t> </a:t>
            </a:r>
            <a:r>
              <a:rPr sz="1200" i="1" dirty="0" smtClean="0"/>
              <a:t>28</a:t>
            </a:r>
            <a:r>
              <a:rPr lang="ru-RU" sz="1200" i="1" dirty="0" smtClean="0"/>
              <a:t>,</a:t>
            </a:r>
            <a:r>
              <a:rPr sz="1200" i="1" dirty="0" smtClean="0"/>
              <a:t> 273-ФЗ</a:t>
            </a:r>
            <a:endParaRPr sz="1200" i="1" dirty="0"/>
          </a:p>
          <a:p>
            <a:pPr marL="0" lvl="0" indent="0" defTabSz="557784">
              <a:spcBef>
                <a:spcPts val="200"/>
              </a:spcBef>
              <a:buSzTx/>
              <a:buNone/>
              <a:defRPr sz="1800"/>
            </a:pPr>
            <a:r>
              <a:rPr sz="1200" i="1" dirty="0"/>
              <a:t>** РЕШЕНИЕ </a:t>
            </a:r>
            <a:r>
              <a:rPr sz="1200" i="1" dirty="0" err="1"/>
              <a:t>Коллегии</a:t>
            </a:r>
            <a:r>
              <a:rPr sz="1200" i="1" dirty="0"/>
              <a:t> </a:t>
            </a:r>
            <a:r>
              <a:rPr sz="1200" i="1" dirty="0" err="1"/>
              <a:t>Минобразования</a:t>
            </a:r>
            <a:r>
              <a:rPr sz="1200" i="1" dirty="0"/>
              <a:t> РФ </a:t>
            </a:r>
            <a:r>
              <a:rPr sz="1200" i="1" dirty="0" err="1"/>
              <a:t>от</a:t>
            </a:r>
            <a:r>
              <a:rPr sz="1200" i="1" dirty="0"/>
              <a:t> 29.03.1995 N 7/1</a:t>
            </a:r>
          </a:p>
          <a:p>
            <a:pPr marL="0" lvl="0" indent="0" defTabSz="557784">
              <a:spcBef>
                <a:spcPts val="200"/>
              </a:spcBef>
              <a:buSzTx/>
              <a:buNone/>
              <a:defRPr sz="1800"/>
            </a:pPr>
            <a:r>
              <a:rPr sz="1200" i="1" dirty="0"/>
              <a:t>«О СОСТОЯНИИ И ПЕРСПЕКТИВАХ РАЗВИТИЯ СЛУЖБЫ ПРАКТИЧЕСКОЙ ПСИХОЛОГИИ ОБРАЗОВАНИЯ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423831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550" y="-90192"/>
            <a:ext cx="184666" cy="49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endParaRPr lang="ru-RU" sz="1400" b="1" cap="all" dirty="0">
              <a:solidFill>
                <a:srgbClr val="2F596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99" y="368300"/>
            <a:ext cx="10379741" cy="531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000090"/>
                </a:solidFill>
              </a:rPr>
              <a:t>АООП НОО </a:t>
            </a:r>
            <a:r>
              <a:rPr lang="ru-RU" sz="2800" b="1" cap="all" dirty="0" smtClean="0">
                <a:solidFill>
                  <a:srgbClr val="000090"/>
                </a:solidFill>
              </a:rPr>
              <a:t>для обучающихся </a:t>
            </a:r>
            <a:endParaRPr lang="ru-RU" sz="2800" b="1" cap="all" dirty="0">
              <a:solidFill>
                <a:srgbClr val="00009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68521"/>
              </p:ext>
            </p:extLst>
          </p:nvPr>
        </p:nvGraphicFramePr>
        <p:xfrm>
          <a:off x="209549" y="1094515"/>
          <a:ext cx="11826062" cy="562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1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1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71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0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070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АООП НОО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для обучающихся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Вариант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Срок реализации (кол-во лет)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Планируемый результат освоения АООП НОО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Для детей, получивших дошкольное образование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Для детей, не получивших дошкольное образование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709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глухих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соответствует требованиям ФГОС НОО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  (доп. 1 класс)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«нецензовый уровень» </a:t>
                      </a:r>
                      <a:r>
                        <a:rPr lang="ru-RU" sz="1600" dirty="0">
                          <a:effectLst/>
                        </a:rPr>
                        <a:t>НОО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0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709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слепых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соответствует требованиям ФГОС НОО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0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0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«нецензовый» </a:t>
                      </a:r>
                      <a:r>
                        <a:rPr lang="ru-RU" sz="1600" dirty="0">
                          <a:effectLst/>
                        </a:rPr>
                        <a:t>уровень НОО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0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0709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 расстройствами аутистического спектра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соответствует требованиями ФГОС НОО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8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 (доп. 1 класс)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   (доп.  два 1 класса)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0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  (доп.  два 1 класса)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«нецензовый» уровень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НОО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0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0709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 нарушением опорно-двигательного </a:t>
                      </a:r>
                      <a:r>
                        <a:rPr lang="ru-RU" sz="1600" dirty="0" smtClean="0">
                          <a:effectLst/>
                        </a:rPr>
                        <a:t>аппарата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соответствует требованиям ФГОС НОО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0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0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«нецензовый» </a:t>
                      </a:r>
                      <a:r>
                        <a:rPr lang="ru-RU" sz="1600" dirty="0">
                          <a:effectLst/>
                        </a:rPr>
                        <a:t>уровень НОО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0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1" marR="348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36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550" y="-90192"/>
            <a:ext cx="184666" cy="49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endParaRPr lang="ru-RU" sz="1400" b="1" cap="all" dirty="0">
              <a:solidFill>
                <a:srgbClr val="2F596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9000" y="304800"/>
            <a:ext cx="993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000090"/>
                </a:solidFill>
              </a:rPr>
              <a:t>АООП НОО </a:t>
            </a:r>
            <a:r>
              <a:rPr lang="ru-RU" sz="2800" b="1" cap="all" dirty="0" smtClean="0">
                <a:solidFill>
                  <a:srgbClr val="000090"/>
                </a:solidFill>
              </a:rPr>
              <a:t>для обучающихся </a:t>
            </a:r>
            <a:endParaRPr lang="ru-RU" sz="2800" b="1" cap="all" dirty="0">
              <a:solidFill>
                <a:srgbClr val="00009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019390"/>
              </p:ext>
            </p:extLst>
          </p:nvPr>
        </p:nvGraphicFramePr>
        <p:xfrm>
          <a:off x="209549" y="1220186"/>
          <a:ext cx="11775187" cy="5461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8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00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3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022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356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429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АООП НОО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для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обучающихся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Вариант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 реализации (кол-во лет)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Планируемый результат освоения    АООП НОО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4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Для детей, получивших дошкольное образование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Для детей, не получивших дошкольное образование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8304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слабослышащих и позднооглохших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соответствует требованиям ФГОС НОО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8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 (</a:t>
                      </a:r>
                      <a:r>
                        <a:rPr lang="en-US" sz="1600" b="1">
                          <a:effectLst/>
                        </a:rPr>
                        <a:t>I </a:t>
                      </a:r>
                      <a:r>
                        <a:rPr lang="ru-RU" sz="1600" b="1">
                          <a:effectLst/>
                        </a:rPr>
                        <a:t>отд.)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соответствует требованиям ФГОС НОО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8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 (</a:t>
                      </a:r>
                      <a:r>
                        <a:rPr lang="en-US" sz="1600" b="1">
                          <a:effectLst/>
                        </a:rPr>
                        <a:t>II</a:t>
                      </a:r>
                      <a:r>
                        <a:rPr lang="ru-RU" sz="1600" b="1">
                          <a:effectLst/>
                        </a:rPr>
                        <a:t>отд.)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  (доп. 1 класс)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соответствует требованиям ФГОС НОО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«нецензовый» </a:t>
                      </a:r>
                      <a:r>
                        <a:rPr lang="ru-RU" sz="1600" dirty="0">
                          <a:effectLst/>
                        </a:rPr>
                        <a:t>уровень НОО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82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слабовидящих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соответствует требованиям ФГОС НОО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5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8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«нецензовый» </a:t>
                      </a:r>
                      <a:r>
                        <a:rPr lang="ru-RU" sz="1600" dirty="0">
                          <a:effectLst/>
                        </a:rPr>
                        <a:t>уровень НОО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28" marR="544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7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8999" y="380999"/>
            <a:ext cx="9935241" cy="51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000090"/>
                </a:solidFill>
              </a:rPr>
              <a:t>АООП НОО </a:t>
            </a:r>
            <a:r>
              <a:rPr lang="ru-RU" sz="2800" b="1" cap="all" dirty="0" smtClean="0">
                <a:solidFill>
                  <a:srgbClr val="000090"/>
                </a:solidFill>
              </a:rPr>
              <a:t>для обучающихся </a:t>
            </a:r>
            <a:endParaRPr lang="ru-RU" sz="2800" b="1" cap="all" dirty="0">
              <a:solidFill>
                <a:srgbClr val="00009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353566" y="1444619"/>
          <a:ext cx="11423903" cy="3286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5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07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55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721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95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АООП НОО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для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обучающихся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99" marR="61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Вариант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99" marR="61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Срок реализации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>
                          <a:effectLst/>
                        </a:rPr>
                        <a:t>кол-во лет)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99" marR="61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Планируемый результат освоения АООП НОО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99" marR="61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79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 тяжелыми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нарушениями речи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99" marR="61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99" marR="61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99" marR="61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соответствует требованиям ФГОС НОО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99" marR="61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 (</a:t>
                      </a:r>
                      <a:r>
                        <a:rPr lang="en-US" sz="1800" b="1" dirty="0">
                          <a:effectLst/>
                        </a:rPr>
                        <a:t>I</a:t>
                      </a:r>
                      <a:r>
                        <a:rPr lang="ru-RU" sz="1800" b="1" dirty="0">
                          <a:effectLst/>
                        </a:rPr>
                        <a:t> отд.)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99" marR="61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  (доп. 1 класс)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99" marR="61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7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 (</a:t>
                      </a:r>
                      <a:r>
                        <a:rPr lang="en-US" sz="1800" b="1" dirty="0">
                          <a:effectLst/>
                        </a:rPr>
                        <a:t>II</a:t>
                      </a:r>
                      <a:r>
                        <a:rPr lang="ru-RU" sz="1800" b="1" dirty="0">
                          <a:effectLst/>
                        </a:rPr>
                        <a:t> отд.)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99" marR="61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99" marR="61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79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 задержкой психического развития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99" marR="61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99" marR="61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99" marR="61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соответствует требованиям ФГОС НОО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99" marR="61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7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99" marR="61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  (доп. 1 класс)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99" marR="6129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32610"/>
              </p:ext>
            </p:extLst>
          </p:nvPr>
        </p:nvGraphicFramePr>
        <p:xfrm>
          <a:off x="353567" y="4830918"/>
          <a:ext cx="11423903" cy="192461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2555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55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721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5150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 умственной отсталостью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 </a:t>
                      </a:r>
                      <a:r>
                        <a:rPr lang="ru-RU" sz="1800" b="1" dirty="0" smtClean="0">
                          <a:effectLst/>
                        </a:rPr>
                        <a:t>лет/10 </a:t>
                      </a:r>
                      <a:r>
                        <a:rPr lang="ru-RU" sz="1800" b="1" dirty="0">
                          <a:effectLst/>
                        </a:rPr>
                        <a:t>лет (доп. 1 класс)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 </a:t>
                      </a:r>
                      <a:r>
                        <a:rPr lang="ru-RU" sz="1800" b="1" dirty="0" smtClean="0">
                          <a:effectLst/>
                        </a:rPr>
                        <a:t>лет/13 </a:t>
                      </a:r>
                      <a:r>
                        <a:rPr lang="ru-RU" sz="1800" b="1" dirty="0">
                          <a:effectLst/>
                        </a:rPr>
                        <a:t>лет (доп. 1класс)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«нецензовый» </a:t>
                      </a:r>
                      <a:r>
                        <a:rPr lang="ru-RU" sz="1800" dirty="0" smtClean="0">
                          <a:effectLst/>
                        </a:rPr>
                        <a:t>уровень</a:t>
                      </a:r>
                      <a:r>
                        <a:rPr lang="ru-RU" sz="1800" baseline="0" dirty="0" smtClean="0">
                          <a:effectLst/>
                        </a:rPr>
                        <a:t>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9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13 лет (доп. 1 класс)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«нецензовый» </a:t>
                      </a:r>
                      <a:r>
                        <a:rPr lang="ru-RU" sz="1800" dirty="0">
                          <a:effectLst/>
                        </a:rPr>
                        <a:t>уровень образования (специальная индивидуальная программа развития на основе АООП – СИПР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17" marR="602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36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25700" y="241300"/>
            <a:ext cx="934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solidFill>
                  <a:srgbClr val="000090"/>
                </a:solidFill>
              </a:rPr>
              <a:t>Адаптированная основная  общеобразовательная программа </a:t>
            </a:r>
            <a:endParaRPr lang="ru-RU" sz="2000" b="1" cap="all" dirty="0" smtClean="0">
              <a:solidFill>
                <a:srgbClr val="000090"/>
              </a:solidFill>
            </a:endParaRPr>
          </a:p>
          <a:p>
            <a:r>
              <a:rPr lang="ru-RU" sz="2000" b="1" cap="all" dirty="0" smtClean="0">
                <a:solidFill>
                  <a:srgbClr val="000090"/>
                </a:solidFill>
              </a:rPr>
              <a:t>ст</a:t>
            </a:r>
            <a:r>
              <a:rPr lang="ru-RU" sz="2000" b="1" cap="all" dirty="0">
                <a:solidFill>
                  <a:srgbClr val="000090"/>
                </a:solidFill>
              </a:rPr>
              <a:t>. 79 ФЗ-273:</a:t>
            </a:r>
          </a:p>
        </p:txBody>
      </p:sp>
      <p:pic>
        <p:nvPicPr>
          <p:cNvPr id="11" name="Рисунок 10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t="6598" r="8037"/>
          <a:stretch/>
        </p:blipFill>
        <p:spPr>
          <a:xfrm>
            <a:off x="1356249" y="974690"/>
            <a:ext cx="7063991" cy="58833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69580" y="1858211"/>
            <a:ext cx="39224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hlinkClick r:id="rId4"/>
              </a:rPr>
              <a:t>http://fgosreestr.ru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endParaRPr lang="ru-RU" sz="3600" b="1" dirty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РЕЕСТР ПРИМЕРНЫХ ОСНОВНЫХ ОБЩЕОБРАЗОВАТЕЛЬНЫХ ПРОГРАММ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МИНИСТЕРСТВО ОБРАЗОВАНИЯ И НАУКИ РОССИЙСКОЙ ФЕДЕРАЦИИ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7200" y="203200"/>
            <a:ext cx="676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cap="all" dirty="0">
                <a:solidFill>
                  <a:srgbClr val="000090"/>
                </a:solidFill>
              </a:rPr>
              <a:t> </a:t>
            </a:r>
            <a:r>
              <a:rPr lang="ru-RU" sz="2000" b="1" cap="all" dirty="0">
                <a:solidFill>
                  <a:srgbClr val="000090"/>
                </a:solidFill>
              </a:rPr>
              <a:t>Нормативно-правовая </a:t>
            </a:r>
            <a:r>
              <a:rPr lang="ru-RU" sz="2000" b="1" cap="all" dirty="0" smtClean="0">
                <a:solidFill>
                  <a:srgbClr val="000090"/>
                </a:solidFill>
              </a:rPr>
              <a:t>документация</a:t>
            </a:r>
            <a:endParaRPr lang="ru-RU" sz="2000" b="1" cap="all" dirty="0">
              <a:solidFill>
                <a:srgbClr val="000090"/>
              </a:solidFill>
            </a:endParaRPr>
          </a:p>
        </p:txBody>
      </p:sp>
      <p:sp>
        <p:nvSpPr>
          <p:cNvPr id="6" name="Shape 53"/>
          <p:cNvSpPr txBox="1">
            <a:spLocks/>
          </p:cNvSpPr>
          <p:nvPr/>
        </p:nvSpPr>
        <p:spPr>
          <a:xfrm>
            <a:off x="88900" y="1295400"/>
            <a:ext cx="119126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70000"/>
              </a:lnSpc>
              <a:spcBef>
                <a:spcPts val="0"/>
              </a:spcBef>
              <a:buSzPct val="150000"/>
              <a:buBlip>
                <a:blip r:embed="rId3"/>
              </a:buBlip>
              <a:defRPr/>
            </a:pPr>
            <a:r>
              <a:rPr lang="ru-RU" sz="1900" b="1" dirty="0">
                <a:ln w="0"/>
                <a:cs typeface="Times New Roman"/>
              </a:rPr>
              <a:t>Приказы Министерства образования и науки Российской Федерации</a:t>
            </a:r>
            <a:r>
              <a:rPr lang="ru-RU" sz="1900" b="1" dirty="0" smtClean="0">
                <a:ln w="0"/>
                <a:cs typeface="Times New Roman"/>
              </a:rPr>
              <a:t>:</a:t>
            </a:r>
          </a:p>
          <a:p>
            <a:pPr algn="just">
              <a:lnSpc>
                <a:spcPct val="70000"/>
              </a:lnSpc>
              <a:spcBef>
                <a:spcPts val="0"/>
              </a:spcBef>
              <a:buSzPct val="150000"/>
              <a:buBlip>
                <a:blip r:embed="rId3"/>
              </a:buBlip>
              <a:defRPr/>
            </a:pPr>
            <a:endParaRPr lang="ru-RU" sz="1900" b="1" dirty="0" smtClean="0">
              <a:ln w="0"/>
              <a:cs typeface="Times New Roman"/>
            </a:endParaRPr>
          </a:p>
          <a:p>
            <a:pPr marL="539750" indent="-273050" algn="just">
              <a:lnSpc>
                <a:spcPct val="10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600" b="1" dirty="0"/>
              <a:t>№ 1145 </a:t>
            </a:r>
            <a:r>
              <a:rPr lang="ru-RU" sz="1600" dirty="0"/>
              <a:t>от </a:t>
            </a:r>
            <a:r>
              <a:rPr lang="ru-RU" sz="1600" dirty="0" smtClean="0"/>
              <a:t>14.10.2013 </a:t>
            </a:r>
            <a:r>
              <a:rPr lang="ru-RU" sz="1600" dirty="0"/>
              <a:t>г. «Об утверждении образца свидетельства об обучении и порядка его выдачи лицам с ограниченными возможностями здоровья (с различными формами умственной отсталости), не имеющим основного общего и среднего общего образования и обучавшимся по адаптированным основным общеобразовательным программам»</a:t>
            </a:r>
          </a:p>
          <a:p>
            <a:pPr marL="539750" indent="-273050" algn="just">
              <a:lnSpc>
                <a:spcPct val="10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600" b="1" dirty="0"/>
              <a:t>№ 32 </a:t>
            </a:r>
            <a:r>
              <a:rPr lang="ru-RU" sz="1600" dirty="0"/>
              <a:t>от </a:t>
            </a:r>
            <a:r>
              <a:rPr lang="ru-RU" sz="1600" dirty="0" smtClean="0"/>
              <a:t>22.01.2014 </a:t>
            </a:r>
            <a:r>
              <a:rPr lang="ru-RU" sz="1600" dirty="0"/>
              <a:t>г. «Об утверждении порядка приема граждан на обучение по образовательным программам начального общего, основного общего и среднего общего образования»</a:t>
            </a:r>
            <a:endParaRPr lang="ru-RU" sz="1600" dirty="0">
              <a:ln w="0"/>
              <a:cs typeface="Times New Roman"/>
            </a:endParaRPr>
          </a:p>
          <a:p>
            <a:pPr marL="539750" indent="-273050" algn="just">
              <a:lnSpc>
                <a:spcPct val="10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600" b="1" dirty="0"/>
              <a:t>№ 293 </a:t>
            </a:r>
            <a:r>
              <a:rPr lang="ru-RU" sz="1600" dirty="0"/>
              <a:t>от </a:t>
            </a:r>
            <a:r>
              <a:rPr lang="ru-RU" sz="1600" dirty="0" smtClean="0"/>
              <a:t>8.04.2014 </a:t>
            </a:r>
            <a:r>
              <a:rPr lang="ru-RU" sz="1600" dirty="0"/>
              <a:t>г. «Об утверждении порядка приема граждан на обучение по образовательным программам дошкольного образования»</a:t>
            </a:r>
            <a:r>
              <a:rPr lang="ru-RU" sz="1600" dirty="0" smtClean="0"/>
              <a:t>;</a:t>
            </a:r>
            <a:endParaRPr lang="ru-RU" sz="1600" b="1" dirty="0">
              <a:ln w="0"/>
              <a:cs typeface="Times New Roman"/>
            </a:endParaRPr>
          </a:p>
          <a:p>
            <a:pPr marL="552450" indent="-285750" algn="just">
              <a:lnSpc>
                <a:spcPct val="100000"/>
              </a:lnSpc>
              <a:spcBef>
                <a:spcPts val="0"/>
              </a:spcBef>
              <a:buSzPct val="150000"/>
              <a:defRPr/>
            </a:pPr>
            <a:r>
              <a:rPr lang="ru-RU" sz="1600" b="1" dirty="0">
                <a:ln w="0"/>
                <a:cs typeface="Times New Roman"/>
              </a:rPr>
              <a:t>№ 1082 </a:t>
            </a:r>
            <a:r>
              <a:rPr lang="ru-RU" sz="1600" dirty="0">
                <a:ln w="0"/>
                <a:cs typeface="Times New Roman"/>
              </a:rPr>
              <a:t>от 20.09.2013 г. «Об утверждении положения о психолого-медико-педагогической комиссии»;</a:t>
            </a:r>
          </a:p>
          <a:p>
            <a:pPr marL="539750" indent="-273050" algn="just">
              <a:lnSpc>
                <a:spcPct val="10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600" b="1" dirty="0">
                <a:ln w="0"/>
                <a:cs typeface="Times New Roman"/>
              </a:rPr>
              <a:t>№1598 </a:t>
            </a:r>
            <a:r>
              <a:rPr lang="ru-RU" sz="1600" dirty="0">
                <a:ln w="0"/>
                <a:cs typeface="Times New Roman"/>
              </a:rPr>
              <a:t>от 19.12.2014 г.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здоровья»; </a:t>
            </a:r>
          </a:p>
          <a:p>
            <a:pPr marL="539750" indent="-273050" algn="just">
              <a:lnSpc>
                <a:spcPct val="10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600" b="1" dirty="0">
                <a:ln w="0"/>
                <a:cs typeface="Times New Roman"/>
              </a:rPr>
              <a:t>№1599 </a:t>
            </a:r>
            <a:r>
              <a:rPr lang="ru-RU" sz="1600" dirty="0">
                <a:ln w="0"/>
                <a:cs typeface="Times New Roman"/>
              </a:rPr>
              <a:t>от 19.12.2014 г. «Об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нарушениями)»</a:t>
            </a:r>
            <a:r>
              <a:rPr lang="ru-RU" sz="1600" dirty="0" smtClean="0">
                <a:ln w="0"/>
                <a:cs typeface="Times New Roman"/>
              </a:rPr>
              <a:t>;</a:t>
            </a:r>
          </a:p>
          <a:p>
            <a:pPr marL="539750" indent="-273050" algn="just">
              <a:lnSpc>
                <a:spcPct val="10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600" dirty="0" smtClean="0">
                <a:ln w="0"/>
                <a:cs typeface="Times New Roman"/>
              </a:rPr>
              <a:t>№</a:t>
            </a:r>
            <a:r>
              <a:rPr lang="ru-RU" sz="1600" b="1" dirty="0" smtClean="0">
                <a:ln w="0"/>
                <a:cs typeface="Times New Roman"/>
              </a:rPr>
              <a:t>1576</a:t>
            </a:r>
            <a:r>
              <a:rPr lang="ru-RU" sz="1600" dirty="0" smtClean="0">
                <a:ln w="0"/>
                <a:cs typeface="Times New Roman"/>
              </a:rPr>
              <a:t> от 31.12.2015 г. «О внесении изменений в федеральный государственный образовательный стандарт начального общего образования, утвержденный приказом Министерства образования и науки Российской Федерации от 6 октября 2009 г. № 373»;</a:t>
            </a:r>
          </a:p>
          <a:p>
            <a:pPr marL="539750" indent="-273050" algn="just">
              <a:lnSpc>
                <a:spcPct val="10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600" dirty="0">
                <a:ln w="0"/>
                <a:cs typeface="Times New Roman"/>
              </a:rPr>
              <a:t>№</a:t>
            </a:r>
            <a:r>
              <a:rPr lang="ru-RU" sz="1600" b="1" dirty="0">
                <a:ln w="0"/>
                <a:cs typeface="Times New Roman"/>
              </a:rPr>
              <a:t>1577</a:t>
            </a:r>
            <a:r>
              <a:rPr lang="ru-RU" sz="1600" dirty="0">
                <a:ln w="0"/>
                <a:cs typeface="Times New Roman"/>
              </a:rPr>
              <a:t> от 31.12.2015 г. «О внесении изменений в федеральный государственный образовательный стандарт основного общего образования, утвержденный приказом Министерства образования и науки Российской Федерации от17декабря2010 г. № 1897»</a:t>
            </a:r>
            <a:r>
              <a:rPr lang="ru-RU" sz="1600" dirty="0" smtClean="0">
                <a:ln w="0"/>
                <a:cs typeface="Times New Roman"/>
              </a:rPr>
              <a:t>;</a:t>
            </a:r>
          </a:p>
          <a:p>
            <a:pPr marL="539750" indent="-273050" algn="just">
              <a:lnSpc>
                <a:spcPct val="10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600" dirty="0">
                <a:ln w="0"/>
                <a:cs typeface="Times New Roman"/>
              </a:rPr>
              <a:t>№</a:t>
            </a:r>
            <a:r>
              <a:rPr lang="ru-RU" sz="1600" b="1" dirty="0">
                <a:ln w="0"/>
                <a:cs typeface="Times New Roman"/>
              </a:rPr>
              <a:t>1578</a:t>
            </a:r>
            <a:r>
              <a:rPr lang="ru-RU" sz="1600" dirty="0">
                <a:ln w="0"/>
                <a:cs typeface="Times New Roman"/>
              </a:rPr>
              <a:t> от 31.12.2015 г. «О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 2012 г. № 413»</a:t>
            </a:r>
          </a:p>
          <a:p>
            <a:pPr marL="539750" indent="-273050" algn="just">
              <a:lnSpc>
                <a:spcPct val="10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endParaRPr lang="ru-RU" sz="1600" b="1" dirty="0">
              <a:ln w="0"/>
              <a:cs typeface="Times New Roman"/>
            </a:endParaRPr>
          </a:p>
          <a:p>
            <a:pPr marL="539750" indent="-273050" algn="just">
              <a:lnSpc>
                <a:spcPct val="11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endParaRPr lang="ru-RU" sz="1600" b="1" dirty="0">
              <a:ln w="0"/>
              <a:cs typeface="Times New Roman"/>
            </a:endParaRPr>
          </a:p>
          <a:p>
            <a:pPr marL="539750" indent="-273050" algn="just">
              <a:lnSpc>
                <a:spcPct val="10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endParaRPr lang="ru-RU" sz="1600" dirty="0">
              <a:ln w="0"/>
              <a:cs typeface="Times New Roman"/>
            </a:endParaRPr>
          </a:p>
          <a:p>
            <a:pPr marL="266700" indent="0" algn="just">
              <a:lnSpc>
                <a:spcPct val="100000"/>
              </a:lnSpc>
              <a:spcBef>
                <a:spcPts val="0"/>
              </a:spcBef>
              <a:buSzPct val="150000"/>
              <a:buNone/>
              <a:defRPr/>
            </a:pPr>
            <a:endParaRPr lang="ru-RU" sz="1600" dirty="0" smtClean="0">
              <a:ln w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ct val="150000"/>
              <a:buNone/>
              <a:defRPr/>
            </a:pPr>
            <a:endParaRPr lang="ru-RU" sz="1600" b="1" dirty="0" smtClean="0">
              <a:ln w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1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74799" y="203201"/>
            <a:ext cx="10512425" cy="93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b="1" cap="all" dirty="0">
                <a:solidFill>
                  <a:srgbClr val="000090"/>
                </a:solidFill>
              </a:rPr>
              <a:t>Гигиенические требования к максимальному общему </a:t>
            </a:r>
            <a:r>
              <a:rPr lang="ru-RU" b="1" cap="all" dirty="0" smtClean="0">
                <a:solidFill>
                  <a:srgbClr val="000090"/>
                </a:solidFill>
              </a:rPr>
              <a:t>объему недельной </a:t>
            </a:r>
            <a:r>
              <a:rPr lang="ru-RU" b="1" cap="all" dirty="0">
                <a:solidFill>
                  <a:srgbClr val="000090"/>
                </a:solidFill>
              </a:rPr>
              <a:t>нагрузки обучающихся с ОВЗ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467746"/>
              </p:ext>
            </p:extLst>
          </p:nvPr>
        </p:nvGraphicFramePr>
        <p:xfrm>
          <a:off x="177800" y="1168399"/>
          <a:ext cx="12014200" cy="593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42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299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11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Классы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Максимально допустимая недельная нагрузка (час.)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Урочная деятельность (аудиторная недельная нагрузка)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Внеурочная деятельность </a:t>
                      </a:r>
                      <a:r>
                        <a:rPr lang="ru-RU" sz="1200" b="1" u="none" strike="noStrike">
                          <a:effectLst/>
                          <a:hlinkClick r:id="rId3" action="ppaction://hlinkfile"/>
                        </a:rPr>
                        <a:t>&lt;***&gt;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75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Начальное общее образование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 (1 дополнительный)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до 10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2 - 4 (5 </a:t>
                      </a:r>
                      <a:r>
                        <a:rPr lang="ru-RU" sz="1200" b="1" u="none" strike="noStrike">
                          <a:effectLst/>
                          <a:hlinkClick r:id="rId4" action="ppaction://hlinkfile"/>
                        </a:rPr>
                        <a:t>&lt;*&gt;</a:t>
                      </a:r>
                      <a:r>
                        <a:rPr lang="ru-RU" sz="1200" b="1">
                          <a:effectLst/>
                        </a:rPr>
                        <a:t>, 6 </a:t>
                      </a:r>
                      <a:r>
                        <a:rPr lang="ru-RU" sz="1200" b="1" u="none" strike="noStrike">
                          <a:effectLst/>
                          <a:hlinkClick r:id="rId5" action="ppaction://hlinkfile"/>
                        </a:rPr>
                        <a:t>&lt;**&gt;</a:t>
                      </a:r>
                      <a:r>
                        <a:rPr lang="ru-RU" sz="1200" b="1">
                          <a:effectLst/>
                        </a:rPr>
                        <a:t>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до 10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75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Основное общее образование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до 10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до 10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до 10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8 - 9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до 10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75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Среднее общее образование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10 - 11 (12)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34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до 10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8419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Примечание:</a:t>
                      </a:r>
                    </a:p>
                    <a:p>
                      <a:pPr indent="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&lt;*&gt; 5 класс - для глухих, слабослышащих и позднооглохших, слепых и слабовидящих, РАС.</a:t>
                      </a:r>
                    </a:p>
                    <a:p>
                      <a:pPr indent="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&lt;**&gt; 6 класс - для глухи, РАС.</a:t>
                      </a:r>
                    </a:p>
                    <a:p>
                      <a:pPr indent="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&lt;***&gt; могут быть реализованы как в течение учебной недели, так и в период каникул, в выходные и праздничные дни.</a:t>
                      </a:r>
                    </a:p>
                    <a:p>
                      <a:pPr indent="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Внеурочная  деятельность: общественно полезные практики, исследовательская деятельность, образовательные  проекты, экскурсии, походы, соревнования, посещение театров, музеев.</a:t>
                      </a:r>
                    </a:p>
                    <a:p>
                      <a:pPr indent="179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Допускается перераспределение часов внеурочной деятельности по годам обучения в пределах одного уровня общего образования, а также их суммирование в течение учебного года.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912" marR="28912" marT="47565" marB="4756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7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550" y="-90192"/>
            <a:ext cx="184666" cy="49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endParaRPr lang="ru-RU" sz="1400" b="1" cap="all" dirty="0">
              <a:solidFill>
                <a:srgbClr val="2F596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7200" y="139700"/>
            <a:ext cx="10360024" cy="93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b="1" cap="all" dirty="0">
                <a:solidFill>
                  <a:srgbClr val="000090"/>
                </a:solidFill>
              </a:rPr>
              <a:t>КОМПЛЕКТОВАНИЕ КЛАССОВ (ГРУПП) ДЛЯ ОБУЧАЮЩИХСЯ С ОВЗ </a:t>
            </a:r>
            <a:endParaRPr lang="ru-RU" b="1" cap="all" dirty="0" smtClean="0">
              <a:solidFill>
                <a:srgbClr val="000090"/>
              </a:solidFill>
            </a:endParaRPr>
          </a:p>
          <a:p>
            <a:pPr>
              <a:lnSpc>
                <a:spcPts val="3400"/>
              </a:lnSpc>
            </a:pPr>
            <a:r>
              <a:rPr lang="ru-RU" b="1" cap="all" dirty="0" smtClean="0">
                <a:solidFill>
                  <a:srgbClr val="000090"/>
                </a:solidFill>
              </a:rPr>
              <a:t>(</a:t>
            </a:r>
            <a:r>
              <a:rPr lang="ru-RU" b="1" cap="all" dirty="0">
                <a:solidFill>
                  <a:srgbClr val="000090"/>
                </a:solidFill>
              </a:rPr>
              <a:t>Приложение N </a:t>
            </a:r>
            <a:r>
              <a:rPr lang="ru-RU" b="1" cap="all" dirty="0" smtClean="0">
                <a:solidFill>
                  <a:srgbClr val="000090"/>
                </a:solidFill>
              </a:rPr>
              <a:t>1 к </a:t>
            </a:r>
            <a:r>
              <a:rPr lang="ru-RU" b="1" cap="all" dirty="0">
                <a:solidFill>
                  <a:srgbClr val="000090"/>
                </a:solidFill>
              </a:rPr>
              <a:t>СанПиН 2.4.2.3286-</a:t>
            </a:r>
            <a:r>
              <a:rPr lang="ru-RU" b="1" cap="all" dirty="0" smtClean="0">
                <a:solidFill>
                  <a:srgbClr val="000090"/>
                </a:solidFill>
              </a:rPr>
              <a:t>15)</a:t>
            </a:r>
            <a:endParaRPr lang="ru-RU" b="1" cap="all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469369"/>
              </p:ext>
            </p:extLst>
          </p:nvPr>
        </p:nvGraphicFramePr>
        <p:xfrm>
          <a:off x="309561" y="1085848"/>
          <a:ext cx="11663364" cy="568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1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95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23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53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334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0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Варианты программ образования </a:t>
                      </a:r>
                      <a:r>
                        <a:rPr lang="ru-RU" sz="1200" b="1" u="none" strike="noStrike">
                          <a:effectLst/>
                          <a:hlinkClick r:id="rId3" action="ppaction://hlinkfile"/>
                        </a:rPr>
                        <a:t>&lt;*&gt;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0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N п/п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Вид ОВЗ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(обучающиеся)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 вариант (инклюзия)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 вариант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 вариант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 вариант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максимальное количество обучающихся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Глухие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1 - не более 20,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 2 - не более 15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Слабослышащие и позднооглохшие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1 - не более 25,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2 - не более 20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I отделение: 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II отделение: 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Вариант не предусмотрен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Слепые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1 - не более 20,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2 - не более 15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Слабовидящие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1 - не более 25,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2 - не более 20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Вариант не предусмотрен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 ТНР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 более 5 -не более 25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Вариант не предусмотрен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Вариант не предусмотрен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НОДА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1 - не более 20,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2 - не более 15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ЗПР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 более 4 -не более 25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Вариант не предусмотрен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Вариант не предусмотрен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03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РАС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1 - не более 20,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2 - не более 15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 более 2  - инклюзия при общей наполняемости не более 12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 более 1- инклюзия при общей наполняемости не более 9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Не более 1 - инклюзия при общей наполняемости не более 5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(не более 2- в классе с обуч. с УО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 умственной отсталостью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-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-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2769" marR="22769" marT="37458" marB="37458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60600" y="431800"/>
            <a:ext cx="9385299" cy="35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</a:rPr>
              <a:t>я аттестация обучающихся   (ст.58, ч.9, ФЗ-273)  </a:t>
            </a:r>
            <a:endParaRPr lang="ru-RU" sz="1600" b="1" cap="all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1800" y="1498600"/>
            <a:ext cx="11494655" cy="51826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200" dirty="0" smtClean="0">
                <a:latin typeface="Calibri" charset="0"/>
              </a:rPr>
              <a:t> </a:t>
            </a:r>
            <a:r>
              <a:rPr lang="ru-RU" dirty="0"/>
              <a:t>Обучающиеся в образовательной организации по образовательным программам начального общего, основного общего и среднего общего образования, </a:t>
            </a:r>
            <a:r>
              <a:rPr lang="ru-RU" b="1" dirty="0"/>
              <a:t>не ликвидировавшие </a:t>
            </a:r>
            <a:r>
              <a:rPr lang="ru-RU" dirty="0"/>
              <a:t>в установленные сроки академической задолженности с момента ее образования, </a:t>
            </a:r>
            <a:r>
              <a:rPr lang="ru-RU" b="1" dirty="0"/>
              <a:t>по усмотрению их родителей (законных представителей)</a:t>
            </a:r>
            <a:r>
              <a:rPr lang="ru-RU" dirty="0"/>
              <a:t> оставляются на </a:t>
            </a:r>
            <a:r>
              <a:rPr lang="ru-RU" b="1" dirty="0"/>
              <a:t>повторное обучение</a:t>
            </a:r>
            <a:r>
              <a:rPr lang="ru-RU" dirty="0"/>
              <a:t>, переводятся на обучение </a:t>
            </a:r>
            <a:r>
              <a:rPr lang="ru-RU" b="1" dirty="0"/>
              <a:t>по адаптированным образовательным программам </a:t>
            </a:r>
            <a:r>
              <a:rPr lang="ru-RU" dirty="0"/>
              <a:t>в соответствии с рекомендациями психолого-медико-педагогической комиссии либо на </a:t>
            </a:r>
            <a:r>
              <a:rPr lang="ru-RU" b="1" dirty="0"/>
              <a:t>обучение по индивидуальному учебному </a:t>
            </a:r>
            <a:r>
              <a:rPr lang="ru-RU" b="1" dirty="0" smtClean="0"/>
              <a:t>плану</a:t>
            </a:r>
            <a:endParaRPr lang="ru-RU" b="1" dirty="0"/>
          </a:p>
          <a:p>
            <a:pPr>
              <a:lnSpc>
                <a:spcPct val="120000"/>
              </a:lnSpc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b="1" dirty="0"/>
          </a:p>
          <a:p>
            <a:pPr marL="342900" indent="-342900"/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8500" y="406400"/>
            <a:ext cx="792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solidFill>
                  <a:srgbClr val="000090"/>
                </a:solidFill>
              </a:rPr>
              <a:t>Промежуточная аттестация обучающихся   (ст.58, ч.9, ФЗ-273)  </a:t>
            </a:r>
            <a:endParaRPr lang="ru-RU" b="1" cap="all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0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1700" y="0"/>
            <a:ext cx="8686089" cy="942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000" b="1" cap="all" dirty="0">
                <a:solidFill>
                  <a:srgbClr val="000090"/>
                </a:solidFill>
              </a:rPr>
              <a:t>Участники ГИА по образовательным программам </a:t>
            </a:r>
            <a:endParaRPr lang="ru-RU" sz="2000" b="1" cap="all" dirty="0" smtClean="0">
              <a:solidFill>
                <a:srgbClr val="000090"/>
              </a:solidFill>
            </a:endParaRPr>
          </a:p>
          <a:p>
            <a:pPr>
              <a:lnSpc>
                <a:spcPts val="3400"/>
              </a:lnSpc>
            </a:pPr>
            <a:r>
              <a:rPr lang="ru-RU" sz="2000" b="1" cap="all" dirty="0" smtClean="0">
                <a:solidFill>
                  <a:srgbClr val="000090"/>
                </a:solidFill>
              </a:rPr>
              <a:t>среднего </a:t>
            </a:r>
            <a:r>
              <a:rPr lang="ru-RU" sz="2000" b="1" cap="all" dirty="0">
                <a:solidFill>
                  <a:srgbClr val="000090"/>
                </a:solidFill>
              </a:rPr>
              <a:t>общего образования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24416777"/>
              </p:ext>
            </p:extLst>
          </p:nvPr>
        </p:nvGraphicFramePr>
        <p:xfrm>
          <a:off x="423761" y="1191574"/>
          <a:ext cx="11384667" cy="5343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319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550" y="-90192"/>
            <a:ext cx="184666" cy="49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endParaRPr lang="ru-RU" sz="1400" b="1" cap="all" dirty="0">
              <a:solidFill>
                <a:srgbClr val="2F596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898" y="344437"/>
            <a:ext cx="7109254" cy="514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cap="all" dirty="0">
                <a:solidFill>
                  <a:schemeClr val="bg1"/>
                </a:solidFill>
              </a:rPr>
              <a:t> Нормативно-правовая </a:t>
            </a:r>
            <a:r>
              <a:rPr lang="ru-RU" sz="2800" b="1" cap="all" dirty="0" smtClean="0">
                <a:solidFill>
                  <a:schemeClr val="bg1"/>
                </a:solidFill>
              </a:rPr>
              <a:t>документация</a:t>
            </a:r>
            <a:endParaRPr lang="ru-RU" sz="2800" b="1" cap="all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57614"/>
            <a:ext cx="9192638" cy="64987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00"/>
          <a:stretch/>
        </p:blipFill>
        <p:spPr>
          <a:xfrm>
            <a:off x="9290610" y="3228141"/>
            <a:ext cx="2770925" cy="236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3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071" y="164547"/>
            <a:ext cx="7942242" cy="768107"/>
          </a:xfrm>
        </p:spPr>
        <p:txBody>
          <a:bodyPr/>
          <a:lstStyle/>
          <a:p>
            <a:pPr algn="r"/>
            <a:r>
              <a:rPr lang="ru-RU" dirty="0" smtClean="0"/>
              <a:t>Специальные условия при сдаче ГИА-9, 11</a:t>
            </a:r>
            <a:endParaRPr lang="ru-RU" dirty="0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055688" y="1808163"/>
            <a:ext cx="4857432" cy="837501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mbria" panose="02040503050406030204" pitchFamily="18" charset="0"/>
              </a:rPr>
              <a:t>увеличение продолжительности экзамена на 1,5 часа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288944" y="1808163"/>
            <a:ext cx="4847369" cy="1050125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mbria" panose="02040503050406030204" pitchFamily="18" charset="0"/>
              </a:rPr>
              <a:t>организация питания и перерывов для проведения медико-профилактических процедур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6288943" y="5622747"/>
            <a:ext cx="4847370" cy="1150913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000" dirty="0">
                <a:latin typeface="Cambria" panose="02040503050406030204" pitchFamily="18" charset="0"/>
              </a:rPr>
              <a:t>ГВЭ по всем учебным предметам по желанию проводится в устной форме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1055688" y="2858288"/>
            <a:ext cx="4857432" cy="1933168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000" dirty="0">
                <a:latin typeface="Cambria" panose="02040503050406030204" pitchFamily="18" charset="0"/>
              </a:rPr>
              <a:t>организация беспрепятственного доступа в аудиторию, туалетные иные помещения (аудитория на </a:t>
            </a:r>
            <a:r>
              <a:rPr lang="ru-RU" sz="2000" dirty="0" smtClean="0">
                <a:latin typeface="Cambria" panose="02040503050406030204" pitchFamily="18" charset="0"/>
              </a:rPr>
              <a:t>первом этаже, наличие специальных кресел, др</a:t>
            </a:r>
            <a:r>
              <a:rPr lang="ru-RU" sz="2000" dirty="0">
                <a:latin typeface="Cambria" panose="02040503050406030204" pitchFamily="18" charset="0"/>
              </a:rPr>
              <a:t>. приспособлений)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1055688" y="5004080"/>
            <a:ext cx="4857432" cy="1769580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000" dirty="0">
                <a:latin typeface="Cambria" panose="02040503050406030204" pitchFamily="18" charset="0"/>
              </a:rPr>
              <a:t>организация экзамена на дому (для обучающихся,  имеющих медицинские показания для обучения на дому и соответствующие рекомендации </a:t>
            </a:r>
            <a:r>
              <a:rPr lang="ru-RU" sz="2000" dirty="0" smtClean="0">
                <a:latin typeface="Cambria" panose="02040503050406030204" pitchFamily="18" charset="0"/>
              </a:rPr>
              <a:t>ЦПМПК г</a:t>
            </a:r>
            <a:r>
              <a:rPr lang="ru-RU" sz="2000" dirty="0">
                <a:latin typeface="Cambria" panose="02040503050406030204" pitchFamily="18" charset="0"/>
              </a:rPr>
              <a:t>. Москвы)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6288944" y="3092171"/>
            <a:ext cx="4847370" cy="2296693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000" dirty="0">
                <a:latin typeface="Cambria" panose="02040503050406030204" pitchFamily="18" charset="0"/>
              </a:rPr>
              <a:t>предоставление услуг ассистента (техническую помощь с учетом индивидуальных возможностей: помощь в занятии рабочего места, передвижении, прочтении задания)</a:t>
            </a:r>
          </a:p>
        </p:txBody>
      </p:sp>
    </p:spTree>
    <p:extLst>
      <p:ext uri="{BB962C8B-B14F-4D97-AF65-F5344CB8AC3E}">
        <p14:creationId xmlns:p14="http://schemas.microsoft.com/office/powerpoint/2010/main" val="340509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071" y="164547"/>
            <a:ext cx="7942242" cy="768107"/>
          </a:xfrm>
        </p:spPr>
        <p:txBody>
          <a:bodyPr/>
          <a:lstStyle/>
          <a:p>
            <a:pPr algn="r"/>
            <a:r>
              <a:rPr lang="ru-RU" dirty="0"/>
              <a:t>Специальные условия при сдаче ГИА-9, 11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5688" y="1658607"/>
            <a:ext cx="4857432" cy="4506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ambria" panose="02040503050406030204" pitchFamily="18" charset="0"/>
              </a:rPr>
              <a:t>для </a:t>
            </a:r>
            <a:r>
              <a:rPr lang="ru-RU" sz="2000" b="1" dirty="0" smtClean="0">
                <a:latin typeface="Cambria" panose="02040503050406030204" pitchFamily="18" charset="0"/>
              </a:rPr>
              <a:t>слепых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8944" y="1654240"/>
            <a:ext cx="4847369" cy="4529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для слабовидящих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6288943" y="5378447"/>
            <a:ext cx="4847370" cy="940570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>
                <a:latin typeface="Cambria" panose="02040503050406030204" pitchFamily="18" charset="0"/>
              </a:rPr>
              <a:t>выполнение задания на компьютере со специализированным программным обеспечением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1055688" y="2298895"/>
            <a:ext cx="4857432" cy="1982928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dirty="0">
                <a:latin typeface="Cambria" panose="02040503050406030204" pitchFamily="18" charset="0"/>
              </a:rPr>
              <a:t>выполнение письменной экзаменационной работы на компьютере со специализированным программным  обеспечением,  оформление экзаменационных материалов рельефно-точечным шрифтом Брайля; специальные принадлежности для оформления ответов рельефно-точечным шрифтом Брайля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1055688" y="5383436"/>
            <a:ext cx="4857432" cy="935580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Cambria" panose="02040503050406030204" pitchFamily="18" charset="0"/>
              </a:rPr>
              <a:t>аудитория оборудуется звукоусиливающей аппаратурой, ассистент-</a:t>
            </a:r>
            <a:r>
              <a:rPr lang="ru-RU" sz="1600" dirty="0" err="1">
                <a:latin typeface="Cambria" panose="02040503050406030204" pitchFamily="18" charset="0"/>
              </a:rPr>
              <a:t>сурдопереводчик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6288943" y="2298895"/>
            <a:ext cx="4847370" cy="1982928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Cambria" panose="02040503050406030204" pitchFamily="18" charset="0"/>
              </a:rPr>
              <a:t>экзаменационные материалы в увеличенном размере, наличие увеличительных устройств, индивидуальное равномерное освещение не менее 300 люкс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55688" y="4475868"/>
            <a:ext cx="4857432" cy="7178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ambria" panose="02040503050406030204" pitchFamily="18" charset="0"/>
              </a:rPr>
              <a:t>для </a:t>
            </a:r>
            <a:r>
              <a:rPr lang="ru-RU" sz="2000" b="1" dirty="0" smtClean="0">
                <a:latin typeface="Cambria" panose="02040503050406030204" pitchFamily="18" charset="0"/>
              </a:rPr>
              <a:t>глухих и слабослышащих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8944" y="4471501"/>
            <a:ext cx="4847369" cy="7216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для лиц с нарушениями опорно-двигательного аппарата</a:t>
            </a:r>
            <a:endParaRPr lang="ru-RU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3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550" y="-90192"/>
            <a:ext cx="184666" cy="49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endParaRPr lang="ru-RU" sz="1400" b="1" cap="all" dirty="0">
              <a:solidFill>
                <a:srgbClr val="2F596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0100" y="279401"/>
            <a:ext cx="9757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solidFill>
                  <a:srgbClr val="000090"/>
                </a:solidFill>
              </a:rPr>
              <a:t>Обучение на дому (ч. 5-6 ст. 41, 273-ФЗ)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547703"/>
              </p:ext>
            </p:extLst>
          </p:nvPr>
        </p:nvGraphicFramePr>
        <p:xfrm>
          <a:off x="376470" y="1562100"/>
          <a:ext cx="11430000" cy="571848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73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0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459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77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1" marR="596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Приказ </a:t>
                      </a:r>
                      <a:r>
                        <a:rPr lang="ru-RU" sz="1400" dirty="0" err="1">
                          <a:effectLst/>
                        </a:rPr>
                        <a:t>Минобрнауки</a:t>
                      </a:r>
                      <a:r>
                        <a:rPr lang="ru-RU" sz="1400" dirty="0">
                          <a:effectLst/>
                        </a:rPr>
                        <a:t> России от 02.09.2013 №</a:t>
                      </a:r>
                      <a:r>
                        <a:rPr lang="ru-RU" sz="1400" dirty="0" smtClean="0">
                          <a:effectLst/>
                        </a:rPr>
                        <a:t>1035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ru-RU" sz="1400" dirty="0">
                          <a:effectLst/>
                        </a:rPr>
                        <a:t>О признании </a:t>
                      </a:r>
                      <a:r>
                        <a:rPr lang="ru-RU" sz="1400" b="1" dirty="0">
                          <a:effectLst/>
                        </a:rPr>
                        <a:t>не действующим</a:t>
                      </a:r>
                      <a:r>
                        <a:rPr lang="ru-RU" sz="1400" dirty="0">
                          <a:effectLst/>
                        </a:rPr>
                        <a:t> на территории РФ»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9671" marR="596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Письмо Министерства просвещения СССР от 05.05.1978 № 28-М «Об улучшении организации индивидуального обучения больных детей на дому»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 </a:t>
                      </a:r>
                      <a:r>
                        <a:rPr lang="ru-RU" sz="1400" dirty="0">
                          <a:effectLst/>
                        </a:rPr>
                        <a:t>Письмо Министерства народного образования РСФСР от 14.11.1988 № 17-253-6 «Об индивидуальном обучении больных детей на дому»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9671" marR="5967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3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1" marR="596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Письмо </a:t>
                      </a:r>
                      <a:r>
                        <a:rPr lang="ru-RU" sz="1400" dirty="0" err="1">
                          <a:effectLst/>
                        </a:rPr>
                        <a:t>Минобрнауки</a:t>
                      </a:r>
                      <a:r>
                        <a:rPr lang="ru-RU" sz="1400" dirty="0">
                          <a:effectLst/>
                        </a:rPr>
                        <a:t> России от 05.09.2013 №</a:t>
                      </a:r>
                      <a:r>
                        <a:rPr lang="ru-RU" sz="1400" dirty="0" smtClean="0">
                          <a:effectLst/>
                        </a:rPr>
                        <a:t>07-1317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«Руководителям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органов </a:t>
                      </a:r>
                      <a:r>
                        <a:rPr lang="ru-RU" sz="1400" dirty="0">
                          <a:effectLst/>
                        </a:rPr>
                        <a:t>исполнительной власти субъектов РФ, осуществляющих управление в сфере </a:t>
                      </a:r>
                      <a:r>
                        <a:rPr lang="ru-RU" sz="1400" dirty="0" smtClean="0">
                          <a:effectLst/>
                        </a:rPr>
                        <a:t>образования»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1" marR="596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«… необходимо при определении учебной нагрузки детям, находящимся на индивидуальном обучении на дому, в том числе детям-инвалидам, обучающимся дистанционно, руководствоваться: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 ФГОС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общего </a:t>
                      </a:r>
                      <a:r>
                        <a:rPr lang="ru-RU" sz="1400" dirty="0">
                          <a:effectLst/>
                        </a:rPr>
                        <a:t>образования,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</a:t>
                      </a:r>
                      <a:r>
                        <a:rPr lang="ru-RU" sz="1400" u="sng" dirty="0">
                          <a:effectLst/>
                          <a:hlinkClick r:id="rId3"/>
                        </a:rPr>
                        <a:t>постановлением</a:t>
                      </a:r>
                      <a:r>
                        <a:rPr lang="ru-RU" sz="1400" dirty="0">
                          <a:effectLst/>
                        </a:rPr>
                        <a:t> Главного государственного санитарного врача Российской Федерации от 29 декабря 2010 г. N 189 "Об утверждении СанПиН 2.4.2.2821-10 "Санитарно-эпидемиологические требования к условиям и организации обучения в общеобразовательных учреждениях",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</a:t>
                      </a:r>
                      <a:r>
                        <a:rPr lang="ru-RU" sz="1400" u="sng" dirty="0">
                          <a:effectLst/>
                          <a:hlinkClick r:id="rId4"/>
                        </a:rPr>
                        <a:t>методическими рекомендациями</a:t>
                      </a:r>
                      <a:r>
                        <a:rPr lang="ru-RU" sz="1400" dirty="0">
                          <a:effectLst/>
                        </a:rPr>
                        <a:t> по организации обучения на дому детей-инвалидов с использованием дистанционных образовательных технологий от 10 декабря 2012 г. N 07-832».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1" marR="5967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1" marR="596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Письмо </a:t>
                      </a:r>
                      <a:r>
                        <a:rPr lang="ru-RU" sz="1400" dirty="0" err="1">
                          <a:effectLst/>
                        </a:rPr>
                        <a:t>Минобрнауки</a:t>
                      </a:r>
                      <a:r>
                        <a:rPr lang="ru-RU" sz="1400" dirty="0">
                          <a:effectLst/>
                        </a:rPr>
                        <a:t> России от 10.12.2012 №07-</a:t>
                      </a:r>
                      <a:r>
                        <a:rPr lang="ru-RU" sz="1400" dirty="0" smtClean="0">
                          <a:effectLst/>
                        </a:rPr>
                        <a:t>832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8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«Методические рекомендации по организации обучения на дому детей-инвалидов с использованием дистанционных образовательных технологий»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1" marR="596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1" marR="5967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6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82800" y="292100"/>
            <a:ext cx="974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000090"/>
                </a:solidFill>
              </a:rPr>
              <a:t>Обучение на дому (ч. 5-6 ст. </a:t>
            </a:r>
            <a:r>
              <a:rPr lang="ru-RU" sz="2800" b="1" cap="all" dirty="0" smtClean="0">
                <a:solidFill>
                  <a:srgbClr val="000090"/>
                </a:solidFill>
              </a:rPr>
              <a:t>41, 273-ФЗ)</a:t>
            </a:r>
            <a:endParaRPr lang="ru-RU" sz="2800" b="1" cap="all" dirty="0">
              <a:solidFill>
                <a:srgbClr val="00009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8420116"/>
              </p:ext>
            </p:extLst>
          </p:nvPr>
        </p:nvGraphicFramePr>
        <p:xfrm>
          <a:off x="456298" y="1698172"/>
          <a:ext cx="11523356" cy="468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36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00898" y="212901"/>
            <a:ext cx="1152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solidFill>
                  <a:srgbClr val="000090"/>
                </a:solidFill>
              </a:rPr>
              <a:t>Формы получения образования и формы обучения </a:t>
            </a:r>
            <a:r>
              <a:rPr lang="ru-RU" b="1" cap="all" dirty="0" smtClean="0">
                <a:solidFill>
                  <a:srgbClr val="000090"/>
                </a:solidFill>
              </a:rPr>
              <a:t/>
            </a:r>
            <a:br>
              <a:rPr lang="ru-RU" b="1" cap="all" dirty="0" smtClean="0">
                <a:solidFill>
                  <a:srgbClr val="000090"/>
                </a:solidFill>
              </a:rPr>
            </a:br>
            <a:r>
              <a:rPr lang="ru-RU" b="1" cap="all" dirty="0" smtClean="0">
                <a:solidFill>
                  <a:srgbClr val="000090"/>
                </a:solidFill>
              </a:rPr>
              <a:t>(</a:t>
            </a:r>
            <a:r>
              <a:rPr lang="ru-RU" b="1" cap="all" dirty="0">
                <a:solidFill>
                  <a:srgbClr val="000090"/>
                </a:solidFill>
              </a:rPr>
              <a:t>Ст. 17, 273-</a:t>
            </a:r>
            <a:r>
              <a:rPr lang="ru-RU" b="1" cap="all" dirty="0" smtClean="0">
                <a:solidFill>
                  <a:srgbClr val="000090"/>
                </a:solidFill>
              </a:rPr>
              <a:t>ФЗ)</a:t>
            </a:r>
            <a:endParaRPr lang="ru-RU" b="1" cap="all" dirty="0">
              <a:solidFill>
                <a:srgbClr val="00009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6850" y="1458686"/>
            <a:ext cx="5638800" cy="117565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организациях, осуществляющих образовательную деятельность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3843" y="1509486"/>
            <a:ext cx="5638800" cy="1175657"/>
          </a:xfrm>
          <a:prstGeom prst="roundRect">
            <a:avLst/>
          </a:prstGeom>
          <a:solidFill>
            <a:srgbClr val="CD7F4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Вне организациях, осуществляющих образовательную деятельность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64427" y="2669848"/>
            <a:ext cx="3002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Формы обучения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9550" y="3293761"/>
            <a:ext cx="5638800" cy="630539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ОЧНАЯ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9550" y="4105579"/>
            <a:ext cx="5638800" cy="630539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ОЧНО-ЗАОЧНАЯ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9550" y="4958824"/>
            <a:ext cx="5638800" cy="630539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ЗАОЧНАЯ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03043" y="3293761"/>
            <a:ext cx="5638800" cy="6305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СЕМЕЙНОЕ ОБРАЗОВАНИЕ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03043" y="4105579"/>
            <a:ext cx="5638800" cy="148378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САМООБРАЗОВАНИЕ</a:t>
            </a:r>
            <a:br>
              <a:rPr lang="ru-RU" sz="2400" b="1" dirty="0" smtClean="0"/>
            </a:br>
            <a:r>
              <a:rPr lang="ru-RU" sz="2400" b="1" dirty="0" smtClean="0"/>
              <a:t>(кроме уровня дошкольного, начального общего и основного общего образования)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4321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20900" y="203200"/>
            <a:ext cx="775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cap="all" dirty="0">
                <a:solidFill>
                  <a:schemeClr val="bg1"/>
                </a:solidFill>
              </a:rPr>
              <a:t> </a:t>
            </a:r>
            <a:r>
              <a:rPr lang="ru-RU" sz="2000" b="1" cap="all" dirty="0">
                <a:solidFill>
                  <a:srgbClr val="000090"/>
                </a:solidFill>
              </a:rPr>
              <a:t>Нормативно-правовая документация</a:t>
            </a:r>
          </a:p>
        </p:txBody>
      </p:sp>
      <p:sp>
        <p:nvSpPr>
          <p:cNvPr id="6" name="Shape 53"/>
          <p:cNvSpPr>
            <a:spLocks noGrp="1"/>
          </p:cNvSpPr>
          <p:nvPr>
            <p:ph idx="1"/>
          </p:nvPr>
        </p:nvSpPr>
        <p:spPr>
          <a:xfrm>
            <a:off x="0" y="1435100"/>
            <a:ext cx="11836400" cy="49149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ts val="1800"/>
              </a:lnSpc>
              <a:spcBef>
                <a:spcPts val="0"/>
              </a:spcBef>
              <a:buSzPct val="150000"/>
              <a:buBlip>
                <a:blip r:embed="rId3"/>
              </a:buBlip>
              <a:defRPr/>
            </a:pPr>
            <a:r>
              <a:rPr lang="ru-RU" sz="1400" b="1" dirty="0" smtClean="0">
                <a:ln w="0"/>
                <a:cs typeface="Times New Roman" panose="02020603050405020304" pitchFamily="18" charset="0"/>
              </a:rPr>
              <a:t>Приказы </a:t>
            </a:r>
            <a:r>
              <a:rPr lang="ru-RU" sz="1400" b="1" dirty="0">
                <a:cs typeface="Times New Roman" panose="02020603050405020304" pitchFamily="18" charset="0"/>
              </a:rPr>
              <a:t>Министерства образования и науки Российской Федерации</a:t>
            </a:r>
            <a:r>
              <a:rPr lang="ru-RU" sz="1400" dirty="0">
                <a:cs typeface="Times New Roman" panose="02020603050405020304" pitchFamily="18" charset="0"/>
              </a:rPr>
              <a:t>:</a:t>
            </a:r>
          </a:p>
          <a:p>
            <a:pPr marL="539750" indent="-273050" algn="just">
              <a:lnSpc>
                <a:spcPts val="18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400" b="1" dirty="0" smtClean="0">
                <a:cs typeface="Times New Roman" panose="02020603050405020304" pitchFamily="18" charset="0"/>
              </a:rPr>
              <a:t>№ </a:t>
            </a:r>
            <a:r>
              <a:rPr lang="ru-RU" sz="1400" b="1" dirty="0">
                <a:cs typeface="Times New Roman" panose="02020603050405020304" pitchFamily="18" charset="0"/>
              </a:rPr>
              <a:t>1394 </a:t>
            </a:r>
            <a:r>
              <a:rPr lang="ru-RU" sz="1400" dirty="0">
                <a:cs typeface="Times New Roman" panose="02020603050405020304" pitchFamily="18" charset="0"/>
              </a:rPr>
              <a:t>от </a:t>
            </a:r>
            <a:r>
              <a:rPr lang="ru-RU" sz="1400" dirty="0" smtClean="0">
                <a:cs typeface="Times New Roman" panose="02020603050405020304" pitchFamily="18" charset="0"/>
              </a:rPr>
              <a:t>25.12.2013 г. (ред. от 16.01.2015 г.) «Об </a:t>
            </a:r>
            <a:r>
              <a:rPr lang="ru-RU" sz="1400" dirty="0">
                <a:cs typeface="Times New Roman" panose="02020603050405020304" pitchFamily="18" charset="0"/>
              </a:rPr>
              <a:t>утверждении порядка проведения государственной итоговой аттестации по образовательным программам основного общего образования», </a:t>
            </a:r>
            <a:r>
              <a:rPr lang="ru-RU" sz="1400" dirty="0" smtClean="0">
                <a:cs typeface="Times New Roman" panose="02020603050405020304" pitchFamily="18" charset="0"/>
              </a:rPr>
              <a:t>п. 7, 11, 34 </a:t>
            </a:r>
            <a:endParaRPr lang="ru-RU" sz="1400" dirty="0">
              <a:cs typeface="Times New Roman" panose="02020603050405020304" pitchFamily="18" charset="0"/>
            </a:endParaRPr>
          </a:p>
          <a:p>
            <a:pPr marL="539750" indent="-273050" algn="just">
              <a:lnSpc>
                <a:spcPts val="18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400" b="1" dirty="0">
                <a:cs typeface="Times New Roman" panose="02020603050405020304" pitchFamily="18" charset="0"/>
              </a:rPr>
              <a:t>№1400 </a:t>
            </a:r>
            <a:r>
              <a:rPr lang="ru-RU" sz="1400" dirty="0">
                <a:cs typeface="Times New Roman" panose="02020603050405020304" pitchFamily="18" charset="0"/>
              </a:rPr>
              <a:t>от 26.12.2013 </a:t>
            </a:r>
            <a:r>
              <a:rPr lang="ru-RU" sz="1400" dirty="0" smtClean="0">
                <a:cs typeface="Times New Roman" panose="02020603050405020304" pitchFamily="18" charset="0"/>
              </a:rPr>
              <a:t>г.</a:t>
            </a:r>
            <a:r>
              <a:rPr lang="ru-RU" sz="1400" dirty="0" smtClean="0"/>
              <a:t> (ред. от 07.07.2015 г.)</a:t>
            </a:r>
            <a:r>
              <a:rPr lang="ru-RU" sz="1400" dirty="0" smtClean="0">
                <a:cs typeface="Times New Roman" panose="02020603050405020304" pitchFamily="18" charset="0"/>
              </a:rPr>
              <a:t> «</a:t>
            </a:r>
            <a:r>
              <a:rPr lang="ru-RU" sz="1400" dirty="0">
                <a:cs typeface="Times New Roman" panose="02020603050405020304" pitchFamily="18" charset="0"/>
              </a:rPr>
              <a:t>Об утверждении порядка проведения государственной итоговой аттестации по образовательным программам среднего общего образования» </a:t>
            </a:r>
            <a:r>
              <a:rPr lang="ru-RU" sz="1400" dirty="0" smtClean="0">
                <a:cs typeface="Times New Roman" panose="02020603050405020304" pitchFamily="18" charset="0"/>
              </a:rPr>
              <a:t>п. 7, 9.1, 12</a:t>
            </a:r>
            <a:r>
              <a:rPr lang="ru-RU" sz="1400" dirty="0">
                <a:cs typeface="Times New Roman" panose="02020603050405020304" pitchFamily="18" charset="0"/>
              </a:rPr>
              <a:t>, п37</a:t>
            </a:r>
            <a:r>
              <a:rPr lang="ru-RU" sz="1400" dirty="0" smtClean="0">
                <a:cs typeface="Times New Roman" panose="02020603050405020304" pitchFamily="18" charset="0"/>
              </a:rPr>
              <a:t>;</a:t>
            </a:r>
          </a:p>
          <a:p>
            <a:pPr marL="539750" indent="-273050" algn="just">
              <a:lnSpc>
                <a:spcPts val="18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400" b="1" dirty="0" smtClean="0">
                <a:cs typeface="Times New Roman" panose="02020603050405020304" pitchFamily="18" charset="0"/>
              </a:rPr>
              <a:t>Письмо </a:t>
            </a:r>
            <a:r>
              <a:rPr lang="ru-RU" sz="1400" b="1" dirty="0" err="1" smtClean="0">
                <a:cs typeface="Times New Roman" panose="02020603050405020304" pitchFamily="18" charset="0"/>
              </a:rPr>
              <a:t>Рособрнадзора</a:t>
            </a:r>
            <a:r>
              <a:rPr lang="ru-RU" sz="1400" b="1" dirty="0" smtClean="0">
                <a:cs typeface="Times New Roman" panose="02020603050405020304" pitchFamily="18" charset="0"/>
              </a:rPr>
              <a:t> от 25.02.2015 № 02-60 </a:t>
            </a:r>
            <a:r>
              <a:rPr lang="ru-RU" sz="1400" dirty="0" smtClean="0">
                <a:cs typeface="Times New Roman" panose="02020603050405020304" pitchFamily="18" charset="0"/>
              </a:rPr>
              <a:t>«Об утверждении методических рекомендаций по организации и проведению ГИА в 2015 г.»</a:t>
            </a:r>
            <a:r>
              <a:rPr lang="ru-RU" sz="1400" dirty="0"/>
              <a:t> </a:t>
            </a:r>
            <a:r>
              <a:rPr lang="ru-RU" sz="1400" dirty="0" smtClean="0"/>
              <a:t> Приложение 1. Методические рекомендации по </a:t>
            </a:r>
            <a:r>
              <a:rPr lang="ru-RU" sz="1400" dirty="0"/>
              <a:t>организации и проведению государственной итоговой аттестации  по образовательным программам </a:t>
            </a:r>
            <a:r>
              <a:rPr lang="ru-RU" sz="1400" dirty="0" smtClean="0"/>
              <a:t>      основного </a:t>
            </a:r>
            <a:r>
              <a:rPr lang="ru-RU" sz="1400" dirty="0"/>
              <a:t>общего и среднего общего образования в форме основного государственного экзамена и единого </a:t>
            </a:r>
            <a:r>
              <a:rPr lang="ru-RU" sz="1400" dirty="0" smtClean="0"/>
              <a:t>  государственного </a:t>
            </a:r>
            <a:r>
              <a:rPr lang="ru-RU" sz="1400" dirty="0"/>
              <a:t>экзамена для лиц с ограниченными возможностями здоровья, детей-инвалидов и </a:t>
            </a:r>
            <a:r>
              <a:rPr lang="ru-RU" sz="1400" dirty="0" smtClean="0"/>
              <a:t>инвалидов.</a:t>
            </a:r>
          </a:p>
          <a:p>
            <a:pPr marL="539750" indent="-273050" algn="just">
              <a:lnSpc>
                <a:spcPts val="18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400" b="1" dirty="0" smtClean="0">
                <a:cs typeface="Times New Roman" panose="02020603050405020304" pitchFamily="18" charset="0"/>
              </a:rPr>
              <a:t>Письмо </a:t>
            </a:r>
            <a:r>
              <a:rPr lang="ru-RU" sz="1400" b="1" dirty="0" err="1">
                <a:cs typeface="Times New Roman" panose="02020603050405020304" pitchFamily="18" charset="0"/>
              </a:rPr>
              <a:t>Рособрнадзора</a:t>
            </a:r>
            <a:r>
              <a:rPr lang="ru-RU" sz="1400" b="1" dirty="0">
                <a:cs typeface="Times New Roman" panose="02020603050405020304" pitchFamily="18" charset="0"/>
              </a:rPr>
              <a:t> от </a:t>
            </a:r>
            <a:r>
              <a:rPr lang="ru-RU" sz="1400" b="1" dirty="0" smtClean="0">
                <a:cs typeface="Times New Roman" panose="02020603050405020304" pitchFamily="18" charset="0"/>
              </a:rPr>
              <a:t>26.02.2015 </a:t>
            </a:r>
            <a:r>
              <a:rPr lang="ru-RU" sz="1400" b="1" dirty="0">
                <a:cs typeface="Times New Roman" panose="02020603050405020304" pitchFamily="18" charset="0"/>
              </a:rPr>
              <a:t>№ 02-</a:t>
            </a:r>
            <a:r>
              <a:rPr lang="ru-RU" sz="1400" b="1" dirty="0" smtClean="0">
                <a:cs typeface="Times New Roman" panose="02020603050405020304" pitchFamily="18" charset="0"/>
              </a:rPr>
              <a:t>61 </a:t>
            </a:r>
            <a:r>
              <a:rPr lang="ru-RU" sz="1400" dirty="0">
                <a:cs typeface="Times New Roman" panose="02020603050405020304" pitchFamily="18" charset="0"/>
              </a:rPr>
              <a:t>«Об </a:t>
            </a:r>
            <a:r>
              <a:rPr lang="ru-RU" sz="1400" dirty="0" smtClean="0">
                <a:cs typeface="Times New Roman" panose="02020603050405020304" pitchFamily="18" charset="0"/>
              </a:rPr>
              <a:t>утверждении</a:t>
            </a:r>
            <a:r>
              <a:rPr lang="ru-RU" sz="1400" dirty="0"/>
              <a:t> </a:t>
            </a:r>
            <a:r>
              <a:rPr lang="ru-RU" sz="1400" dirty="0" smtClean="0"/>
              <a:t>методического письма </a:t>
            </a:r>
            <a:r>
              <a:rPr lang="ru-RU" sz="1400" dirty="0"/>
              <a:t>о проведении государственной итоговой аттестации по образовательным программам основного общего и среднего общего образования по русскому языку в форме государственного выпускного экзамена (письменная и устная </a:t>
            </a:r>
            <a:r>
              <a:rPr lang="ru-RU" sz="1400" dirty="0" smtClean="0"/>
              <a:t>формы»</a:t>
            </a:r>
          </a:p>
          <a:p>
            <a:pPr marL="539750" indent="-273050" algn="just">
              <a:lnSpc>
                <a:spcPts val="18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400" b="1" dirty="0" smtClean="0"/>
              <a:t>Письмо </a:t>
            </a:r>
            <a:r>
              <a:rPr lang="ru-RU" sz="1400" b="1" dirty="0" err="1" smtClean="0"/>
              <a:t>Минпроса</a:t>
            </a:r>
            <a:r>
              <a:rPr lang="ru-RU" sz="1400" b="1" dirty="0" smtClean="0"/>
              <a:t> РСФСР от 08.07.1980 №281-М, Минздрава РСФСР от 28.07.1980 № 17-13-186 </a:t>
            </a:r>
            <a:r>
              <a:rPr lang="ru-RU" sz="1400" dirty="0" smtClean="0"/>
              <a:t>«О перечне заболеваний, по поводу которых дети нуждаются в индивидуальных занятиях на дому и освобождаются от посещения массовой школы»</a:t>
            </a:r>
          </a:p>
          <a:p>
            <a:pPr marL="539750" indent="-273050" algn="just">
              <a:lnSpc>
                <a:spcPts val="18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400" b="1" dirty="0" smtClean="0">
                <a:cs typeface="Times New Roman" panose="02020603050405020304" pitchFamily="18" charset="0"/>
              </a:rPr>
              <a:t>Письмо </a:t>
            </a:r>
            <a:r>
              <a:rPr lang="ru-RU" sz="1400" b="1" dirty="0" err="1" smtClean="0">
                <a:cs typeface="Times New Roman" panose="02020603050405020304" pitchFamily="18" charset="0"/>
              </a:rPr>
              <a:t>Минобра</a:t>
            </a:r>
            <a:r>
              <a:rPr lang="ru-RU" sz="1400" b="1" dirty="0" smtClean="0">
                <a:cs typeface="Times New Roman" panose="02020603050405020304" pitchFamily="18" charset="0"/>
              </a:rPr>
              <a:t> РФ от 27.03.2000 № 27/901-6 </a:t>
            </a:r>
            <a:r>
              <a:rPr lang="ru-RU" sz="1400" dirty="0" smtClean="0">
                <a:cs typeface="Times New Roman" panose="02020603050405020304" pitchFamily="18" charset="0"/>
              </a:rPr>
              <a:t>«О </a:t>
            </a:r>
            <a:r>
              <a:rPr lang="ru-RU" sz="1400" dirty="0">
                <a:cs typeface="Times New Roman" panose="02020603050405020304" pitchFamily="18" charset="0"/>
              </a:rPr>
              <a:t>психолого-медико-педагогическом консилиуме (</a:t>
            </a:r>
            <a:r>
              <a:rPr lang="ru-RU" sz="1400" dirty="0" err="1">
                <a:cs typeface="Times New Roman" panose="02020603050405020304" pitchFamily="18" charset="0"/>
              </a:rPr>
              <a:t>ПМПк</a:t>
            </a:r>
            <a:r>
              <a:rPr lang="ru-RU" sz="1400" dirty="0">
                <a:cs typeface="Times New Roman" panose="02020603050405020304" pitchFamily="18" charset="0"/>
              </a:rPr>
              <a:t>) образовательного </a:t>
            </a:r>
            <a:r>
              <a:rPr lang="ru-RU" sz="1400" dirty="0" smtClean="0">
                <a:cs typeface="Times New Roman" panose="02020603050405020304" pitchFamily="18" charset="0"/>
              </a:rPr>
              <a:t>учреждения»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buSzPct val="150000"/>
              <a:buBlip>
                <a:blip r:embed="rId3"/>
              </a:buBlip>
              <a:defRPr/>
            </a:pPr>
            <a:r>
              <a:rPr lang="ru-RU" sz="1400" b="1" dirty="0" smtClean="0"/>
              <a:t>Приказ </a:t>
            </a:r>
            <a:r>
              <a:rPr lang="ru-RU" sz="1400" b="1" dirty="0"/>
              <a:t>Департамента здравоохранения города Москвы №297 от </a:t>
            </a:r>
            <a:r>
              <a:rPr lang="ru-RU" sz="1400" dirty="0"/>
              <a:t>01.04.2013г.</a:t>
            </a:r>
            <a:r>
              <a:rPr lang="ru-RU" sz="1400" b="1" dirty="0"/>
              <a:t> </a:t>
            </a:r>
            <a:r>
              <a:rPr lang="ru-RU" sz="1400" dirty="0"/>
              <a:t>«О совершенствовании порядка выдачи медицинскими организациями государственной системы здравоохранения города Москвы медицинских заключения о состоянии здоровья и рекомендаций по организации </a:t>
            </a:r>
            <a:r>
              <a:rPr lang="ru-RU" sz="1400" dirty="0" smtClean="0"/>
              <a:t>образовательного </a:t>
            </a:r>
            <a:r>
              <a:rPr lang="ru-RU" sz="1400" dirty="0"/>
              <a:t>процесса для лиц </a:t>
            </a:r>
            <a:r>
              <a:rPr lang="ru-RU" sz="1400" dirty="0" smtClean="0"/>
              <a:t>с ограниченными </a:t>
            </a:r>
            <a:r>
              <a:rPr lang="ru-RU" sz="1400" dirty="0"/>
              <a:t>возможностями </a:t>
            </a:r>
            <a:r>
              <a:rPr lang="ru-RU" sz="1400" dirty="0" smtClean="0"/>
              <a:t>здоровья».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buSzPct val="150000"/>
              <a:buBlip>
                <a:blip r:embed="rId3"/>
              </a:buBlip>
              <a:defRPr/>
            </a:pPr>
            <a:r>
              <a:rPr lang="ru-RU" sz="1400" b="1" dirty="0" smtClean="0"/>
              <a:t>Приказ Департамента образования города Москвы № 897 </a:t>
            </a:r>
            <a:r>
              <a:rPr lang="ru-RU" sz="1400" dirty="0" smtClean="0"/>
              <a:t>от 01.12.2014 г. «Об организации работы центральной психолого-медико-педагогической комиссии города Москвы»</a:t>
            </a:r>
          </a:p>
        </p:txBody>
      </p:sp>
    </p:spTree>
    <p:extLst>
      <p:ext uri="{BB962C8B-B14F-4D97-AF65-F5344CB8AC3E}">
        <p14:creationId xmlns:p14="http://schemas.microsoft.com/office/powerpoint/2010/main" val="30268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550" y="-90192"/>
            <a:ext cx="184666" cy="49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endParaRPr lang="ru-RU" sz="1400" b="1" cap="all" dirty="0">
              <a:solidFill>
                <a:srgbClr val="2F596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1000" y="279401"/>
            <a:ext cx="890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solidFill>
                  <a:srgbClr val="000090"/>
                </a:solidFill>
              </a:rPr>
              <a:t>Семейное образование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28974407"/>
              </p:ext>
            </p:extLst>
          </p:nvPr>
        </p:nvGraphicFramePr>
        <p:xfrm>
          <a:off x="282127" y="1034143"/>
          <a:ext cx="11523356" cy="468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15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03898" y="2033081"/>
            <a:ext cx="11447115" cy="3696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3898" y="2480553"/>
            <a:ext cx="11447115" cy="3696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3898" y="2928025"/>
            <a:ext cx="11447115" cy="3696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3898" y="3396476"/>
            <a:ext cx="11447115" cy="6794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3898" y="4149963"/>
            <a:ext cx="11447115" cy="3696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898" y="4622872"/>
            <a:ext cx="11447115" cy="3696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3898" y="5095781"/>
            <a:ext cx="11447115" cy="3696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5600" y="1409700"/>
            <a:ext cx="11395413" cy="380189"/>
          </a:xfrm>
          <a:prstGeom prst="roundRect">
            <a:avLst>
              <a:gd name="adj" fmla="val 3316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65300" y="292101"/>
            <a:ext cx="1006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solidFill>
                  <a:srgbClr val="000090"/>
                </a:solidFill>
              </a:rPr>
              <a:t>Сетевая форма реализации образовательных программ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971" y="1251857"/>
            <a:ext cx="113482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Осуществляется на </a:t>
            </a:r>
            <a:r>
              <a:rPr lang="ru-RU" sz="2400" b="1" dirty="0"/>
              <a:t>основании </a:t>
            </a:r>
            <a:r>
              <a:rPr lang="ru-RU" sz="2400" b="1" dirty="0" smtClean="0"/>
              <a:t>договора </a:t>
            </a:r>
            <a:r>
              <a:rPr lang="ru-RU" sz="2400" b="1" dirty="0"/>
              <a:t>(ч. 3 ст. 15</a:t>
            </a:r>
            <a:r>
              <a:rPr lang="ru-RU" sz="2400" b="1" dirty="0" smtClean="0"/>
              <a:t>), </a:t>
            </a:r>
            <a:r>
              <a:rPr lang="ru-RU" sz="2400" b="1" dirty="0"/>
              <a:t>в котором указывается</a:t>
            </a:r>
            <a:r>
              <a:rPr lang="ru-RU" sz="2400" b="1" dirty="0" smtClean="0"/>
              <a:t>:</a:t>
            </a:r>
            <a:endParaRPr lang="en-US" sz="2400" b="1" dirty="0" smtClean="0"/>
          </a:p>
          <a:p>
            <a:endParaRPr lang="ru-RU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вид</a:t>
            </a:r>
            <a:r>
              <a:rPr lang="ru-RU" sz="2400" dirty="0"/>
              <a:t>, уровень и (или) направленность образовательной программы (ее </a:t>
            </a:r>
            <a:r>
              <a:rPr lang="ru-RU" sz="2400" dirty="0" smtClean="0"/>
              <a:t>части)</a:t>
            </a: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статус обучающихся</a:t>
            </a: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правила приема</a:t>
            </a: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условия </a:t>
            </a:r>
            <a:r>
              <a:rPr lang="ru-RU" sz="2400" dirty="0"/>
              <a:t>и порядок осуществления образовательной деятельности, в том числе распределение обязанностей между участниками сетевого </a:t>
            </a:r>
            <a:r>
              <a:rPr lang="ru-RU" sz="2400" dirty="0" smtClean="0"/>
              <a:t>взаимодействия</a:t>
            </a: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характер </a:t>
            </a:r>
            <a:r>
              <a:rPr lang="ru-RU" sz="2400" dirty="0"/>
              <a:t>и объем ресурсов, используемых каждой </a:t>
            </a:r>
            <a:r>
              <a:rPr lang="ru-RU" sz="2400" dirty="0" smtClean="0"/>
              <a:t>организацией</a:t>
            </a: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выдаваемые </a:t>
            </a:r>
            <a:r>
              <a:rPr lang="ru-RU" sz="2400" dirty="0"/>
              <a:t>документ или документы об образовании и (или) о </a:t>
            </a:r>
            <a:r>
              <a:rPr lang="ru-RU" sz="2400" dirty="0" smtClean="0"/>
              <a:t>квалификации</a:t>
            </a: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срок </a:t>
            </a:r>
            <a:r>
              <a:rPr lang="ru-RU" sz="2400" dirty="0"/>
              <a:t>действия договора, порядок его изменения и </a:t>
            </a:r>
            <a:r>
              <a:rPr lang="ru-RU" sz="2400" dirty="0" smtClean="0"/>
              <a:t>прекращения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260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455" y="115455"/>
            <a:ext cx="9115858" cy="817199"/>
          </a:xfrm>
        </p:spPr>
        <p:txBody>
          <a:bodyPr/>
          <a:lstStyle/>
          <a:p>
            <a:pPr algn="r"/>
            <a:r>
              <a:rPr lang="ru-RU" sz="2000" cap="all" dirty="0">
                <a:solidFill>
                  <a:srgbClr val="2F596C"/>
                </a:solidFill>
              </a:rPr>
              <a:t>подтверждение образовательного маршрута </a:t>
            </a:r>
            <a:br>
              <a:rPr lang="ru-RU" sz="2000" cap="all" dirty="0">
                <a:solidFill>
                  <a:srgbClr val="2F596C"/>
                </a:solidFill>
              </a:rPr>
            </a:br>
            <a:r>
              <a:rPr lang="ru-RU" sz="2000" b="0" cap="all" dirty="0">
                <a:solidFill>
                  <a:srgbClr val="2F596C"/>
                </a:solidFill>
              </a:rPr>
              <a:t>(Обязательное обследование детей В ЦПМПК г. Москвы при обучении с созданием специальных условий образования)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96" y="5133032"/>
            <a:ext cx="1557536" cy="1557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36" y="1196752"/>
            <a:ext cx="1557536" cy="1557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36" y="3180132"/>
            <a:ext cx="1557536" cy="1557536"/>
          </a:xfrm>
          <a:prstGeom prst="rect">
            <a:avLst/>
          </a:prstGeom>
        </p:spPr>
      </p:pic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526960"/>
              </p:ext>
            </p:extLst>
          </p:nvPr>
        </p:nvGraphicFramePr>
        <p:xfrm>
          <a:off x="2752656" y="1196752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91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071" y="164547"/>
            <a:ext cx="7942242" cy="768107"/>
          </a:xfrm>
        </p:spPr>
        <p:txBody>
          <a:bodyPr/>
          <a:lstStyle/>
          <a:p>
            <a:pPr algn="r"/>
            <a:r>
              <a:rPr lang="ru-RU" dirty="0" smtClean="0"/>
              <a:t>Изменение, уточнение образовательного маршрута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90160" y="1342557"/>
            <a:ext cx="5517455" cy="1702517"/>
          </a:xfrm>
          <a:prstGeom prst="round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75" y="3347301"/>
            <a:ext cx="1865077" cy="1865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13" y="1288577"/>
            <a:ext cx="1833576" cy="183357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35801" y="2657567"/>
            <a:ext cx="3397126" cy="97685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dk1"/>
                </a:solidFill>
                <a:latin typeface="Cambria" panose="02040503050406030204" pitchFamily="18" charset="0"/>
              </a:rPr>
              <a:t>Психолого-педагогический консилиум в ОО</a:t>
            </a:r>
            <a:endParaRPr lang="ru-RU" sz="2000" b="1" dirty="0">
              <a:solidFill>
                <a:schemeClr val="dk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35801" y="4035156"/>
            <a:ext cx="3397126" cy="97685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dk1"/>
                </a:solidFill>
                <a:latin typeface="Cambria" panose="02040503050406030204" pitchFamily="18" charset="0"/>
              </a:rPr>
              <a:t>ЦПМПК г. Москвы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35800" y="5412745"/>
            <a:ext cx="9664478" cy="97685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dk1"/>
                </a:solidFill>
                <a:latin typeface="Cambria" panose="02040503050406030204" pitchFamily="18" charset="0"/>
              </a:rPr>
              <a:t>Изменение, уточнение образовательного маршрута</a:t>
            </a:r>
          </a:p>
        </p:txBody>
      </p:sp>
      <p:cxnSp>
        <p:nvCxnSpPr>
          <p:cNvPr id="10" name="Скругленная соединительная линия 9"/>
          <p:cNvCxnSpPr>
            <a:stCxn id="6" idx="1"/>
            <a:endCxn id="7" idx="0"/>
          </p:cNvCxnSpPr>
          <p:nvPr/>
        </p:nvCxnSpPr>
        <p:spPr>
          <a:xfrm rot="10800000" flipV="1">
            <a:off x="2834365" y="2205365"/>
            <a:ext cx="1514549" cy="452202"/>
          </a:xfrm>
          <a:prstGeom prst="curvedConnector2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>
            <a:stCxn id="8" idx="2"/>
          </p:cNvCxnSpPr>
          <p:nvPr/>
        </p:nvCxnSpPr>
        <p:spPr>
          <a:xfrm rot="16200000" flipH="1">
            <a:off x="2640347" y="5206028"/>
            <a:ext cx="394384" cy="6351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>
            <a:stCxn id="7" idx="2"/>
            <a:endCxn id="8" idx="0"/>
          </p:cNvCxnSpPr>
          <p:nvPr/>
        </p:nvCxnSpPr>
        <p:spPr>
          <a:xfrm rot="5400000">
            <a:off x="2633998" y="3834789"/>
            <a:ext cx="400733" cy="12700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>
            <a:endCxn id="6" idx="2"/>
          </p:cNvCxnSpPr>
          <p:nvPr/>
        </p:nvCxnSpPr>
        <p:spPr>
          <a:xfrm rot="16200000" flipV="1">
            <a:off x="4123581" y="4264274"/>
            <a:ext cx="2284243" cy="2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79307" y="1826570"/>
            <a:ext cx="3510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dk1"/>
                </a:solidFill>
                <a:latin typeface="Cambria" panose="02040503050406030204" pitchFamily="18" charset="0"/>
              </a:rPr>
              <a:t>Образовательная организация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36" y="1499664"/>
            <a:ext cx="1435925" cy="14359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15" y="300971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400" y="164547"/>
            <a:ext cx="9360913" cy="768107"/>
          </a:xfrm>
        </p:spPr>
        <p:txBody>
          <a:bodyPr/>
          <a:lstStyle/>
          <a:p>
            <a:pPr algn="r"/>
            <a:r>
              <a:rPr lang="ru-RU" dirty="0" smtClean="0"/>
              <a:t>Заключение ЦПМПК г. Москвы о создании специальных условий обучения и воспитания </a:t>
            </a:r>
            <a:r>
              <a:rPr lang="ru-RU" sz="2000" dirty="0" smtClean="0"/>
              <a:t>(1 класс, 2016-2017 </a:t>
            </a:r>
            <a:r>
              <a:rPr lang="ru-RU" sz="2000" dirty="0" err="1" smtClean="0"/>
              <a:t>уч.год</a:t>
            </a:r>
            <a:r>
              <a:rPr lang="ru-RU" sz="2000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272" y="1138157"/>
            <a:ext cx="3925710" cy="5792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78" y="1138157"/>
            <a:ext cx="4269947" cy="5863210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 rot="20949240">
            <a:off x="2070856" y="2332073"/>
            <a:ext cx="712084" cy="148486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165019">
            <a:off x="819490" y="2260366"/>
            <a:ext cx="712084" cy="158871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1403062"/>
            <a:ext cx="1523018" cy="1523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" y="3545696"/>
            <a:ext cx="1540836" cy="15408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3737" y="4964743"/>
            <a:ext cx="9375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96C"/>
                </a:solidFill>
                <a:latin typeface="Cambria" panose="02040503050406030204" pitchFamily="18" charset="0"/>
              </a:rPr>
              <a:t>ШКОЛА</a:t>
            </a:r>
            <a:endParaRPr lang="ru-RU" b="1" dirty="0">
              <a:solidFill>
                <a:srgbClr val="2F596C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49" y="3801357"/>
            <a:ext cx="1285175" cy="1285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68303" y="4945038"/>
            <a:ext cx="19295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2F596C"/>
                </a:solidFill>
                <a:latin typeface="Cambria" panose="02040503050406030204" pitchFamily="18" charset="0"/>
              </a:rPr>
              <a:t>ЦПМПК г. Москвы</a:t>
            </a:r>
            <a:endParaRPr lang="ru-RU" sz="1600" b="1" dirty="0">
              <a:solidFill>
                <a:srgbClr val="2F596C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93572" y="5303409"/>
            <a:ext cx="2031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от 6,5 до 8 лет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при отсутствии противопоказаний по состоянию здоровья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41584" y="5303185"/>
            <a:ext cx="1678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после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8 лет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6700" y="3352800"/>
            <a:ext cx="881063" cy="109538"/>
          </a:xfrm>
          <a:prstGeom prst="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76700" y="3888924"/>
            <a:ext cx="881063" cy="109538"/>
          </a:xfrm>
          <a:prstGeom prst="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76700" y="4425048"/>
            <a:ext cx="1214984" cy="124092"/>
          </a:xfrm>
          <a:prstGeom prst="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081478" y="4522873"/>
            <a:ext cx="4876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92863" y="4564380"/>
            <a:ext cx="992597" cy="144299"/>
          </a:xfrm>
          <a:prstGeom prst="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76515" y="4724400"/>
            <a:ext cx="1290885" cy="128578"/>
          </a:xfrm>
          <a:prstGeom prst="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29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03500" y="1"/>
            <a:ext cx="7505700" cy="50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b="1" cap="all" dirty="0" smtClean="0">
                <a:solidFill>
                  <a:srgbClr val="000090"/>
                </a:solidFill>
              </a:rPr>
              <a:t>заключение цпмпк г. Москвы</a:t>
            </a:r>
            <a:endParaRPr lang="ru-RU" b="1" cap="all" dirty="0">
              <a:solidFill>
                <a:srgbClr val="00009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4" y="971550"/>
            <a:ext cx="4179847" cy="5886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245" y="971550"/>
            <a:ext cx="4173579" cy="588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6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4734559" y="4314443"/>
            <a:ext cx="4662103" cy="48768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tx2">
                  <a:lumMod val="25000"/>
                  <a:lumOff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734559" y="5818390"/>
            <a:ext cx="4662103" cy="48768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tx2">
                  <a:lumMod val="25000"/>
                  <a:lumOff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734559" y="1764096"/>
            <a:ext cx="4662103" cy="48768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tx2">
                  <a:lumMod val="25000"/>
                  <a:lumOff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48383" y="1699312"/>
            <a:ext cx="4063465" cy="4606758"/>
          </a:xfrm>
          <a:prstGeom prst="rightArrow">
            <a:avLst>
              <a:gd name="adj1" fmla="val 57413"/>
              <a:gd name="adj2" fmla="val 256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4027" y="2680478"/>
            <a:ext cx="2698373" cy="1322213"/>
          </a:xfrm>
        </p:spPr>
        <p:txBody>
          <a:bodyPr/>
          <a:lstStyle/>
          <a:p>
            <a:r>
              <a:rPr lang="ru-RU" sz="2000" b="1" dirty="0" smtClean="0"/>
              <a:t>АООП для обучающихся с ТНР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Вариант 5.1</a:t>
            </a:r>
            <a:endParaRPr lang="ru-RU" sz="20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07286" y="365760"/>
            <a:ext cx="8876362" cy="576064"/>
          </a:xfrm>
        </p:spPr>
        <p:txBody>
          <a:bodyPr>
            <a:noAutofit/>
          </a:bodyPr>
          <a:lstStyle/>
          <a:p>
            <a:r>
              <a:rPr lang="ru-RU" sz="2000" cap="all" dirty="0" smtClean="0">
                <a:solidFill>
                  <a:srgbClr val="2F596C"/>
                </a:solidFill>
                <a:latin typeface="+mn-lt"/>
                <a:ea typeface="+mn-ea"/>
                <a:cs typeface="+mn-cs"/>
              </a:rPr>
              <a:t>Обучающийся с тяжелыми нарушениями речи в 1 классе </a:t>
            </a:r>
            <a:br>
              <a:rPr lang="ru-RU" sz="2000" cap="all" dirty="0" smtClean="0">
                <a:solidFill>
                  <a:srgbClr val="2F596C"/>
                </a:solidFill>
                <a:latin typeface="+mn-lt"/>
                <a:ea typeface="+mn-ea"/>
                <a:cs typeface="+mn-cs"/>
              </a:rPr>
            </a:br>
            <a:r>
              <a:rPr lang="ru-RU" sz="2000" cap="all" dirty="0" smtClean="0">
                <a:solidFill>
                  <a:srgbClr val="2F596C"/>
                </a:solidFill>
                <a:latin typeface="+mn-lt"/>
                <a:ea typeface="+mn-ea"/>
                <a:cs typeface="+mn-cs"/>
              </a:rPr>
              <a:t>(2016-2017 учебный год)</a:t>
            </a:r>
            <a:endParaRPr lang="ru-RU" sz="2000" cap="all" dirty="0">
              <a:solidFill>
                <a:srgbClr val="2F596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34560" y="1788160"/>
            <a:ext cx="7116545" cy="476504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spcBef>
                <a:spcPts val="3200"/>
              </a:spcBef>
              <a:buFont typeface="Arial" pitchFamily="34" charset="0"/>
              <a:buNone/>
              <a:defRPr sz="24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1600"/>
              </a:spcBef>
              <a:spcAft>
                <a:spcPts val="800"/>
              </a:spcAft>
              <a:buFont typeface="Arial" pitchFamily="34" charset="0"/>
              <a:buNone/>
              <a:defRPr sz="1867" b="1" kern="1200" cap="all" baseline="0">
                <a:solidFill>
                  <a:srgbClr val="2857A5"/>
                </a:solidFill>
                <a:latin typeface="Cambria" pitchFamily="18" charset="0"/>
                <a:ea typeface="+mn-ea"/>
                <a:cs typeface="+mn-cs"/>
              </a:defRPr>
            </a:lvl2pPr>
            <a:lvl3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2133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596885" indent="-361942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2857A5"/>
              </a:buClr>
              <a:buFont typeface="Wingdings 2" pitchFamily="18" charset="2"/>
              <a:buChar char=""/>
              <a:defRPr sz="2133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596885" indent="-361942" algn="l" defTabSz="1219170" rtl="0" eaLnBrk="1" latinLnBrk="0" hangingPunct="1">
              <a:spcBef>
                <a:spcPts val="533"/>
              </a:spcBef>
              <a:spcAft>
                <a:spcPts val="533"/>
              </a:spcAft>
              <a:buClr>
                <a:srgbClr val="2857A5"/>
              </a:buClr>
              <a:buSzPct val="110000"/>
              <a:buFont typeface="+mj-lt"/>
              <a:buAutoNum type="arabicPeriod"/>
              <a:tabLst/>
              <a:defRPr sz="2133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599002" indent="0" algn="l" defTabSz="121917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1467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37061" indent="-237061" algn="l" defTabSz="1219170" rtl="0" eaLnBrk="1" latinLnBrk="0" hangingPunct="1">
              <a:spcBef>
                <a:spcPts val="1600"/>
              </a:spcBef>
              <a:spcAft>
                <a:spcPts val="1600"/>
              </a:spcAft>
              <a:buClr>
                <a:srgbClr val="2857A5"/>
              </a:buClr>
              <a:buSzPct val="150000"/>
              <a:buFont typeface="Cambria" pitchFamily="18" charset="0"/>
              <a:buChar char="|"/>
              <a:defRPr sz="2400" b="1" i="1" kern="1200">
                <a:solidFill>
                  <a:srgbClr val="414A54"/>
                </a:solidFill>
                <a:latin typeface="Cambria" pitchFamily="18" charset="0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spcBef>
                <a:spcPts val="533"/>
              </a:spcBef>
              <a:spcAft>
                <a:spcPts val="533"/>
              </a:spcAft>
              <a:buFont typeface="Arial" pitchFamily="34" charset="0"/>
              <a:buNone/>
              <a:defRPr sz="1400" u="sng" kern="1200" cap="all" spc="0" baseline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8pPr>
            <a:lvl9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 pitchFamily="34" charset="0"/>
              <a:buNone/>
              <a:tabLst/>
              <a:defRPr sz="2667" b="1" kern="1200" baseline="0">
                <a:solidFill>
                  <a:srgbClr val="9B86B6"/>
                </a:solidFill>
                <a:latin typeface="Cambria" pitchFamily="18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 smtClean="0"/>
              <a:t>С фонетико-</a:t>
            </a:r>
            <a:r>
              <a:rPr lang="ru-RU" dirty="0" err="1" smtClean="0"/>
              <a:t>фенематическим</a:t>
            </a:r>
            <a:r>
              <a:rPr lang="ru-RU" dirty="0" smtClean="0"/>
              <a:t> или фонематическим недоразвитием речи:</a:t>
            </a:r>
          </a:p>
          <a:p>
            <a:pPr marL="89376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err="1" smtClean="0"/>
              <a:t>дислалия</a:t>
            </a:r>
            <a:endParaRPr lang="ru-RU" dirty="0" smtClean="0"/>
          </a:p>
          <a:p>
            <a:pPr marL="89376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легкая степень выраженности дизартрии, заикания</a:t>
            </a:r>
          </a:p>
          <a:p>
            <a:pPr marL="89376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err="1" smtClean="0"/>
              <a:t>ринолалия</a:t>
            </a: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С общим недоразвитием речи </a:t>
            </a:r>
            <a:r>
              <a:rPr lang="en-US" dirty="0" smtClean="0"/>
              <a:t>III-IV </a:t>
            </a:r>
            <a:r>
              <a:rPr lang="ru-RU" dirty="0" smtClean="0"/>
              <a:t>уровней речевого развития различного генеза, у которых имеются нарушения всех компонентов языка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С нарушениями чтения и письма</a:t>
            </a: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2" y="3253892"/>
            <a:ext cx="1833576" cy="183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071" y="164547"/>
            <a:ext cx="7942242" cy="768107"/>
          </a:xfrm>
        </p:spPr>
        <p:txBody>
          <a:bodyPr/>
          <a:lstStyle/>
          <a:p>
            <a:pPr algn="r"/>
            <a:r>
              <a:rPr lang="ru-RU" dirty="0"/>
              <a:t>Передача функций </a:t>
            </a:r>
            <a:r>
              <a:rPr lang="ru-RU" dirty="0" smtClean="0"/>
              <a:t>ЦПМПК г</a:t>
            </a:r>
            <a:r>
              <a:rPr lang="ru-RU" dirty="0"/>
              <a:t>. Москвы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9656849" y="3920839"/>
            <a:ext cx="1372649" cy="161558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299925" y="1635044"/>
            <a:ext cx="408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Приказ ДОгМ от 28.09.2015г. №2106 «О внесении изменения в приказ Департамента образования города Москвы от 1 декабря 2014г. №897»</a:t>
            </a:r>
          </a:p>
          <a:p>
            <a:endParaRPr lang="ru-RU" i="1" dirty="0" smtClean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0535" y="1519730"/>
            <a:ext cx="6513423" cy="4932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963792615"/>
              </p:ext>
            </p:extLst>
          </p:nvPr>
        </p:nvGraphicFramePr>
        <p:xfrm>
          <a:off x="8299925" y="3102428"/>
          <a:ext cx="4237692" cy="3349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7663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1095" b="3060"/>
          <a:stretch/>
        </p:blipFill>
        <p:spPr bwMode="auto">
          <a:xfrm>
            <a:off x="0" y="0"/>
            <a:ext cx="88757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48256" y="0"/>
            <a:ext cx="6827521" cy="68802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3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070" y="164547"/>
            <a:ext cx="8112105" cy="768107"/>
          </a:xfrm>
        </p:spPr>
        <p:txBody>
          <a:bodyPr/>
          <a:lstStyle/>
          <a:p>
            <a:pPr algn="r"/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71104" y="1808162"/>
            <a:ext cx="3970877" cy="4773613"/>
          </a:xfrm>
          <a:prstGeom prst="roundRect">
            <a:avLst>
              <a:gd name="adj" fmla="val 5885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75000"/>
                  <a:alpha val="22000"/>
                </a:schemeClr>
              </a:gs>
            </a:gsLst>
            <a:lin ang="5400000" scaled="0"/>
          </a:gra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1286193"/>
            <a:ext cx="4619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75625" y="2035493"/>
            <a:ext cx="36947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Электронная запись:</a:t>
            </a:r>
          </a:p>
          <a:p>
            <a:pPr algn="ctr">
              <a:defRPr/>
            </a:pP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https://okmcko.mos.ru/cpmpk</a:t>
            </a:r>
          </a:p>
          <a:p>
            <a:pPr algn="ctr">
              <a:defRPr/>
            </a:pPr>
            <a:endParaRPr lang="ru-RU" b="1" dirty="0" smtClean="0">
              <a:solidFill>
                <a:srgbClr val="5B9BD5">
                  <a:lumMod val="75000"/>
                </a:srgb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5B9BD5">
                  <a:lumMod val="75000"/>
                </a:srgb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Адрес электронной почты:</a:t>
            </a:r>
          </a:p>
          <a:p>
            <a:pPr algn="ctr">
              <a:defRPr/>
            </a:pPr>
            <a:r>
              <a:rPr lang="en-US" b="1" dirty="0">
                <a:latin typeface="Cambria" panose="02040503050406030204" pitchFamily="18" charset="0"/>
                <a:cs typeface="Arial" panose="020B0604020202020204" pitchFamily="34" charset="0"/>
              </a:rPr>
              <a:t>info.cpmpk@mcko.ru</a:t>
            </a:r>
            <a:r>
              <a:rPr lang="ru-RU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dirty="0" smtClean="0">
              <a:solidFill>
                <a:srgbClr val="5B9BD5">
                  <a:lumMod val="75000"/>
                </a:srgb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dirty="0">
              <a:solidFill>
                <a:srgbClr val="5B9BD5">
                  <a:lumMod val="75000"/>
                </a:srgb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Контактный многоканальный телефон:</a:t>
            </a:r>
          </a:p>
          <a:p>
            <a:pPr algn="ctr">
              <a:defRPr/>
            </a:pPr>
            <a:r>
              <a:rPr lang="ru-RU" b="1" dirty="0">
                <a:latin typeface="Cambria" panose="02040503050406030204" pitchFamily="18" charset="0"/>
                <a:cs typeface="Arial" panose="020B0604020202020204" pitchFamily="34" charset="0"/>
              </a:rPr>
              <a:t>8(499) 322-34-30</a:t>
            </a:r>
          </a:p>
          <a:p>
            <a:pPr algn="ctr">
              <a:defRPr/>
            </a:pPr>
            <a:endParaRPr lang="en-US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Адрес:</a:t>
            </a:r>
          </a:p>
          <a:p>
            <a:pPr algn="ctr">
              <a:defRPr/>
            </a:pPr>
            <a:r>
              <a:rPr lang="ru-RU" b="1" dirty="0" smtClean="0">
                <a:latin typeface="Cambria" panose="02040503050406030204" pitchFamily="18" charset="0"/>
                <a:cs typeface="Arial" panose="020B0604020202020204" pitchFamily="34" charset="0"/>
              </a:rPr>
              <a:t>г. Москва, </a:t>
            </a:r>
            <a:br>
              <a:rPr lang="ru-RU" b="1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b="1" dirty="0" smtClean="0">
                <a:latin typeface="Cambria" panose="02040503050406030204" pitchFamily="18" charset="0"/>
                <a:cs typeface="Arial" panose="020B0604020202020204" pitchFamily="34" charset="0"/>
              </a:rPr>
              <a:t>Ул</a:t>
            </a:r>
            <a:r>
              <a:rPr lang="ru-RU" b="1" dirty="0"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latin typeface="Cambria" panose="02040503050406030204" pitchFamily="18" charset="0"/>
                <a:cs typeface="Arial" panose="020B0604020202020204" pitchFamily="34" charset="0"/>
              </a:rPr>
              <a:t>Долгоруковская</a:t>
            </a:r>
            <a:r>
              <a:rPr lang="ru-RU" b="1" dirty="0">
                <a:latin typeface="Cambria" panose="02040503050406030204" pitchFamily="18" charset="0"/>
                <a:cs typeface="Arial" panose="020B0604020202020204" pitchFamily="34" charset="0"/>
              </a:rPr>
              <a:t>, д. </a:t>
            </a:r>
            <a:r>
              <a:rPr lang="ru-RU" b="1" dirty="0" smtClean="0">
                <a:latin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en-US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06" y="2817209"/>
            <a:ext cx="2587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981" y="3860863"/>
            <a:ext cx="3540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981" y="5085621"/>
            <a:ext cx="367031" cy="3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66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80587" y="1869440"/>
            <a:ext cx="8645368" cy="2862093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rgbClr val="2F596C"/>
                </a:solidFill>
              </a:rPr>
              <a:t>Спасибо за внимание</a:t>
            </a:r>
            <a:r>
              <a:rPr lang="ru-RU" sz="6600" dirty="0" smtClean="0">
                <a:solidFill>
                  <a:srgbClr val="2F596C"/>
                </a:solidFill>
              </a:rPr>
              <a:t>!</a:t>
            </a:r>
            <a:endParaRPr lang="ru-RU" sz="6600" dirty="0">
              <a:solidFill>
                <a:srgbClr val="2F59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5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32800" y="5415280"/>
            <a:ext cx="3625850" cy="1341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92300" y="190500"/>
            <a:ext cx="684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cap="all" dirty="0">
                <a:solidFill>
                  <a:schemeClr val="bg1"/>
                </a:solidFill>
              </a:rPr>
              <a:t> </a:t>
            </a:r>
            <a:r>
              <a:rPr lang="ru-RU" sz="2000" b="1" cap="all" dirty="0">
                <a:solidFill>
                  <a:srgbClr val="000090"/>
                </a:solidFill>
              </a:rPr>
              <a:t>Нормативно-правовая </a:t>
            </a:r>
            <a:r>
              <a:rPr lang="ru-RU" sz="2000" b="1" cap="all" dirty="0" smtClean="0">
                <a:solidFill>
                  <a:srgbClr val="000090"/>
                </a:solidFill>
              </a:rPr>
              <a:t>документация</a:t>
            </a:r>
            <a:endParaRPr lang="ru-RU" sz="2000" b="1" cap="all" dirty="0">
              <a:solidFill>
                <a:srgbClr val="000090"/>
              </a:solidFill>
            </a:endParaRPr>
          </a:p>
        </p:txBody>
      </p:sp>
      <p:sp>
        <p:nvSpPr>
          <p:cNvPr id="6" name="Shape 53"/>
          <p:cNvSpPr txBox="1">
            <a:spLocks/>
          </p:cNvSpPr>
          <p:nvPr/>
        </p:nvSpPr>
        <p:spPr>
          <a:xfrm>
            <a:off x="304800" y="1904999"/>
            <a:ext cx="11753850" cy="4579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 algn="just">
              <a:lnSpc>
                <a:spcPct val="110000"/>
              </a:lnSpc>
              <a:spcBef>
                <a:spcPts val="0"/>
              </a:spcBef>
              <a:buSzPct val="150000"/>
              <a:buNone/>
              <a:defRPr/>
            </a:pPr>
            <a:endParaRPr lang="ru-RU" sz="1600" b="1" dirty="0" smtClean="0">
              <a:ln w="0"/>
              <a:cs typeface="Times New Roman"/>
            </a:endParaRPr>
          </a:p>
          <a:p>
            <a:pPr algn="just">
              <a:lnSpc>
                <a:spcPct val="70000"/>
              </a:lnSpc>
              <a:spcBef>
                <a:spcPts val="0"/>
              </a:spcBef>
              <a:buSzPct val="150000"/>
              <a:buBlip>
                <a:blip r:embed="rId3"/>
              </a:buBlip>
              <a:defRPr/>
            </a:pPr>
            <a:r>
              <a:rPr lang="ru-RU" sz="1600" b="1" dirty="0" smtClean="0">
                <a:ln w="0"/>
                <a:cs typeface="Times New Roman"/>
              </a:rPr>
              <a:t>Письма  Министерства образования и науки Российской Федерации:</a:t>
            </a:r>
          </a:p>
          <a:p>
            <a:pPr algn="just">
              <a:lnSpc>
                <a:spcPct val="70000"/>
              </a:lnSpc>
              <a:spcBef>
                <a:spcPts val="0"/>
              </a:spcBef>
              <a:buSzPct val="150000"/>
              <a:buBlip>
                <a:blip r:embed="rId3"/>
              </a:buBlip>
              <a:defRPr/>
            </a:pPr>
            <a:endParaRPr lang="en-US" sz="1600" b="1" dirty="0" smtClean="0">
              <a:ln w="0"/>
              <a:cs typeface="Times New Roman"/>
            </a:endParaRPr>
          </a:p>
          <a:p>
            <a:pPr marL="552450" indent="-285750" algn="just">
              <a:lnSpc>
                <a:spcPct val="100000"/>
              </a:lnSpc>
              <a:spcBef>
                <a:spcPts val="0"/>
              </a:spcBef>
              <a:buSzPct val="150000"/>
              <a:defRPr/>
            </a:pPr>
            <a:r>
              <a:rPr lang="ru-RU" sz="1600" b="1" dirty="0"/>
              <a:t>№ 08-249</a:t>
            </a:r>
            <a:r>
              <a:rPr lang="ru-RU" sz="1600" dirty="0"/>
              <a:t> от 28.02.2014 г. « Комментарии к ФГОС дошкольного образования»;</a:t>
            </a:r>
          </a:p>
          <a:p>
            <a:pPr marL="552450" indent="-285750" algn="just">
              <a:lnSpc>
                <a:spcPct val="100000"/>
              </a:lnSpc>
              <a:spcBef>
                <a:spcPts val="0"/>
              </a:spcBef>
              <a:buSzPct val="150000"/>
              <a:defRPr/>
            </a:pPr>
            <a:r>
              <a:rPr lang="ru-RU" sz="1600" b="1" dirty="0" smtClean="0"/>
              <a:t>№ ВК-1748/07 </a:t>
            </a:r>
            <a:r>
              <a:rPr lang="ru-RU" sz="1600" dirty="0" smtClean="0"/>
              <a:t>от 20.08.2014 г. «О государственной аккредитации образовательной деятельности по образовательным программам, адаптированным для обучения лиц с умственной отсталостью»;</a:t>
            </a:r>
          </a:p>
          <a:p>
            <a:pPr marL="552450" indent="-285750" algn="just">
              <a:lnSpc>
                <a:spcPct val="100000"/>
              </a:lnSpc>
              <a:spcBef>
                <a:spcPts val="0"/>
              </a:spcBef>
              <a:buSzPct val="150000"/>
              <a:defRPr/>
            </a:pPr>
            <a:r>
              <a:rPr lang="ru-RU" sz="1600" b="1" dirty="0" smtClean="0"/>
              <a:t>№</a:t>
            </a:r>
            <a:r>
              <a:rPr lang="ru-RU" sz="1600" b="1" dirty="0"/>
              <a:t>06-443 </a:t>
            </a:r>
            <a:r>
              <a:rPr lang="ru-RU" sz="1600" dirty="0"/>
              <a:t>от 22.04.2015г. «О направлении методических рекомендаций по разработке и реализации адаптированных образовательных программ среднего профессионального образования</a:t>
            </a:r>
            <a:r>
              <a:rPr lang="ru-RU" sz="1600" dirty="0" smtClean="0"/>
              <a:t>»;</a:t>
            </a:r>
          </a:p>
          <a:p>
            <a:pPr marL="552450" indent="-285750" algn="just">
              <a:lnSpc>
                <a:spcPct val="100000"/>
              </a:lnSpc>
              <a:spcBef>
                <a:spcPts val="0"/>
              </a:spcBef>
              <a:buSzPct val="150000"/>
              <a:defRPr/>
            </a:pPr>
            <a:endParaRPr lang="ru-RU" sz="1600" b="1" dirty="0">
              <a:ln w="0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50000"/>
              <a:buBlip>
                <a:blip r:embed="rId3"/>
              </a:buBlip>
              <a:defRPr/>
            </a:pPr>
            <a:r>
              <a:rPr lang="ru-RU" sz="1600" b="1" dirty="0">
                <a:ln w="0"/>
                <a:cs typeface="Times New Roman"/>
              </a:rPr>
              <a:t>Постановление </a:t>
            </a:r>
            <a:r>
              <a:rPr lang="ru-RU" sz="1600" dirty="0">
                <a:ln w="0"/>
                <a:cs typeface="Times New Roman"/>
              </a:rPr>
              <a:t>главного государственного санитарного врача РФ № 26 от 10.07.2015 г. «Об утверждении     СанПиН 2.4.2.3286-15 «Санитарно-эпидемиологические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</a:t>
            </a:r>
            <a:r>
              <a:rPr lang="ru-RU" sz="1600" dirty="0" smtClean="0">
                <a:ln w="0"/>
                <a:cs typeface="Times New Roman"/>
              </a:rPr>
              <a:t>»</a:t>
            </a:r>
            <a:endParaRPr lang="ru-RU" sz="1600" dirty="0">
              <a:ln w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905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071" y="164547"/>
            <a:ext cx="7942242" cy="768107"/>
          </a:xfrm>
        </p:spPr>
        <p:txBody>
          <a:bodyPr/>
          <a:lstStyle/>
          <a:p>
            <a:pPr algn="r"/>
            <a:r>
              <a:rPr lang="ru-RU" dirty="0" smtClean="0"/>
              <a:t>Ребенок с ограниченными </a:t>
            </a:r>
            <a:br>
              <a:rPr lang="ru-RU" dirty="0" smtClean="0"/>
            </a:br>
            <a:r>
              <a:rPr lang="ru-RU" dirty="0" smtClean="0"/>
              <a:t>возможностями здоровья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55" y="1280160"/>
            <a:ext cx="10258340" cy="5313498"/>
          </a:xfrm>
          <a:prstGeom prst="rect">
            <a:avLst/>
          </a:prstGeom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3844265" y="2999634"/>
            <a:ext cx="4756809" cy="172476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0" indent="0" algn="l" defTabSz="1219170" rtl="0" eaLnBrk="1" latinLnBrk="0" hangingPunct="1">
              <a:spcBef>
                <a:spcPts val="3200"/>
              </a:spcBef>
              <a:buFont typeface="Arial" pitchFamily="34" charset="0"/>
              <a:buNone/>
              <a:defRPr sz="24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1600"/>
              </a:spcBef>
              <a:spcAft>
                <a:spcPts val="800"/>
              </a:spcAft>
              <a:buFont typeface="Arial" pitchFamily="34" charset="0"/>
              <a:buNone/>
              <a:defRPr sz="1867" b="1" kern="1200" cap="all" baseline="0">
                <a:solidFill>
                  <a:srgbClr val="2857A5"/>
                </a:solidFill>
                <a:latin typeface="Cambria" pitchFamily="18" charset="0"/>
                <a:ea typeface="+mn-ea"/>
                <a:cs typeface="+mn-cs"/>
              </a:defRPr>
            </a:lvl2pPr>
            <a:lvl3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2133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596885" indent="-361942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2857A5"/>
              </a:buClr>
              <a:buFont typeface="Wingdings 2" pitchFamily="18" charset="2"/>
              <a:buChar char=""/>
              <a:defRPr sz="2133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596885" indent="-361942" algn="l" defTabSz="1219170" rtl="0" eaLnBrk="1" latinLnBrk="0" hangingPunct="1">
              <a:spcBef>
                <a:spcPts val="533"/>
              </a:spcBef>
              <a:spcAft>
                <a:spcPts val="533"/>
              </a:spcAft>
              <a:buClr>
                <a:srgbClr val="2857A5"/>
              </a:buClr>
              <a:buSzPct val="110000"/>
              <a:buFont typeface="+mj-lt"/>
              <a:buAutoNum type="arabicPeriod"/>
              <a:tabLst/>
              <a:defRPr sz="2133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599002" indent="0" algn="l" defTabSz="121917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1467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37061" indent="-237061" algn="l" defTabSz="1219170" rtl="0" eaLnBrk="1" latinLnBrk="0" hangingPunct="1">
              <a:spcBef>
                <a:spcPts val="1600"/>
              </a:spcBef>
              <a:spcAft>
                <a:spcPts val="1600"/>
              </a:spcAft>
              <a:buClr>
                <a:srgbClr val="2857A5"/>
              </a:buClr>
              <a:buSzPct val="150000"/>
              <a:buFont typeface="Cambria" pitchFamily="18" charset="0"/>
              <a:buChar char="|"/>
              <a:defRPr sz="2400" b="1" i="1" kern="1200">
                <a:solidFill>
                  <a:srgbClr val="414A54"/>
                </a:solidFill>
                <a:latin typeface="Cambria" pitchFamily="18" charset="0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spcBef>
                <a:spcPts val="533"/>
              </a:spcBef>
              <a:spcAft>
                <a:spcPts val="533"/>
              </a:spcAft>
              <a:buFont typeface="Arial" pitchFamily="34" charset="0"/>
              <a:buNone/>
              <a:defRPr sz="1400" u="sng" kern="1200" cap="all" spc="0" baseline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8pPr>
            <a:lvl9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 pitchFamily="34" charset="0"/>
              <a:buNone/>
              <a:tabLst/>
              <a:defRPr sz="2667" b="1" kern="1200" baseline="0">
                <a:solidFill>
                  <a:srgbClr val="9B86B6"/>
                </a:solidFill>
                <a:latin typeface="Cambria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ru-RU" sz="4000" b="1" dirty="0" smtClean="0">
                <a:solidFill>
                  <a:schemeClr val="bg1"/>
                </a:solidFill>
              </a:rPr>
              <a:t>Обучающийся с ограниченными возможностями здоровья </a:t>
            </a:r>
            <a:r>
              <a:rPr lang="ru-RU" sz="4000" dirty="0" smtClean="0">
                <a:solidFill>
                  <a:schemeClr val="bg1"/>
                </a:solidFill>
              </a:rPr>
              <a:t>– физическое лицо, имеющее недостатки в физическом и(или) психологическом развитии, </a:t>
            </a:r>
            <a:r>
              <a:rPr lang="ru-RU" sz="4000" b="1" dirty="0" smtClean="0">
                <a:solidFill>
                  <a:schemeClr val="bg1"/>
                </a:solidFill>
              </a:rPr>
              <a:t>подтвержденные психолого-медико-педагогической комиссией </a:t>
            </a:r>
            <a:r>
              <a:rPr lang="ru-RU" sz="4000" dirty="0" smtClean="0">
                <a:solidFill>
                  <a:schemeClr val="bg1"/>
                </a:solidFill>
              </a:rPr>
              <a:t>и препятствующие получению образования без </a:t>
            </a:r>
            <a:r>
              <a:rPr lang="ru-RU" sz="4000" b="1" dirty="0" smtClean="0">
                <a:solidFill>
                  <a:schemeClr val="bg1"/>
                </a:solidFill>
              </a:rPr>
              <a:t>создания специальных условий</a:t>
            </a:r>
          </a:p>
          <a:p>
            <a:pPr algn="ctr">
              <a:spcBef>
                <a:spcPts val="600"/>
              </a:spcBef>
            </a:pP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088" y="6400800"/>
            <a:ext cx="11792648" cy="309203"/>
          </a:xfrm>
        </p:spPr>
        <p:txBody>
          <a:bodyPr anchor="ctr"/>
          <a:lstStyle/>
          <a:p>
            <a:pPr algn="ctr"/>
            <a:r>
              <a:rPr lang="ru-RU" sz="1800" i="1" dirty="0" smtClean="0"/>
              <a:t>(п. 16 ст. 2 Федерального закона от 29.12.2012 г. № 273-ФЗ «Об образовании в Российской Федерации»)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302386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071" y="164547"/>
            <a:ext cx="7942242" cy="768107"/>
          </a:xfrm>
        </p:spPr>
        <p:txBody>
          <a:bodyPr/>
          <a:lstStyle/>
          <a:p>
            <a:pPr algn="r"/>
            <a:r>
              <a:rPr lang="ru-RU" dirty="0" smtClean="0"/>
              <a:t>Структура ЦПМПК г. Москвы</a:t>
            </a:r>
            <a:endParaRPr lang="ru-RU" dirty="0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055926" y="1808162"/>
            <a:ext cx="4856956" cy="2105469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200" dirty="0">
                <a:latin typeface="Cambria" panose="02040503050406030204" pitchFamily="18" charset="0"/>
              </a:rPr>
              <a:t>Подкомиссия врачебной комиссии медицинских организаций государственной системы здравоохранения города </a:t>
            </a:r>
            <a:r>
              <a:rPr lang="ru-RU" sz="2200" dirty="0" smtClean="0">
                <a:latin typeface="Cambria" panose="02040503050406030204" pitchFamily="18" charset="0"/>
              </a:rPr>
              <a:t>Москвы</a:t>
            </a:r>
          </a:p>
          <a:p>
            <a:pPr lvl="0" algn="ctr"/>
            <a:endParaRPr lang="ru-RU" sz="1050" dirty="0">
              <a:latin typeface="Cambria" panose="02040503050406030204" pitchFamily="18" charset="0"/>
            </a:endParaRPr>
          </a:p>
          <a:p>
            <a:pPr lvl="0" algn="ctr"/>
            <a:r>
              <a:rPr lang="ru-RU" sz="2000" i="1" dirty="0">
                <a:latin typeface="Cambria" panose="02040503050406030204" pitchFamily="18" charset="0"/>
              </a:rPr>
              <a:t> (Приказ </a:t>
            </a:r>
            <a:r>
              <a:rPr lang="ru-RU" sz="2000" i="1" dirty="0" err="1">
                <a:latin typeface="Cambria" panose="02040503050406030204" pitchFamily="18" charset="0"/>
              </a:rPr>
              <a:t>ДЗгМ</a:t>
            </a:r>
            <a:r>
              <a:rPr lang="ru-RU" sz="2000" i="1" dirty="0">
                <a:latin typeface="Cambria" panose="02040503050406030204" pitchFamily="18" charset="0"/>
              </a:rPr>
              <a:t> от 1.04.2013г. №297)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3667284" y="4197795"/>
            <a:ext cx="4857432" cy="2105468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200" dirty="0">
                <a:latin typeface="Cambria" panose="02040503050406030204" pitchFamily="18" charset="0"/>
              </a:rPr>
              <a:t>Межведомственная конфликтная комиссия ЦПМПК г</a:t>
            </a:r>
            <a:r>
              <a:rPr lang="ru-RU" sz="2200" dirty="0" smtClean="0">
                <a:latin typeface="Cambria" panose="02040503050406030204" pitchFamily="18" charset="0"/>
              </a:rPr>
              <a:t>. Москвы </a:t>
            </a:r>
          </a:p>
          <a:p>
            <a:pPr lvl="0" algn="ctr"/>
            <a:endParaRPr lang="ru-RU" sz="2200" dirty="0">
              <a:latin typeface="Cambria" panose="02040503050406030204" pitchFamily="18" charset="0"/>
            </a:endParaRPr>
          </a:p>
          <a:p>
            <a:pPr lvl="0" algn="ctr"/>
            <a:r>
              <a:rPr lang="ru-RU" sz="2000" i="1" dirty="0">
                <a:latin typeface="Cambria" panose="02040503050406030204" pitchFamily="18" charset="0"/>
              </a:rPr>
              <a:t>(Приказ </a:t>
            </a:r>
            <a:r>
              <a:rPr lang="ru-RU" sz="2000" i="1" dirty="0" err="1">
                <a:latin typeface="Cambria" panose="02040503050406030204" pitchFamily="18" charset="0"/>
              </a:rPr>
              <a:t>ДОгМ</a:t>
            </a:r>
            <a:r>
              <a:rPr lang="ru-RU" sz="2000" i="1" dirty="0">
                <a:latin typeface="Cambria" panose="02040503050406030204" pitchFamily="18" charset="0"/>
              </a:rPr>
              <a:t> от 28.05.2015г. №245)</a:t>
            </a: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6278881" y="1808163"/>
            <a:ext cx="4857432" cy="2105468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200" dirty="0">
                <a:latin typeface="Cambria" panose="02040503050406030204" pitchFamily="18" charset="0"/>
              </a:rPr>
              <a:t>Центральная психолого-медико-педагогическая комиссия </a:t>
            </a:r>
            <a:endParaRPr lang="ru-RU" sz="2200" dirty="0" smtClean="0">
              <a:latin typeface="Cambria" panose="02040503050406030204" pitchFamily="18" charset="0"/>
            </a:endParaRPr>
          </a:p>
          <a:p>
            <a:pPr lvl="0" algn="ctr"/>
            <a:r>
              <a:rPr lang="ru-RU" sz="2200" dirty="0" smtClean="0">
                <a:latin typeface="Cambria" panose="02040503050406030204" pitchFamily="18" charset="0"/>
              </a:rPr>
              <a:t>г. Москвы </a:t>
            </a:r>
          </a:p>
          <a:p>
            <a:pPr lvl="0" algn="ctr"/>
            <a:endParaRPr lang="ru-RU" sz="2200" dirty="0">
              <a:latin typeface="Cambria" panose="02040503050406030204" pitchFamily="18" charset="0"/>
            </a:endParaRPr>
          </a:p>
          <a:p>
            <a:pPr lvl="0" algn="ctr"/>
            <a:r>
              <a:rPr lang="ru-RU" sz="2000" i="1" dirty="0">
                <a:latin typeface="Cambria" panose="02040503050406030204" pitchFamily="18" charset="0"/>
              </a:rPr>
              <a:t>(Приказ </a:t>
            </a:r>
            <a:r>
              <a:rPr lang="ru-RU" sz="2000" i="1" dirty="0" err="1">
                <a:latin typeface="Cambria" panose="02040503050406030204" pitchFamily="18" charset="0"/>
              </a:rPr>
              <a:t>ДОгМ</a:t>
            </a:r>
            <a:r>
              <a:rPr lang="ru-RU" sz="2000" i="1" dirty="0">
                <a:latin typeface="Cambria" panose="02040503050406030204" pitchFamily="18" charset="0"/>
              </a:rPr>
              <a:t> от 1.12.2014г. №897)</a:t>
            </a:r>
          </a:p>
        </p:txBody>
      </p:sp>
    </p:spTree>
    <p:extLst>
      <p:ext uri="{BB962C8B-B14F-4D97-AF65-F5344CB8AC3E}">
        <p14:creationId xmlns:p14="http://schemas.microsoft.com/office/powerpoint/2010/main" val="738240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54200" y="127000"/>
            <a:ext cx="986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solidFill>
                  <a:srgbClr val="000090"/>
                </a:solidFill>
              </a:rPr>
              <a:t>Медицинское заключение о состоянии здоровья и рекомендациях по организации образовательного процесса </a:t>
            </a:r>
            <a:r>
              <a:rPr lang="ru-RU" b="1" cap="all" dirty="0" smtClean="0">
                <a:solidFill>
                  <a:srgbClr val="000090"/>
                </a:solidFill>
              </a:rPr>
              <a:t>в </a:t>
            </a:r>
            <a:r>
              <a:rPr lang="ru-RU" b="1" cap="all" dirty="0">
                <a:solidFill>
                  <a:srgbClr val="000090"/>
                </a:solidFill>
              </a:rPr>
              <a:t>ГБОУ г. Москвы для лиц с ОВЗ </a:t>
            </a:r>
            <a:endParaRPr lang="ru-RU" b="1" cap="all" dirty="0" smtClean="0">
              <a:solidFill>
                <a:srgbClr val="000090"/>
              </a:solidFill>
            </a:endParaRPr>
          </a:p>
          <a:p>
            <a:r>
              <a:rPr lang="ru-RU" b="1" cap="all" dirty="0" smtClean="0">
                <a:solidFill>
                  <a:srgbClr val="000090"/>
                </a:solidFill>
              </a:rPr>
              <a:t>(</a:t>
            </a:r>
            <a:r>
              <a:rPr lang="ru-RU" b="1" cap="all" dirty="0">
                <a:solidFill>
                  <a:srgbClr val="000090"/>
                </a:solidFill>
              </a:rPr>
              <a:t>приказ </a:t>
            </a:r>
            <a:r>
              <a:rPr lang="ru-RU" b="1" cap="all" dirty="0" err="1">
                <a:solidFill>
                  <a:srgbClr val="000090"/>
                </a:solidFill>
              </a:rPr>
              <a:t>ДЗгМ</a:t>
            </a:r>
            <a:r>
              <a:rPr lang="ru-RU" b="1" cap="all" dirty="0">
                <a:solidFill>
                  <a:srgbClr val="000090"/>
                </a:solidFill>
              </a:rPr>
              <a:t> от 01.04.2013 №297)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59453" y="1307416"/>
            <a:ext cx="10872744" cy="5377629"/>
            <a:chOff x="336724" y="1929950"/>
            <a:chExt cx="8350101" cy="569959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36724" y="1929950"/>
              <a:ext cx="2880320" cy="157105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b="1" dirty="0">
                  <a:solidFill>
                    <a:schemeClr val="bg1"/>
                  </a:solidFill>
                </a:rPr>
                <a:t>Специальные условия для получения образования 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509882" y="1929950"/>
              <a:ext cx="2340259" cy="157105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b="1" dirty="0"/>
                <a:t>Специальные условия при проведении ГИА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36724" y="4226568"/>
              <a:ext cx="8350101" cy="193873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b="1" dirty="0"/>
                <a:t>Ребенок проходит процедуру </a:t>
              </a:r>
              <a:r>
                <a:rPr lang="ru-RU" b="1" dirty="0" smtClean="0"/>
                <a:t>обследования в ЦПМПК </a:t>
              </a:r>
              <a:r>
                <a:rPr lang="ru-RU" b="1" dirty="0"/>
                <a:t>г. Москвы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и </a:t>
              </a:r>
              <a:r>
                <a:rPr lang="ru-RU" b="1" dirty="0"/>
                <a:t>получает заключение ЦПМПК г. Москвы </a:t>
              </a:r>
            </a:p>
          </p:txBody>
        </p:sp>
        <p:sp>
          <p:nvSpPr>
            <p:cNvPr id="11" name="Стрелка вниз 10"/>
            <p:cNvSpPr/>
            <p:nvPr/>
          </p:nvSpPr>
          <p:spPr>
            <a:xfrm>
              <a:off x="1294520" y="3540774"/>
              <a:ext cx="936104" cy="61428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084168" y="1929950"/>
              <a:ext cx="2602657" cy="157105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b="1" dirty="0"/>
                <a:t>Начало обучения на начальном уровне общего образования после 8 лет</a:t>
              </a:r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4207712" y="3533250"/>
              <a:ext cx="936104" cy="65355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6917444" y="3540774"/>
              <a:ext cx="936104" cy="61428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36724" y="6541561"/>
              <a:ext cx="5987253" cy="108798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b="1" dirty="0" smtClean="0"/>
                <a:t>Обучение на дому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389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65300" y="165100"/>
            <a:ext cx="9967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cap="all" dirty="0">
                <a:solidFill>
                  <a:srgbClr val="000090"/>
                </a:solidFill>
              </a:rPr>
              <a:t>Медицинское заключение о состоянии здоровья и рекомендациях по организации образовательного процесса </a:t>
            </a:r>
            <a:r>
              <a:rPr lang="ru-RU" sz="1600" b="1" cap="all" dirty="0" smtClean="0">
                <a:solidFill>
                  <a:srgbClr val="000090"/>
                </a:solidFill>
              </a:rPr>
              <a:t>в </a:t>
            </a:r>
            <a:r>
              <a:rPr lang="ru-RU" sz="1600" b="1" cap="all" dirty="0">
                <a:solidFill>
                  <a:srgbClr val="000090"/>
                </a:solidFill>
              </a:rPr>
              <a:t>ГБОУ г. Москвы для лиц с ОВЗ </a:t>
            </a:r>
            <a:endParaRPr lang="ru-RU" sz="1600" b="1" cap="all" dirty="0" smtClean="0">
              <a:solidFill>
                <a:srgbClr val="000090"/>
              </a:solidFill>
            </a:endParaRPr>
          </a:p>
          <a:p>
            <a:pPr lvl="0"/>
            <a:r>
              <a:rPr lang="ru-RU" sz="1600" b="1" cap="all" dirty="0" smtClean="0">
                <a:solidFill>
                  <a:srgbClr val="000090"/>
                </a:solidFill>
              </a:rPr>
              <a:t>(</a:t>
            </a:r>
            <a:r>
              <a:rPr lang="ru-RU" sz="1600" b="1" cap="all" dirty="0">
                <a:solidFill>
                  <a:srgbClr val="000090"/>
                </a:solidFill>
              </a:rPr>
              <a:t>приказ </a:t>
            </a:r>
            <a:r>
              <a:rPr lang="ru-RU" sz="1600" b="1" cap="all" dirty="0" err="1">
                <a:solidFill>
                  <a:srgbClr val="000090"/>
                </a:solidFill>
              </a:rPr>
              <a:t>ДЗгМ</a:t>
            </a:r>
            <a:r>
              <a:rPr lang="ru-RU" sz="1600" b="1" cap="all" dirty="0">
                <a:solidFill>
                  <a:srgbClr val="000090"/>
                </a:solidFill>
              </a:rPr>
              <a:t> от 01.04.2013 №297)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04" y="992394"/>
            <a:ext cx="5836391" cy="577615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46571" y="1187573"/>
            <a:ext cx="5486335" cy="452431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7000">
                <a:schemeClr val="accent1">
                  <a:tint val="44500"/>
                  <a:satMod val="160000"/>
                  <a:alpha val="87000"/>
                </a:schemeClr>
              </a:gs>
              <a:gs pos="43000">
                <a:schemeClr val="accent1">
                  <a:tint val="23500"/>
                  <a:satMod val="160000"/>
                  <a:alpha val="90000"/>
                </a:schemeClr>
              </a:gs>
            </a:gsLst>
            <a:lin ang="13500000" scaled="1"/>
            <a:tileRect/>
          </a:gra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F596C"/>
                </a:solidFill>
                <a:latin typeface="+mj-lt"/>
              </a:rPr>
              <a:t>Приказ Департамента здравоохранения г. Москвы от 01.04.2013 N 297 "О совершенствовании порядка выдачи медицинскими организациями государственной системы здравоохранения города Москвы медицинских заключений о состоянии здоровья и рекомендаций по организации образовательного процесса для лиц с ограниченными возможностями здоровья" </a:t>
            </a:r>
            <a:r>
              <a:rPr lang="en-US" b="1" dirty="0" smtClean="0">
                <a:solidFill>
                  <a:srgbClr val="2F596C"/>
                </a:solidFill>
                <a:latin typeface="+mj-lt"/>
              </a:rPr>
              <a:t/>
            </a:r>
            <a:br>
              <a:rPr lang="en-US" b="1" dirty="0" smtClean="0">
                <a:solidFill>
                  <a:srgbClr val="2F596C"/>
                </a:solidFill>
                <a:latin typeface="+mj-lt"/>
              </a:rPr>
            </a:br>
            <a:r>
              <a:rPr lang="ru-RU" b="1" dirty="0" smtClean="0">
                <a:solidFill>
                  <a:srgbClr val="2F596C"/>
                </a:solidFill>
                <a:latin typeface="+mj-lt"/>
              </a:rPr>
              <a:t>(</a:t>
            </a:r>
            <a:r>
              <a:rPr lang="ru-RU" b="1" dirty="0">
                <a:solidFill>
                  <a:srgbClr val="2F596C"/>
                </a:solidFill>
                <a:latin typeface="+mj-lt"/>
              </a:rPr>
              <a:t>вместе с "Положением о работе подкомиссии врачебной комиссии медицинской организации государственной системы здравоохранения города Москвы по выдаче медицинских заключений о состоянии здоровья и рекомендаций по организации образовательного процесса в государственных образовательных учреждениях города Москвы для лиц с ограниченными возможностями здоровья")</a:t>
            </a:r>
            <a:endParaRPr lang="ru-RU" dirty="0">
              <a:solidFill>
                <a:srgbClr val="2F596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01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Бриз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11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Тема1" id="{BEEFAE33-7FE5-4F44-A61A-ABBA6A0ECA0A}" vid="{8A5F2311-045B-47F5-94A6-E639D36F0D6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2860</TotalTime>
  <Words>3437</Words>
  <Application>Microsoft Office PowerPoint</Application>
  <PresentationFormat>Широкоэкранный</PresentationFormat>
  <Paragraphs>617</Paragraphs>
  <Slides>49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8" baseType="lpstr">
      <vt:lpstr>Arial</vt:lpstr>
      <vt:lpstr>Calibri</vt:lpstr>
      <vt:lpstr>Cambria</vt:lpstr>
      <vt:lpstr>Helvetica</vt:lpstr>
      <vt:lpstr>Latha</vt:lpstr>
      <vt:lpstr>Times New Roman</vt:lpstr>
      <vt:lpstr>Trebuchet MS</vt:lpstr>
      <vt:lpstr>Wingdings 2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Ребенок с ограниченными  возможностями здоровья</vt:lpstr>
      <vt:lpstr>Структура ЦПМПК г. Москвы</vt:lpstr>
      <vt:lpstr>Презентация PowerPoint</vt:lpstr>
      <vt:lpstr>Презентация PowerPoint</vt:lpstr>
      <vt:lpstr>Презентация PowerPoint</vt:lpstr>
      <vt:lpstr>Причины обращения в ЦПМПК г. Москвы</vt:lpstr>
      <vt:lpstr>Специальные условия для получения образования обучающимися с ОВЗ</vt:lpstr>
      <vt:lpstr>Адаптированные основные (обще)образовательные программы</vt:lpstr>
      <vt:lpstr>я основная  общеобразовательная программа      (дошкольного, начального общего, основного общего, среднего общего      образования) ст. 2, ч.28,  ФЗ-273: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Специальные условия при сдаче ГИА-9, 11</vt:lpstr>
      <vt:lpstr>Специальные условия при сдаче ГИА-9, 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подтверждение образовательного маршрута  (Обязательное обследование детей В ЦПМПК г. Москвы при обучении с созданием специальных условий образования)</vt:lpstr>
      <vt:lpstr>Изменение, уточнение образовательного маршрута</vt:lpstr>
      <vt:lpstr>Заключение ЦПМПК г. Москвы о создании специальных условий обучения и воспитания (1 класс, 2016-2017 уч.год)</vt:lpstr>
      <vt:lpstr>Презентация PowerPoint</vt:lpstr>
      <vt:lpstr>Обучающийся с тяжелыми нарушениями речи в 1 классе  (2016-2017 учебный год)</vt:lpstr>
      <vt:lpstr>Передача функций ЦПМПК г. Москвы</vt:lpstr>
      <vt:lpstr>Контакты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Olga</cp:lastModifiedBy>
  <cp:revision>268</cp:revision>
  <cp:lastPrinted>2016-03-15T13:43:00Z</cp:lastPrinted>
  <dcterms:created xsi:type="dcterms:W3CDTF">2015-08-25T07:26:16Z</dcterms:created>
  <dcterms:modified xsi:type="dcterms:W3CDTF">2016-05-05T08:53:24Z</dcterms:modified>
</cp:coreProperties>
</file>