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2" r:id="rId6"/>
    <p:sldId id="271" r:id="rId7"/>
    <p:sldId id="270" r:id="rId8"/>
    <p:sldId id="261" r:id="rId9"/>
    <p:sldId id="275" r:id="rId10"/>
    <p:sldId id="269" r:id="rId11"/>
    <p:sldId id="276" r:id="rId12"/>
    <p:sldId id="268" r:id="rId13"/>
    <p:sldId id="278" r:id="rId14"/>
    <p:sldId id="267" r:id="rId15"/>
    <p:sldId id="266" r:id="rId16"/>
    <p:sldId id="265" r:id="rId17"/>
    <p:sldId id="264" r:id="rId18"/>
    <p:sldId id="277" r:id="rId19"/>
    <p:sldId id="272" r:id="rId20"/>
    <p:sldId id="274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28C2AE0-4F4E-4943-AC79-522074C0FB9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81FF7A-7943-4A2C-845C-AD79B8D03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AE0-4F4E-4943-AC79-522074C0FB9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F7A-7943-4A2C-845C-AD79B8D03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AE0-4F4E-4943-AC79-522074C0FB9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F7A-7943-4A2C-845C-AD79B8D03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8C2AE0-4F4E-4943-AC79-522074C0FB9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81FF7A-7943-4A2C-845C-AD79B8D036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8C2AE0-4F4E-4943-AC79-522074C0FB9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81FF7A-7943-4A2C-845C-AD79B8D03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AE0-4F4E-4943-AC79-522074C0FB9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F7A-7943-4A2C-845C-AD79B8D036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AE0-4F4E-4943-AC79-522074C0FB9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F7A-7943-4A2C-845C-AD79B8D036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8C2AE0-4F4E-4943-AC79-522074C0FB9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81FF7A-7943-4A2C-845C-AD79B8D036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AE0-4F4E-4943-AC79-522074C0FB9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F7A-7943-4A2C-845C-AD79B8D03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8C2AE0-4F4E-4943-AC79-522074C0FB9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81FF7A-7943-4A2C-845C-AD79B8D036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8C2AE0-4F4E-4943-AC79-522074C0FB9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81FF7A-7943-4A2C-845C-AD79B8D036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8C2AE0-4F4E-4943-AC79-522074C0FB9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81FF7A-7943-4A2C-845C-AD79B8D03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620688"/>
            <a:ext cx="7772400" cy="1470025"/>
          </a:xfrm>
        </p:spPr>
        <p:txBody>
          <a:bodyPr/>
          <a:lstStyle/>
          <a:p>
            <a:r>
              <a:rPr lang="ru-RU" dirty="0" err="1" smtClean="0"/>
              <a:t>Тьютор</a:t>
            </a:r>
            <a:r>
              <a:rPr lang="ru-RU" dirty="0" smtClean="0"/>
              <a:t> на уроке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 </a:t>
            </a:r>
            <a:r>
              <a:rPr lang="ru-RU" dirty="0" err="1" smtClean="0"/>
              <a:t>тьютор</a:t>
            </a:r>
            <a:r>
              <a:rPr lang="ru-RU" dirty="0" smtClean="0"/>
              <a:t> на перемене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437112"/>
            <a:ext cx="6400800" cy="1968624"/>
          </a:xfrm>
        </p:spPr>
        <p:txBody>
          <a:bodyPr>
            <a:noAutofit/>
          </a:bodyPr>
          <a:lstStyle/>
          <a:p>
            <a:pPr algn="r"/>
            <a:r>
              <a:rPr lang="ru-RU" dirty="0" smtClean="0"/>
              <a:t>Член РОО «Контакт», эксперт в организации ресурсных классов, мама учащегося ресурсного класса ГБОУ г. Москвы «Школа 2009» Степаненко А.Д.</a:t>
            </a:r>
          </a:p>
          <a:p>
            <a:pPr algn="r"/>
            <a:r>
              <a:rPr lang="ru-RU" dirty="0" smtClean="0"/>
              <a:t>Магистр специального образования, дефектолог, куратор проекта «ресурсный классы» ГБОУ г. Москвы «Школа 2009» Кулешова И.И.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Тьютор</a:t>
            </a:r>
            <a:r>
              <a:rPr lang="ru-RU" dirty="0" smtClean="0"/>
              <a:t> на перемене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Работа над навыками социального взаимодействия и коммуникации</a:t>
            </a:r>
          </a:p>
          <a:p>
            <a:r>
              <a:rPr lang="ru-RU" dirty="0" smtClean="0"/>
              <a:t>Создание многочисленных обучающих ситуаций</a:t>
            </a:r>
          </a:p>
          <a:p>
            <a:r>
              <a:rPr lang="ru-RU" dirty="0" smtClean="0"/>
              <a:t>Взаимодействие с одноклассниками ребенка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Documents and Settings\dexter1\Мои документы\Dropbox\РЕСУРСНЫЙ КЛАСС\15592240_1807093369540715_162933841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717032"/>
            <a:ext cx="2160240" cy="2880320"/>
          </a:xfrm>
          <a:prstGeom prst="rect">
            <a:avLst/>
          </a:prstGeom>
          <a:noFill/>
        </p:spPr>
      </p:pic>
      <p:pic>
        <p:nvPicPr>
          <p:cNvPr id="3075" name="Picture 3" descr="C:\Documents and Settings\dexter1\Мои документы\Dropbox\РЕСУРСНЫЙ КЛАСС\15577502_1807093366207382_814685933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717032"/>
            <a:ext cx="210623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на перемене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ВИДЕО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 самостоятельности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Непрерывный процесс обучения!</a:t>
            </a:r>
          </a:p>
          <a:p>
            <a:r>
              <a:rPr lang="ru-RU" dirty="0" smtClean="0"/>
              <a:t>Снижение уровня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подсказок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333625"/>
            <a:ext cx="45910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dexter1\Мои документы\Dropbox\РЕСУРСНЫЙ КЛАСС\15631197_1807093939540658_1192523458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284984"/>
            <a:ext cx="1872208" cy="3328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подсказок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ВИДЕО 1</a:t>
            </a:r>
          </a:p>
          <a:p>
            <a:r>
              <a:rPr lang="ru-RU" dirty="0" smtClean="0"/>
              <a:t>ВИДЕО 2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</a:t>
            </a:r>
            <a:r>
              <a:rPr lang="ru-RU" dirty="0" err="1" smtClean="0"/>
              <a:t>тьютора</a:t>
            </a:r>
            <a:r>
              <a:rPr lang="ru-RU" dirty="0" smtClean="0"/>
              <a:t> в проекте «ресурсный класс» в школе 2009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Постоянная ротация</a:t>
            </a:r>
          </a:p>
          <a:p>
            <a:pPr marL="514350" indent="-514350"/>
            <a:r>
              <a:rPr lang="ru-RU" sz="2800" dirty="0" smtClean="0"/>
              <a:t>Обобщение и генерализация навыков ребенка</a:t>
            </a:r>
          </a:p>
          <a:p>
            <a:pPr marL="514350" lvl="0" indent="-514350"/>
            <a:r>
              <a:rPr lang="ru-RU" sz="2800" dirty="0" smtClean="0"/>
              <a:t>Высокий </a:t>
            </a:r>
            <a:r>
              <a:rPr lang="ru-RU" sz="2800" dirty="0"/>
              <a:t>уровень подготовки  и </a:t>
            </a:r>
            <a:r>
              <a:rPr lang="ru-RU" sz="2800" dirty="0" smtClean="0"/>
              <a:t>взаимозаменяемость специалистов</a:t>
            </a:r>
            <a:endParaRPr lang="ru-RU" sz="2800" dirty="0"/>
          </a:p>
          <a:p>
            <a:pPr marL="514350" lvl="0" indent="-514350"/>
            <a:r>
              <a:rPr lang="ru-RU" sz="2800" dirty="0" smtClean="0"/>
              <a:t>Полная осведомленность </a:t>
            </a:r>
            <a:r>
              <a:rPr lang="ru-RU" sz="2800" dirty="0" err="1" smtClean="0"/>
              <a:t>тьюторов</a:t>
            </a:r>
            <a:r>
              <a:rPr lang="ru-RU" sz="2800" dirty="0" smtClean="0"/>
              <a:t> об особенностях детей и их программах</a:t>
            </a:r>
          </a:p>
          <a:p>
            <a:pPr marL="514350" indent="-514350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2. Постоянное </a:t>
            </a:r>
            <a:r>
              <a:rPr lang="ru-RU" sz="3200" dirty="0"/>
              <a:t>обучение </a:t>
            </a:r>
            <a:r>
              <a:rPr lang="ru-RU" sz="3200" dirty="0" err="1"/>
              <a:t>тьюторов</a:t>
            </a:r>
            <a:r>
              <a:rPr lang="ru-RU" sz="3200" dirty="0"/>
              <a:t> умению адаптировать обучающую среду и дидактический материал.</a:t>
            </a:r>
          </a:p>
        </p:txBody>
      </p:sp>
      <p:pic>
        <p:nvPicPr>
          <p:cNvPr id="8194" name="Picture 2" descr="C:\Documents and Settings\dexter1\Мои документы\Dropbox\РЕСУРСНЫЙ КЛАСС\15577584_1807093376207381_53695097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32856"/>
            <a:ext cx="5705872" cy="4279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76456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3. Обучение </a:t>
            </a:r>
            <a:r>
              <a:rPr lang="ru-RU" sz="2800" dirty="0" err="1" smtClean="0"/>
              <a:t>тьюторов</a:t>
            </a:r>
            <a:r>
              <a:rPr lang="ru-RU" sz="2800" dirty="0" smtClean="0"/>
              <a:t> ведению </a:t>
            </a:r>
            <a:r>
              <a:rPr lang="ru-RU" sz="2800" dirty="0"/>
              <a:t>фронтальной работы и практика этого навыка под наблюдением учителя </a:t>
            </a:r>
            <a:r>
              <a:rPr lang="ru-RU" sz="2800" dirty="0" smtClean="0"/>
              <a:t>ресурсного класса.</a:t>
            </a:r>
            <a:endParaRPr lang="ru-RU" sz="2800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7467600" cy="48737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Возможность замены учителя ресурсного класса в экстренной ситуации</a:t>
            </a:r>
          </a:p>
          <a:p>
            <a:r>
              <a:rPr lang="ru-RU" sz="2800" dirty="0" smtClean="0"/>
              <a:t>Повышение квалификации сотрудников</a:t>
            </a:r>
          </a:p>
          <a:p>
            <a:r>
              <a:rPr lang="ru-RU" sz="2800" dirty="0" smtClean="0"/>
              <a:t>Профессиональный и личностный рост сотрудников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2050" name="Picture 2" descr="C:\Documents and Settings\dexter1\Мои документы\Dropbox\РЕСУРСНЫЙ КЛАСС\15591883_1807093372874048_186855724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861048"/>
            <a:ext cx="5327915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24936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4. Обучение </a:t>
            </a:r>
            <a:r>
              <a:rPr lang="ru-RU" sz="3200" dirty="0"/>
              <a:t>работать с детьми с РАС с помощью </a:t>
            </a:r>
            <a:r>
              <a:rPr lang="ru-RU" sz="3200" dirty="0" smtClean="0"/>
              <a:t>технологий </a:t>
            </a:r>
            <a:r>
              <a:rPr lang="ru-RU" sz="3200" dirty="0"/>
              <a:t>прикладного анализа поведения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Индивидуальное занятие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ВИДЕО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Дополнительные навыки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Квалификация </a:t>
            </a:r>
            <a:r>
              <a:rPr lang="ru-RU" dirty="0" err="1" smtClean="0"/>
              <a:t>и\или</a:t>
            </a:r>
            <a:r>
              <a:rPr lang="ru-RU" dirty="0" smtClean="0"/>
              <a:t> желание развиваться в дополнительных областях (</a:t>
            </a:r>
            <a:r>
              <a:rPr lang="ru-RU" dirty="0" err="1" smtClean="0"/>
              <a:t>арттерапия</a:t>
            </a:r>
            <a:r>
              <a:rPr lang="ru-RU" dirty="0" smtClean="0"/>
              <a:t>, логопедия, нейропсихология, физическая культура и прочее)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Documents and Settings\dexter1\Мои документы\Dropbox\РЕСУРСНЫЙ КЛАСС\15592498_1807093356207383_21095596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501008"/>
            <a:ext cx="1660684" cy="2952327"/>
          </a:xfrm>
          <a:prstGeom prst="rect">
            <a:avLst/>
          </a:prstGeom>
          <a:noFill/>
        </p:spPr>
      </p:pic>
      <p:pic>
        <p:nvPicPr>
          <p:cNvPr id="6147" name="Picture 3" descr="C:\Documents and Settings\dexter1\Мои документы\Dropbox\РЕСУРСНЫЙ КЛАСС\15577687_1807093362874049_1150912947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717032"/>
            <a:ext cx="4824536" cy="2713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Ребенок с ограниченными возможностями </a:t>
            </a:r>
            <a:r>
              <a:rPr lang="ru-RU" dirty="0" smtClean="0"/>
              <a:t>здоровья (ОВЗ)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/>
              <a:t>необходимость создания специальных образовательных </a:t>
            </a:r>
            <a:r>
              <a:rPr lang="ru-RU" b="1" dirty="0" smtClean="0"/>
              <a:t>условий!</a:t>
            </a:r>
            <a:endParaRPr lang="ru-RU" b="1" dirty="0"/>
          </a:p>
        </p:txBody>
      </p:sp>
      <p:pic>
        <p:nvPicPr>
          <p:cNvPr id="4099" name="Picture 3" descr="C:\Documents and Settings\dexter1\Мои документы\Dropbox\РЕСУРСНЫЙ КЛАСС\15608646_1807093992873986_1649550066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708920"/>
            <a:ext cx="5112568" cy="3834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Бременские</a:t>
            </a:r>
            <a:r>
              <a:rPr lang="ru-RU" dirty="0" smtClean="0"/>
              <a:t> музыканты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ВИДЕО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7424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pic>
        <p:nvPicPr>
          <p:cNvPr id="22530" name="Picture 2" descr="Фото Инклюзивная молекула: Ресурсный класс в школе N 2009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36912"/>
            <a:ext cx="6858000" cy="385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инклюзии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/>
              <a:t>эффективное</a:t>
            </a:r>
            <a:r>
              <a:rPr lang="ru-RU" dirty="0"/>
              <a:t> включение детей </a:t>
            </a:r>
            <a:r>
              <a:rPr lang="ru-RU" dirty="0" smtClean="0"/>
              <a:t>с особенностями </a:t>
            </a:r>
            <a:r>
              <a:rPr lang="ru-RU" dirty="0"/>
              <a:t>развития в процесс образования.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36912"/>
            <a:ext cx="6336704" cy="380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Тьютор</a:t>
            </a:r>
            <a:r>
              <a:rPr lang="ru-RU" dirty="0" smtClean="0"/>
              <a:t> – больше чем помощник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err="1"/>
              <a:t>Тьютор</a:t>
            </a:r>
            <a:r>
              <a:rPr lang="ru-RU" dirty="0"/>
              <a:t> помогает УЧАЩЕМУСЯ стать частью </a:t>
            </a:r>
            <a:r>
              <a:rPr lang="ru-RU" dirty="0" smtClean="0"/>
              <a:t>образовательного </a:t>
            </a:r>
            <a:r>
              <a:rPr lang="ru-RU" dirty="0"/>
              <a:t>процесса.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Задача </a:t>
            </a:r>
            <a:r>
              <a:rPr lang="ru-RU" dirty="0"/>
              <a:t>обучать ребенка остается за учителем! 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7170" name="Picture 2" descr="C:\Documents and Settings\dexter1\Мои документы\Dropbox\РЕСУРСНЫЙ КЛАСС\15595708_1807093359540716_655118563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19" y="2996952"/>
            <a:ext cx="4704523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Тьютор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выстраивает взаимоотношения с ребенком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внимательно следит за его состоянием и помогает разрешать сложные ситуации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направляет деятельность ребенка, </a:t>
            </a:r>
            <a:endParaRPr lang="ru-RU" dirty="0" smtClean="0"/>
          </a:p>
          <a:p>
            <a:r>
              <a:rPr lang="ru-RU" dirty="0" smtClean="0"/>
              <a:t>использует </a:t>
            </a:r>
            <a:r>
              <a:rPr lang="ru-RU" dirty="0"/>
              <a:t>возможности и ресурсы ребенка для эффективного обучения, </a:t>
            </a:r>
            <a:endParaRPr lang="ru-RU" dirty="0" smtClean="0"/>
          </a:p>
          <a:p>
            <a:r>
              <a:rPr lang="ru-RU" dirty="0" smtClean="0"/>
              <a:t>создает </a:t>
            </a:r>
            <a:r>
              <a:rPr lang="ru-RU" dirty="0"/>
              <a:t>обучающие ситуации для развития коммуникации и социализации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Функционал </a:t>
            </a:r>
            <a:r>
              <a:rPr lang="ru-RU" dirty="0" err="1"/>
              <a:t>тьютора</a:t>
            </a:r>
            <a:r>
              <a:rPr lang="ru-RU" dirty="0"/>
              <a:t> на уроке включает в себя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сопровождение ребенка в образовательном процессе</a:t>
            </a:r>
          </a:p>
          <a:p>
            <a:pPr lvl="0"/>
            <a:r>
              <a:rPr lang="ru-RU" dirty="0"/>
              <a:t>помощь в адаптации дидактического материала</a:t>
            </a:r>
          </a:p>
          <a:p>
            <a:pPr lvl="0"/>
            <a:r>
              <a:rPr lang="ru-RU" dirty="0"/>
              <a:t>обогащение среды с учетом индивидуальных интересов ребенка</a:t>
            </a:r>
          </a:p>
          <a:p>
            <a:pPr lvl="0"/>
            <a:r>
              <a:rPr lang="ru-RU" dirty="0"/>
              <a:t>поддержание коммуникации между окружающими и ребенком</a:t>
            </a:r>
          </a:p>
          <a:p>
            <a:pPr lvl="0"/>
            <a:r>
              <a:rPr lang="ru-RU" dirty="0"/>
              <a:t>использование визуальной системы поддержки</a:t>
            </a:r>
          </a:p>
          <a:p>
            <a:pPr lvl="0"/>
            <a:r>
              <a:rPr lang="ru-RU" dirty="0"/>
              <a:t>организация рабочего места ребенка </a:t>
            </a:r>
          </a:p>
          <a:p>
            <a:pPr lvl="0"/>
            <a:r>
              <a:rPr lang="ru-RU" dirty="0"/>
              <a:t>реализация и подержание рекомендаций специалистов, курирующих ребенка в образовательном процессе </a:t>
            </a:r>
          </a:p>
          <a:p>
            <a:pPr lvl="0"/>
            <a:r>
              <a:rPr lang="ru-RU" dirty="0"/>
              <a:t>реализация планов по коррекции </a:t>
            </a:r>
            <a:r>
              <a:rPr lang="ru-RU" dirty="0" smtClean="0"/>
              <a:t>поведения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Схема </a:t>
            </a:r>
            <a:r>
              <a:rPr lang="ru-RU" sz="3200" b="1" dirty="0"/>
              <a:t>взаимодействия в инклюзивном образовательном </a:t>
            </a:r>
            <a:r>
              <a:rPr lang="ru-RU" sz="3200" b="1" dirty="0" smtClean="0"/>
              <a:t>процессе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3501008"/>
            <a:ext cx="1763688" cy="1080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 УЧЕНИКА С ОВЗ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23728" y="3501008"/>
            <a:ext cx="1584176" cy="108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УЧЕНИК С ОВЗ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67944" y="3501008"/>
            <a:ext cx="158417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ТЬЮТОР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1268760"/>
            <a:ext cx="1944216" cy="9361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РЕСУРСНОГО КЛАССА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2348880"/>
            <a:ext cx="2664296" cy="86409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РЕГУЛЯРНОГО КЛАССА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16216" y="5733256"/>
            <a:ext cx="237626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УЧЕНИКИ РЕГУЛЯРНОГО КЛАССА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48264" y="4653136"/>
            <a:ext cx="2195736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УЧЕНИКИ РЕСУРСНОГО КЛАССА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76256" y="3429000"/>
            <a:ext cx="2088232" cy="86409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 СОТРУДНИКИ ШКОЛЫ</a:t>
            </a:r>
            <a:endParaRPr lang="ru-RU" dirty="0"/>
          </a:p>
        </p:txBody>
      </p:sp>
      <p:cxnSp>
        <p:nvCxnSpPr>
          <p:cNvPr id="104" name="Прямая со стрелкой 103"/>
          <p:cNvCxnSpPr>
            <a:stCxn id="4" idx="3"/>
            <a:endCxn id="5" idx="1"/>
          </p:cNvCxnSpPr>
          <p:nvPr/>
        </p:nvCxnSpPr>
        <p:spPr>
          <a:xfrm>
            <a:off x="1763688" y="4041068"/>
            <a:ext cx="36004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>
            <a:stCxn id="5" idx="3"/>
            <a:endCxn id="6" idx="1"/>
          </p:cNvCxnSpPr>
          <p:nvPr/>
        </p:nvCxnSpPr>
        <p:spPr>
          <a:xfrm>
            <a:off x="3707904" y="4041068"/>
            <a:ext cx="360040" cy="0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>
            <a:stCxn id="4" idx="0"/>
            <a:endCxn id="7" idx="1"/>
          </p:cNvCxnSpPr>
          <p:nvPr/>
        </p:nvCxnSpPr>
        <p:spPr>
          <a:xfrm flipV="1">
            <a:off x="881844" y="1736812"/>
            <a:ext cx="5850396" cy="1764196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stCxn id="4" idx="0"/>
            <a:endCxn id="11" idx="1"/>
          </p:cNvCxnSpPr>
          <p:nvPr/>
        </p:nvCxnSpPr>
        <p:spPr>
          <a:xfrm flipV="1">
            <a:off x="881844" y="2780928"/>
            <a:ext cx="5418348" cy="72008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Соединительная линия уступом 112"/>
          <p:cNvCxnSpPr>
            <a:stCxn id="4" idx="2"/>
            <a:endCxn id="6" idx="2"/>
          </p:cNvCxnSpPr>
          <p:nvPr/>
        </p:nvCxnSpPr>
        <p:spPr>
          <a:xfrm rot="16200000" flipH="1">
            <a:off x="2870938" y="2592034"/>
            <a:ext cx="12700" cy="3978188"/>
          </a:xfrm>
          <a:prstGeom prst="bentConnector3">
            <a:avLst>
              <a:gd name="adj1" fmla="val 1800000"/>
            </a:avLst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>
            <a:stCxn id="5" idx="0"/>
          </p:cNvCxnSpPr>
          <p:nvPr/>
        </p:nvCxnSpPr>
        <p:spPr>
          <a:xfrm flipV="1">
            <a:off x="2915816" y="1916832"/>
            <a:ext cx="3744416" cy="1584176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 flipV="1">
            <a:off x="3275856" y="2996952"/>
            <a:ext cx="3024336" cy="504056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>
            <a:off x="2483768" y="4581128"/>
            <a:ext cx="4032448" cy="1944216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>
            <a:off x="3203848" y="4581128"/>
            <a:ext cx="3744416" cy="720080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hape 127"/>
          <p:cNvCxnSpPr>
            <a:stCxn id="5" idx="2"/>
            <a:endCxn id="14" idx="1"/>
          </p:cNvCxnSpPr>
          <p:nvPr/>
        </p:nvCxnSpPr>
        <p:spPr>
          <a:xfrm rot="5400000" flipH="1" flipV="1">
            <a:off x="4535996" y="2240868"/>
            <a:ext cx="720080" cy="3960440"/>
          </a:xfrm>
          <a:prstGeom prst="bentConnector4">
            <a:avLst>
              <a:gd name="adj1" fmla="val -81249"/>
              <a:gd name="adj2" fmla="val 77610"/>
            </a:avLst>
          </a:prstGeom>
          <a:ln w="254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 flipV="1">
            <a:off x="4499992" y="1484784"/>
            <a:ext cx="2232248" cy="2016224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flipV="1">
            <a:off x="5220072" y="3140968"/>
            <a:ext cx="1080120" cy="360040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stCxn id="6" idx="3"/>
          </p:cNvCxnSpPr>
          <p:nvPr/>
        </p:nvCxnSpPr>
        <p:spPr>
          <a:xfrm>
            <a:off x="5652120" y="4041068"/>
            <a:ext cx="1296144" cy="36004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>
            <a:off x="5436096" y="4581128"/>
            <a:ext cx="1512168" cy="360040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endCxn id="12" idx="1"/>
          </p:cNvCxnSpPr>
          <p:nvPr/>
        </p:nvCxnSpPr>
        <p:spPr>
          <a:xfrm>
            <a:off x="5220072" y="4581128"/>
            <a:ext cx="1296144" cy="1620180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Тьютор</a:t>
            </a:r>
            <a:r>
              <a:rPr lang="ru-RU" dirty="0" smtClean="0"/>
              <a:t> на уроке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1628800"/>
          <a:ext cx="6912768" cy="2824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456384"/>
              </a:tblGrid>
              <a:tr h="4967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Тьютор</a:t>
                      </a:r>
                      <a:endParaRPr lang="ru-RU" dirty="0"/>
                    </a:p>
                  </a:txBody>
                  <a:tcPr/>
                </a:tc>
              </a:tr>
              <a:tr h="2327321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Обучает</a:t>
                      </a:r>
                    </a:p>
                    <a:p>
                      <a:r>
                        <a:rPr lang="ru-RU" dirty="0" smtClean="0"/>
                        <a:t>Дает инструкции</a:t>
                      </a:r>
                    </a:p>
                    <a:p>
                      <a:r>
                        <a:rPr lang="ru-RU" dirty="0" smtClean="0"/>
                        <a:t>Дает задания</a:t>
                      </a:r>
                    </a:p>
                    <a:p>
                      <a:r>
                        <a:rPr lang="ru-RU" dirty="0" smtClean="0"/>
                        <a:t>Адаптирует дидактический материал</a:t>
                      </a:r>
                    </a:p>
                    <a:p>
                      <a:r>
                        <a:rPr lang="ru-RU" dirty="0" smtClean="0"/>
                        <a:t>Оценивает динамику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Помогает ребенку</a:t>
                      </a:r>
                    </a:p>
                    <a:p>
                      <a:r>
                        <a:rPr lang="ru-RU" dirty="0" smtClean="0"/>
                        <a:t>Дает подсказки</a:t>
                      </a:r>
                    </a:p>
                    <a:p>
                      <a:r>
                        <a:rPr lang="ru-RU" dirty="0" smtClean="0"/>
                        <a:t>Выполняет рекомендации и следует плану</a:t>
                      </a:r>
                    </a:p>
                    <a:p>
                      <a:r>
                        <a:rPr lang="ru-RU" dirty="0" smtClean="0"/>
                        <a:t>Помогает адаптировать дидактический материал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522920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91880" y="522920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УЧЕНИК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522920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ТЬЮТОР</a:t>
            </a:r>
            <a:endParaRPr lang="ru-RU" dirty="0"/>
          </a:p>
        </p:txBody>
      </p:sp>
      <p:cxnSp>
        <p:nvCxnSpPr>
          <p:cNvPr id="17" name="Соединительная линия уступом 16"/>
          <p:cNvCxnSpPr>
            <a:stCxn id="5" idx="0"/>
            <a:endCxn id="7" idx="0"/>
          </p:cNvCxnSpPr>
          <p:nvPr/>
        </p:nvCxnSpPr>
        <p:spPr>
          <a:xfrm rot="5400000" flipH="1" flipV="1">
            <a:off x="4608004" y="2348880"/>
            <a:ext cx="12700" cy="5760640"/>
          </a:xfrm>
          <a:prstGeom prst="bentConnector3">
            <a:avLst>
              <a:gd name="adj1" fmla="val 4484749"/>
            </a:avLst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3"/>
            <a:endCxn id="6" idx="1"/>
          </p:cNvCxnSpPr>
          <p:nvPr/>
        </p:nvCxnSpPr>
        <p:spPr>
          <a:xfrm>
            <a:off x="2843808" y="5661248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24128" y="5661248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физкультуры в регулярном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ВИДЕО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308</TotalTime>
  <Words>423</Words>
  <Application>Microsoft Office PowerPoint</Application>
  <PresentationFormat>Экран (4:3)</PresentationFormat>
  <Paragraphs>82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Тьютор на уроке  и тьютор на перемене</vt:lpstr>
      <vt:lpstr>Ребенок с ограниченными возможностями здоровья (ОВЗ)</vt:lpstr>
      <vt:lpstr>Цель инклюзии</vt:lpstr>
      <vt:lpstr>Тьютор – больше чем помощник педагога</vt:lpstr>
      <vt:lpstr>Тьютор </vt:lpstr>
      <vt:lpstr>Функционал тьютора на уроке включает в себя:</vt:lpstr>
      <vt:lpstr>Схема взаимодействия в инклюзивном образовательном процессе</vt:lpstr>
      <vt:lpstr>Тьютор на уроке</vt:lpstr>
      <vt:lpstr>Урок физкультуры в регулярном классе</vt:lpstr>
      <vt:lpstr>Тьютор на перемене</vt:lpstr>
      <vt:lpstr>Игры на перемене</vt:lpstr>
      <vt:lpstr>Обучение самостоятельности</vt:lpstr>
      <vt:lpstr>Использование подсказок</vt:lpstr>
      <vt:lpstr>Работа тьютора в проекте «ресурсный класс» в школе 2009</vt:lpstr>
      <vt:lpstr>2. Постоянное обучение тьюторов умению адаптировать обучающую среду и дидактический материал.</vt:lpstr>
      <vt:lpstr>3. Обучение тьюторов ведению фронтальной работы и практика этого навыка под наблюдением учителя ресурсного класса.</vt:lpstr>
      <vt:lpstr>4. Обучение работать с детьми с РАС с помощью технологий прикладного анализа поведения.</vt:lpstr>
      <vt:lpstr>Индивидуальное занятие</vt:lpstr>
      <vt:lpstr>Дополнительные навыки</vt:lpstr>
      <vt:lpstr>Бременские музыканты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Тьютор на уроке и тьютор на перемене</dc:title>
  <dc:creator>dexter</dc:creator>
  <cp:lastModifiedBy>dexter</cp:lastModifiedBy>
  <cp:revision>38</cp:revision>
  <dcterms:created xsi:type="dcterms:W3CDTF">2016-12-18T11:59:01Z</dcterms:created>
  <dcterms:modified xsi:type="dcterms:W3CDTF">2016-12-18T17:08:54Z</dcterms:modified>
</cp:coreProperties>
</file>