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 bookmarkIdSeed="2">
  <p:sldMasterIdLst>
    <p:sldMasterId id="2147483670" r:id="rId1"/>
  </p:sldMasterIdLst>
  <p:notesMasterIdLst>
    <p:notesMasterId r:id="rId8"/>
  </p:notesMasterIdLst>
  <p:sldIdLst>
    <p:sldId id="256" r:id="rId2"/>
    <p:sldId id="277" r:id="rId3"/>
    <p:sldId id="298" r:id="rId4"/>
    <p:sldId id="283" r:id="rId5"/>
    <p:sldId id="297" r:id="rId6"/>
    <p:sldId id="282" r:id="rId7"/>
  </p:sldIdLst>
  <p:sldSz cx="9144000" cy="5143500" type="screen16x9"/>
  <p:notesSz cx="6858000" cy="9144000"/>
  <p:embeddedFontLst>
    <p:embeddedFont>
      <p:font typeface="Libre Baskerville" panose="020B0604020202020204" charset="0"/>
      <p:regular r:id="rId9"/>
      <p:bold r:id="rId10"/>
      <p: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576" autoAdjust="0"/>
  </p:normalViewPr>
  <p:slideViewPr>
    <p:cSldViewPr snapToGrid="0">
      <p:cViewPr varScale="1">
        <p:scale>
          <a:sx n="82" d="100"/>
          <a:sy n="82" d="100"/>
        </p:scale>
        <p:origin x="82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 любом этапе родитель может </a:t>
            </a:r>
            <a:r>
              <a:rPr lang="ru-RU" smtClean="0"/>
              <a:t>снова прийти</a:t>
            </a:r>
            <a:r>
              <a:rPr lang="ru-RU" dirty="0" smtClean="0"/>
              <a:t>, или написать, или позвонить</a:t>
            </a:r>
            <a:r>
              <a:rPr lang="ru-RU" baseline="0" dirty="0" smtClean="0"/>
              <a:t> к нам.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974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9" name="Shape 3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ru" sz="1000">
                <a:solidFill>
                  <a:schemeClr val="dk2"/>
                </a:solidFill>
              </a:rPr>
              <a:t>‹#›</a:t>
            </a:fld>
            <a:endParaRPr lang="ru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utisminrussia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3.png"/><Relationship Id="rId5" Type="http://schemas.openxmlformats.org/officeDocument/2006/relationships/image" Target="../media/image1.jpg"/><Relationship Id="rId4" Type="http://schemas.openxmlformats.org/officeDocument/2006/relationships/hyperlink" Target="mailto:roo.kontakt@yandex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Shape 131" descr="13419055_1731925200420012_9209876537417536503_n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22569" y="364210"/>
            <a:ext cx="2712206" cy="75493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hape 92"/>
          <p:cNvPicPr preferRelativeResize="0">
            <a:picLocks noGrp="1"/>
          </p:cNvPicPr>
          <p:nvPr>
            <p:ph type="ctrTitle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304799" y="185980"/>
            <a:ext cx="2864603" cy="798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62564" y="2077236"/>
            <a:ext cx="5590933" cy="90766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1737" y="4122548"/>
            <a:ext cx="90122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Съезд ВОРДИ</a:t>
            </a:r>
          </a:p>
          <a:p>
            <a:pPr algn="ctr"/>
            <a:r>
              <a:rPr lang="ru-RU" sz="1100" dirty="0" smtClean="0"/>
              <a:t>2018</a:t>
            </a:r>
          </a:p>
          <a:p>
            <a:pPr algn="ctr"/>
            <a:r>
              <a:rPr lang="ru-RU" sz="1100" dirty="0" smtClean="0"/>
              <a:t>Елена </a:t>
            </a:r>
            <a:r>
              <a:rPr lang="ru-RU" sz="1100" dirty="0" err="1" smtClean="0"/>
              <a:t>Багарадникова</a:t>
            </a:r>
            <a:r>
              <a:rPr lang="ru-RU" sz="1100" dirty="0" smtClean="0"/>
              <a:t> </a:t>
            </a:r>
          </a:p>
          <a:p>
            <a:pPr algn="ctr"/>
            <a:r>
              <a:rPr lang="ru-RU" sz="1100" dirty="0" smtClean="0"/>
              <a:t>Исполнительный директор РОО помощи детям с РАС «Контакт»</a:t>
            </a:r>
            <a:endParaRPr lang="ru-RU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/>
          <p:nvPr/>
        </p:nvSpPr>
        <p:spPr>
          <a:xfrm>
            <a:off x="871774" y="113300"/>
            <a:ext cx="7459425" cy="45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2000" b="1" dirty="0" smtClean="0"/>
              <a:t>Работа внутри региона:</a:t>
            </a:r>
            <a:endParaRPr lang="ru" sz="2000" b="1" dirty="0"/>
          </a:p>
        </p:txBody>
      </p:sp>
      <p:sp>
        <p:nvSpPr>
          <p:cNvPr id="305" name="Shape 305"/>
          <p:cNvSpPr txBox="1"/>
          <p:nvPr/>
        </p:nvSpPr>
        <p:spPr>
          <a:xfrm>
            <a:off x="547736" y="571100"/>
            <a:ext cx="8107500" cy="353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ru" sz="1800" dirty="0">
                <a:solidFill>
                  <a:schemeClr val="tx1"/>
                </a:solidFill>
                <a:latin typeface="+mj-lt"/>
                <a:ea typeface="Noto Sans Symbols"/>
                <a:cs typeface="Noto Sans Symbols"/>
                <a:sym typeface="Noto Sans Symbols"/>
              </a:rPr>
              <a:t>1</a:t>
            </a:r>
            <a:r>
              <a:rPr lang="ru" sz="1800" dirty="0" smtClean="0">
                <a:solidFill>
                  <a:schemeClr val="tx1"/>
                </a:solidFill>
                <a:latin typeface="+mj-lt"/>
                <a:ea typeface="Noto Sans Symbols"/>
                <a:cs typeface="Noto Sans Symbols"/>
                <a:sym typeface="Noto Sans Symbols"/>
              </a:rPr>
              <a:t>. </a:t>
            </a:r>
            <a:r>
              <a:rPr lang="ru" sz="1800" dirty="0" smtClean="0">
                <a:solidFill>
                  <a:schemeClr val="tx1"/>
                </a:solidFill>
                <a:latin typeface="+mj-lt"/>
                <a:ea typeface="Libre Baskerville"/>
                <a:cs typeface="Libre Baskerville"/>
                <a:sym typeface="Libre Baskerville"/>
              </a:rPr>
              <a:t>Информационная </a:t>
            </a:r>
            <a:r>
              <a:rPr lang="ru" sz="1800" dirty="0">
                <a:solidFill>
                  <a:schemeClr val="tx1"/>
                </a:solidFill>
                <a:latin typeface="+mj-lt"/>
                <a:ea typeface="Libre Baskerville"/>
                <a:cs typeface="Libre Baskerville"/>
                <a:sym typeface="Libre Baskerville"/>
              </a:rPr>
              <a:t>(маршрутеризация ребенка с </a:t>
            </a:r>
            <a:r>
              <a:rPr lang="ru" sz="1800" dirty="0" smtClean="0">
                <a:solidFill>
                  <a:schemeClr val="tx1"/>
                </a:solidFill>
                <a:latin typeface="+mj-lt"/>
                <a:ea typeface="Libre Baskerville"/>
                <a:cs typeface="Libre Baskerville"/>
                <a:sym typeface="Libre Baskerville"/>
              </a:rPr>
              <a:t>ОВЗ </a:t>
            </a:r>
            <a:r>
              <a:rPr lang="ru" sz="1800" dirty="0">
                <a:solidFill>
                  <a:schemeClr val="tx1"/>
                </a:solidFill>
                <a:latin typeface="+mj-lt"/>
                <a:ea typeface="Libre Baskerville"/>
                <a:cs typeface="Libre Baskerville"/>
                <a:sym typeface="Libre Baskerville"/>
              </a:rPr>
              <a:t>в Москве - МГАРДИ, </a:t>
            </a:r>
            <a:r>
              <a:rPr lang="ru" sz="1800" dirty="0" smtClean="0">
                <a:solidFill>
                  <a:schemeClr val="tx1"/>
                </a:solidFill>
                <a:latin typeface="+mj-lt"/>
                <a:ea typeface="Libre Baskerville"/>
                <a:cs typeface="Libre Baskerville"/>
                <a:sym typeface="Libre Baskerville"/>
              </a:rPr>
              <a:t>«Контакт» и другие профильные организации)</a:t>
            </a:r>
            <a:endParaRPr lang="ru" sz="1800" dirty="0">
              <a:solidFill>
                <a:schemeClr val="tx1"/>
              </a:solidFill>
              <a:latin typeface="+mj-lt"/>
              <a:ea typeface="Libre Baskerville"/>
              <a:cs typeface="Libre Baskerville"/>
              <a:sym typeface="Libre Baskerville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ru" sz="1800" dirty="0">
                <a:solidFill>
                  <a:schemeClr val="tx1"/>
                </a:solidFill>
                <a:latin typeface="+mj-lt"/>
                <a:ea typeface="Noto Sans Symbols"/>
                <a:cs typeface="Noto Sans Symbols"/>
                <a:sym typeface="Noto Sans Symbols"/>
              </a:rPr>
              <a:t>2</a:t>
            </a:r>
            <a:r>
              <a:rPr lang="ru" sz="1800" dirty="0" smtClean="0">
                <a:solidFill>
                  <a:schemeClr val="tx1"/>
                </a:solidFill>
                <a:latin typeface="+mj-lt"/>
                <a:ea typeface="Noto Sans Symbols"/>
                <a:cs typeface="Noto Sans Symbols"/>
                <a:sym typeface="Noto Sans Symbols"/>
              </a:rPr>
              <a:t>. </a:t>
            </a:r>
            <a:r>
              <a:rPr lang="ru" sz="1800" dirty="0" smtClean="0">
                <a:solidFill>
                  <a:schemeClr val="tx1"/>
                </a:solidFill>
                <a:latin typeface="+mj-lt"/>
                <a:ea typeface="Libre Baskerville"/>
                <a:cs typeface="Libre Baskerville"/>
                <a:sym typeface="Libre Baskerville"/>
              </a:rPr>
              <a:t>Правовая </a:t>
            </a:r>
            <a:r>
              <a:rPr lang="ru" sz="1800" dirty="0">
                <a:solidFill>
                  <a:schemeClr val="tx1"/>
                </a:solidFill>
                <a:latin typeface="+mj-lt"/>
                <a:ea typeface="Libre Baskerville"/>
                <a:cs typeface="Libre Baskerville"/>
                <a:sym typeface="Libre Baskerville"/>
              </a:rPr>
              <a:t>для родителей и </a:t>
            </a:r>
            <a:r>
              <a:rPr lang="ru" sz="1800" dirty="0" smtClean="0">
                <a:solidFill>
                  <a:schemeClr val="tx1"/>
                </a:solidFill>
                <a:latin typeface="+mj-lt"/>
                <a:ea typeface="Libre Baskerville"/>
                <a:cs typeface="Libre Baskerville"/>
                <a:sym typeface="Libre Baskerville"/>
              </a:rPr>
              <a:t>специалистов</a:t>
            </a:r>
            <a:endParaRPr lang="ru" sz="1800" dirty="0">
              <a:solidFill>
                <a:schemeClr val="tx1"/>
              </a:solidFill>
              <a:latin typeface="+mj-lt"/>
              <a:ea typeface="Libre Baskerville"/>
              <a:cs typeface="Libre Baskerville"/>
              <a:sym typeface="Libre Baskerville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ru" sz="1800" dirty="0">
                <a:solidFill>
                  <a:schemeClr val="tx1"/>
                </a:solidFill>
                <a:latin typeface="+mj-lt"/>
                <a:ea typeface="Noto Sans Symbols"/>
                <a:cs typeface="Noto Sans Symbols"/>
                <a:sym typeface="Noto Sans Symbols"/>
              </a:rPr>
              <a:t>3</a:t>
            </a:r>
            <a:r>
              <a:rPr lang="ru" sz="1800" dirty="0" smtClean="0">
                <a:solidFill>
                  <a:schemeClr val="tx1"/>
                </a:solidFill>
                <a:latin typeface="+mj-lt"/>
                <a:ea typeface="Noto Sans Symbols"/>
                <a:cs typeface="Noto Sans Symbols"/>
                <a:sym typeface="Noto Sans Symbols"/>
              </a:rPr>
              <a:t>. </a:t>
            </a:r>
            <a:r>
              <a:rPr lang="ru" sz="1800" dirty="0" smtClean="0">
                <a:solidFill>
                  <a:schemeClr val="tx1"/>
                </a:solidFill>
                <a:latin typeface="+mj-lt"/>
                <a:ea typeface="Libre Baskerville"/>
                <a:cs typeface="Libre Baskerville"/>
                <a:sym typeface="Libre Baskerville"/>
              </a:rPr>
              <a:t>Психологическая поддержка, в том числе для специалистов, работающих с детьми с ОВЗ</a:t>
            </a:r>
            <a:endParaRPr lang="ru" sz="1800" dirty="0">
              <a:solidFill>
                <a:schemeClr val="tx1"/>
              </a:solidFill>
              <a:latin typeface="+mj-lt"/>
              <a:ea typeface="Libre Baskerville"/>
              <a:cs typeface="Libre Baskerville"/>
              <a:sym typeface="Libre Baskerville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ru" sz="1800" dirty="0">
                <a:solidFill>
                  <a:schemeClr val="tx1"/>
                </a:solidFill>
                <a:latin typeface="+mj-lt"/>
                <a:ea typeface="Noto Sans Symbols"/>
                <a:cs typeface="Noto Sans Symbols"/>
                <a:sym typeface="Noto Sans Symbols"/>
              </a:rPr>
              <a:t>4</a:t>
            </a:r>
            <a:r>
              <a:rPr lang="ru" sz="1800" dirty="0" smtClean="0">
                <a:solidFill>
                  <a:schemeClr val="tx1"/>
                </a:solidFill>
                <a:latin typeface="+mj-lt"/>
                <a:ea typeface="Noto Sans Symbols"/>
                <a:cs typeface="Noto Sans Symbols"/>
                <a:sym typeface="Noto Sans Symbols"/>
              </a:rPr>
              <a:t>. </a:t>
            </a:r>
            <a:r>
              <a:rPr lang="ru" sz="1800" dirty="0" smtClean="0">
                <a:solidFill>
                  <a:schemeClr val="tx1"/>
                </a:solidFill>
                <a:latin typeface="+mj-lt"/>
                <a:ea typeface="Libre Baskerville"/>
                <a:cs typeface="Libre Baskerville"/>
                <a:sym typeface="Libre Baskerville"/>
              </a:rPr>
              <a:t>Организационная</a:t>
            </a:r>
            <a:r>
              <a:rPr lang="ru" sz="1800" dirty="0">
                <a:solidFill>
                  <a:schemeClr val="tx1"/>
                </a:solidFill>
                <a:latin typeface="+mj-lt"/>
                <a:ea typeface="Libre Baskerville"/>
                <a:cs typeface="Libre Baskerville"/>
                <a:sym typeface="Libre Baskerville"/>
              </a:rPr>
              <a:t>: “диспетчерская” для отдельных родителей и групп родителей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ru" sz="1800" dirty="0">
                <a:solidFill>
                  <a:schemeClr val="tx1"/>
                </a:solidFill>
                <a:latin typeface="+mj-lt"/>
                <a:ea typeface="Noto Sans Symbols"/>
                <a:cs typeface="Noto Sans Symbols"/>
                <a:sym typeface="Noto Sans Symbols"/>
              </a:rPr>
              <a:t>5</a:t>
            </a:r>
            <a:r>
              <a:rPr lang="ru" sz="1800" dirty="0" smtClean="0">
                <a:solidFill>
                  <a:schemeClr val="tx1"/>
                </a:solidFill>
                <a:latin typeface="+mj-lt"/>
                <a:ea typeface="Noto Sans Symbols"/>
                <a:cs typeface="Noto Sans Symbols"/>
                <a:sym typeface="Noto Sans Symbols"/>
              </a:rPr>
              <a:t>. </a:t>
            </a:r>
            <a:r>
              <a:rPr lang="ru" sz="1800" dirty="0">
                <a:solidFill>
                  <a:schemeClr val="tx1"/>
                </a:solidFill>
                <a:latin typeface="+mj-lt"/>
                <a:ea typeface="Noto Sans Symbols"/>
                <a:cs typeface="Noto Sans Symbols"/>
                <a:sym typeface="Noto Sans Symbols"/>
              </a:rPr>
              <a:t>Р</a:t>
            </a:r>
            <a:r>
              <a:rPr lang="ru" sz="1800" dirty="0" smtClean="0">
                <a:solidFill>
                  <a:schemeClr val="tx1"/>
                </a:solidFill>
                <a:latin typeface="+mj-lt"/>
                <a:ea typeface="Libre Baskerville"/>
                <a:cs typeface="Libre Baskerville"/>
                <a:sym typeface="Libre Baskerville"/>
              </a:rPr>
              <a:t>абочие </a:t>
            </a:r>
            <a:r>
              <a:rPr lang="ru" sz="1800" dirty="0">
                <a:solidFill>
                  <a:schemeClr val="tx1"/>
                </a:solidFill>
                <a:latin typeface="+mj-lt"/>
                <a:ea typeface="Libre Baskerville"/>
                <a:cs typeface="Libre Baskerville"/>
                <a:sym typeface="Libre Baskerville"/>
              </a:rPr>
              <a:t>группы при Департаментах города, межведомственное </a:t>
            </a:r>
            <a:r>
              <a:rPr lang="ru" sz="1800" dirty="0" smtClean="0">
                <a:solidFill>
                  <a:schemeClr val="tx1"/>
                </a:solidFill>
                <a:latin typeface="+mj-lt"/>
                <a:ea typeface="Libre Baskerville"/>
                <a:cs typeface="Libre Baskerville"/>
                <a:sym typeface="Libre Baskerville"/>
              </a:rPr>
              <a:t>взаимодействие, взаимодействие между НКО</a:t>
            </a:r>
            <a:endParaRPr lang="ru" sz="1800" dirty="0">
              <a:solidFill>
                <a:schemeClr val="tx1"/>
              </a:solidFill>
              <a:latin typeface="+mj-lt"/>
              <a:ea typeface="Libre Baskerville"/>
              <a:cs typeface="Libre Baskerville"/>
              <a:sym typeface="Libre Baskerville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ru" sz="1800" dirty="0">
                <a:solidFill>
                  <a:schemeClr val="tx1"/>
                </a:solidFill>
                <a:latin typeface="+mj-lt"/>
                <a:ea typeface="Noto Sans Symbols"/>
                <a:cs typeface="Noto Sans Symbols"/>
                <a:sym typeface="Noto Sans Symbols"/>
              </a:rPr>
              <a:t>6</a:t>
            </a:r>
            <a:r>
              <a:rPr lang="ru" sz="1800" dirty="0" smtClean="0">
                <a:solidFill>
                  <a:schemeClr val="tx1"/>
                </a:solidFill>
                <a:latin typeface="+mj-lt"/>
                <a:ea typeface="Noto Sans Symbols"/>
                <a:cs typeface="Noto Sans Symbols"/>
                <a:sym typeface="Noto Sans Symbols"/>
              </a:rPr>
              <a:t>. </a:t>
            </a:r>
            <a:r>
              <a:rPr lang="ru" sz="1800" dirty="0" smtClean="0">
                <a:solidFill>
                  <a:schemeClr val="tx1"/>
                </a:solidFill>
                <a:latin typeface="+mj-lt"/>
                <a:ea typeface="Libre Baskerville"/>
                <a:cs typeface="Libre Baskerville"/>
                <a:sym typeface="Libre Baskerville"/>
              </a:rPr>
              <a:t>Образовательная</a:t>
            </a:r>
            <a:r>
              <a:rPr lang="ru" sz="1800" dirty="0">
                <a:solidFill>
                  <a:schemeClr val="tx1"/>
                </a:solidFill>
                <a:latin typeface="+mj-lt"/>
                <a:ea typeface="Libre Baskerville"/>
                <a:cs typeface="Libre Baskerville"/>
                <a:sym typeface="Libre Baskerville"/>
              </a:rPr>
              <a:t>: курсы для родителей, для </a:t>
            </a:r>
            <a:r>
              <a:rPr lang="ru" sz="1800" dirty="0" smtClean="0">
                <a:solidFill>
                  <a:schemeClr val="tx1"/>
                </a:solidFill>
                <a:latin typeface="+mj-lt"/>
                <a:ea typeface="Libre Baskerville"/>
                <a:cs typeface="Libre Baskerville"/>
                <a:sym typeface="Libre Baskerville"/>
              </a:rPr>
              <a:t>специалистов</a:t>
            </a:r>
            <a:endParaRPr lang="ru" sz="1800" dirty="0">
              <a:solidFill>
                <a:schemeClr val="tx1"/>
              </a:solidFill>
              <a:latin typeface="+mj-lt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700" y="197052"/>
            <a:ext cx="8520600" cy="572700"/>
          </a:xfrm>
        </p:spPr>
        <p:txBody>
          <a:bodyPr/>
          <a:lstStyle/>
          <a:p>
            <a:r>
              <a:rPr lang="ru-RU" dirty="0" smtClean="0"/>
              <a:t>Работа с другими регионами: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700" y="769752"/>
            <a:ext cx="8520600" cy="3416400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ru-RU" dirty="0" smtClean="0"/>
              <a:t>1. Выявление и распространение лучших практик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ru-RU" dirty="0" smtClean="0"/>
              <a:t>2. Организация обучения специалистов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ru-RU" dirty="0" smtClean="0"/>
              <a:t>3. Взаимодействие с органами власти как региона, так и с федеральными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ru-RU" dirty="0" smtClean="0"/>
              <a:t>4. Помощь в организации и оформлении родительских сообществ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ru-RU" dirty="0" smtClean="0"/>
              <a:t>5. Информационно-консультационная поддержка как  отдельных родителей, специалистов, так и организаций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ru-RU" dirty="0" smtClean="0"/>
              <a:t>6. Организационная помощь в сфере образования (создания ресурсных и автономных классов, внедрение в систему образования лучших практик и передовых методов обучения детей с РАС и другими ментальными нарушениями)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ru-RU" dirty="0"/>
              <a:t>7</a:t>
            </a:r>
            <a:r>
              <a:rPr lang="ru-RU" dirty="0" smtClean="0"/>
              <a:t>. Юридическая поддержка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ru-RU" dirty="0"/>
              <a:t>8</a:t>
            </a:r>
            <a:r>
              <a:rPr lang="ru-RU" dirty="0" smtClean="0"/>
              <a:t>. Интерактивная карта-портал «Открытые двери» (начнет работать в конце апреля 2018г.). </a:t>
            </a:r>
          </a:p>
        </p:txBody>
      </p:sp>
    </p:spTree>
    <p:extLst>
      <p:ext uri="{BB962C8B-B14F-4D97-AF65-F5344CB8AC3E}">
        <p14:creationId xmlns:p14="http://schemas.microsoft.com/office/powerpoint/2010/main" val="1623610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2336" y="120461"/>
            <a:ext cx="8237207" cy="735882"/>
          </a:xfrm>
        </p:spPr>
        <p:txBody>
          <a:bodyPr/>
          <a:lstStyle/>
          <a:p>
            <a:r>
              <a:rPr lang="ru-RU" sz="2000" b="1" dirty="0" smtClean="0"/>
              <a:t>Информационная</a:t>
            </a:r>
            <a:r>
              <a:rPr lang="ru-RU" sz="2000" dirty="0" smtClean="0"/>
              <a:t> </a:t>
            </a:r>
            <a:r>
              <a:rPr lang="ru-RU" sz="2000" b="1" dirty="0" smtClean="0"/>
              <a:t>поддержка семьи с ребенком с </a:t>
            </a:r>
            <a:r>
              <a:rPr lang="ru-RU" sz="2000" b="1" dirty="0" smtClean="0"/>
              <a:t>ОВЗ: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300639" y="976297"/>
            <a:ext cx="8520600" cy="792600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Первичные индивидуальные консультаций (информирование)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Выявления причин возникших трудностей и поиска решения по существу (</a:t>
            </a:r>
            <a:r>
              <a:rPr lang="ru-RU" sz="1600" dirty="0" err="1" smtClean="0"/>
              <a:t>переформулирование</a:t>
            </a:r>
            <a:r>
              <a:rPr lang="ru-RU" sz="1600" dirty="0" smtClean="0"/>
              <a:t> задач)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Подбор «партнеров», которые помогут разрешить семье сложившуюся ситуацию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Помощь в выборе дальнейшей стратегии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Психологическая поддержка (групповая работа, индивидуальные консультации)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Семинары и тренинги для родителей (и специалистов)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Выездных мероприятий в образовательных, социальных и медицинских учреждениях – в </a:t>
            </a:r>
            <a:r>
              <a:rPr lang="ru-RU" sz="1600" dirty="0" err="1" smtClean="0"/>
              <a:t>т.ч.с</a:t>
            </a:r>
            <a:r>
              <a:rPr lang="ru-RU" sz="1600" dirty="0" smtClean="0"/>
              <a:t> организованными родительскими группами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Помощи с формированием инициативных групп (в </a:t>
            </a:r>
            <a:r>
              <a:rPr lang="ru-RU" sz="1600" dirty="0" err="1" smtClean="0"/>
              <a:t>т.ч.формированием</a:t>
            </a:r>
            <a:r>
              <a:rPr lang="ru-RU" sz="1600" dirty="0" smtClean="0"/>
              <a:t> классов, подбором учреждений, ведении переговоров с образовательными учреждениями и т.п.)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Инициирование ознакомительных мероприятий в образовательных учреждениях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Сбор, обмен и распространение информации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78447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Индивидуальное консультирование родителей: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11700" y="917850"/>
            <a:ext cx="8520600" cy="3416400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ru-RU" dirty="0" smtClean="0"/>
              <a:t>Разъяснение прав и рассказ о возможностях для ребенка.</a:t>
            </a:r>
          </a:p>
          <a:p>
            <a:pPr marL="342900" indent="-342900">
              <a:buAutoNum type="arabicPeriod"/>
            </a:pPr>
            <a:r>
              <a:rPr lang="ru-RU" dirty="0" smtClean="0"/>
              <a:t>Подбор медицинского учреждения для прохождения ВК. Помощь в определении мест для необходимых </a:t>
            </a:r>
            <a:r>
              <a:rPr lang="ru-RU" dirty="0" err="1" smtClean="0"/>
              <a:t>доп.обследований</a:t>
            </a:r>
            <a:r>
              <a:rPr lang="ru-RU" dirty="0" smtClean="0"/>
              <a:t>, разъяснения механизмов получения необходимых направлений и т.п.</a:t>
            </a:r>
          </a:p>
          <a:p>
            <a:pPr marL="342900" indent="-342900">
              <a:buAutoNum type="arabicPeriod"/>
            </a:pPr>
            <a:r>
              <a:rPr lang="ru-RU" dirty="0" smtClean="0"/>
              <a:t>Разъяснения о необходимости и порядке оформления инвалидности</a:t>
            </a:r>
          </a:p>
          <a:p>
            <a:pPr marL="342900" indent="-342900">
              <a:buAutoNum type="arabicPeriod"/>
            </a:pPr>
            <a:r>
              <a:rPr lang="ru-RU" dirty="0" smtClean="0"/>
              <a:t>Разъяснение о необходимости прохождения  ПМПК. Акцент: заключение – необходимо для защиты прав ребенка на образование</a:t>
            </a:r>
          </a:p>
          <a:p>
            <a:pPr marL="342900" indent="-342900">
              <a:buAutoNum type="arabicPeriod"/>
            </a:pPr>
            <a:r>
              <a:rPr lang="ru-RU" dirty="0" smtClean="0"/>
              <a:t>Подбор круга образовательных учреждений, подходящих по нескольким параметрам (главные принципы: территориальный и квалификационный)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3885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 txBox="1">
            <a:spLocks noGrp="1"/>
          </p:cNvSpPr>
          <p:nvPr>
            <p:ph type="title" idx="4294967295"/>
          </p:nvPr>
        </p:nvSpPr>
        <p:spPr>
          <a:xfrm>
            <a:off x="0" y="881063"/>
            <a:ext cx="2638425" cy="46037"/>
          </a:xfrm>
          <a:prstGeom prst="rect">
            <a:avLst/>
          </a:prstGeom>
          <a:noFill/>
          <a:ln>
            <a:noFill/>
          </a:ln>
        </p:spPr>
        <p:txBody>
          <a:bodyPr lIns="80800" tIns="40400" rIns="80800" bIns="404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Контакты:</a:t>
            </a:r>
          </a:p>
        </p:txBody>
      </p:sp>
      <p:sp>
        <p:nvSpPr>
          <p:cNvPr id="342" name="Shape 342"/>
          <p:cNvSpPr txBox="1">
            <a:spLocks noGrp="1"/>
          </p:cNvSpPr>
          <p:nvPr>
            <p:ph type="body" idx="4294967295"/>
          </p:nvPr>
        </p:nvSpPr>
        <p:spPr>
          <a:xfrm>
            <a:off x="517206" y="3624891"/>
            <a:ext cx="8229600" cy="3276600"/>
          </a:xfrm>
          <a:prstGeom prst="rect">
            <a:avLst/>
          </a:prstGeom>
          <a:noFill/>
          <a:ln>
            <a:noFill/>
          </a:ln>
        </p:spPr>
        <p:txBody>
          <a:bodyPr lIns="80800" tIns="40400" rIns="80800" bIns="40400" anchor="t" anchorCtr="0">
            <a:noAutofit/>
          </a:bodyPr>
          <a:lstStyle/>
          <a:p>
            <a:pPr lvl="0" algn="ctr">
              <a:spcAft>
                <a:spcPts val="0"/>
              </a:spcAft>
              <a:buClr>
                <a:srgbClr val="4F81BD"/>
              </a:buClr>
              <a:buSzPct val="25000"/>
            </a:pPr>
            <a:r>
              <a:rPr lang="en-US" sz="2600" dirty="0">
                <a:solidFill>
                  <a:srgbClr val="000000"/>
                </a:solidFill>
                <a:hlinkClick r:id="rId3"/>
              </a:rPr>
              <a:t>http://autisminrussia.org</a:t>
            </a:r>
            <a:r>
              <a:rPr lang="en-US" sz="2600" dirty="0" smtClean="0">
                <a:solidFill>
                  <a:srgbClr val="000000"/>
                </a:solidFill>
                <a:hlinkClick r:id="rId3"/>
              </a:rPr>
              <a:t>/</a:t>
            </a:r>
            <a:r>
              <a:rPr lang="ru-RU" sz="2600" dirty="0" smtClean="0">
                <a:solidFill>
                  <a:srgbClr val="000000"/>
                </a:solidFill>
              </a:rPr>
              <a:t> </a:t>
            </a:r>
            <a:endParaRPr lang="ru" sz="1600" u="sng" dirty="0">
              <a:solidFill>
                <a:srgbClr val="0070C0"/>
              </a:solidFill>
              <a:latin typeface="+mj-lt"/>
              <a:ea typeface="Libre Baskerville"/>
              <a:cs typeface="Libre Baskerville"/>
              <a:hlinkClick r:id="rId4"/>
            </a:endParaRPr>
          </a:p>
        </p:txBody>
      </p:sp>
      <p:pic>
        <p:nvPicPr>
          <p:cNvPr id="344" name="Shape 344" descr="https://scontent-frt3-1.xx.fbcdn.net/v/t1.0-9/13419055_1731925200420012_9209876537417536503_n.jpg?oh=8beba3fd776ca949c3fcfb616ee0bfc5&amp;oe=57EC19D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55575" y="147345"/>
            <a:ext cx="3901417" cy="110186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36540" y="2562044"/>
            <a:ext cx="5590933" cy="90766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318135" y="165417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buClr>
                <a:srgbClr val="4F81BD"/>
              </a:buClr>
              <a:buSzPct val="25000"/>
            </a:pPr>
            <a:r>
              <a:rPr lang="ru-RU" u="sng" dirty="0" smtClean="0">
                <a:solidFill>
                  <a:srgbClr val="0070C0"/>
                </a:solidFill>
              </a:rPr>
              <a:t>contact-autism.ru</a:t>
            </a:r>
            <a:r>
              <a:rPr lang="ru-RU" u="sng" dirty="0" smtClean="0">
                <a:solidFill>
                  <a:srgbClr val="0070C0"/>
                </a:solidFill>
                <a:ea typeface="Libre Baskerville"/>
                <a:cs typeface="Libre Baskerville"/>
                <a:sym typeface="Libre Baskerville"/>
              </a:rPr>
              <a:t> </a:t>
            </a:r>
            <a:endParaRPr lang="ru-RU" u="sng" dirty="0">
              <a:solidFill>
                <a:srgbClr val="0070C0"/>
              </a:solidFill>
              <a:ea typeface="Libre Baskerville"/>
              <a:cs typeface="Libre Baskerville"/>
              <a:sym typeface="Libre Baskerville"/>
            </a:endParaRPr>
          </a:p>
          <a:p>
            <a:pPr lvl="0" algn="ctr">
              <a:buClr>
                <a:srgbClr val="4F81BD"/>
              </a:buClr>
              <a:buSzPct val="25000"/>
            </a:pPr>
            <a:r>
              <a:rPr lang="ru-RU" u="sng" dirty="0">
                <a:solidFill>
                  <a:srgbClr val="0070C0"/>
                </a:solidFill>
                <a:ea typeface="Libre Baskerville"/>
                <a:cs typeface="Libre Baskerville"/>
                <a:sym typeface="Libre Baskerville"/>
              </a:rPr>
              <a:t>https://www.facebook.com/groups/autism.kontakt/</a:t>
            </a:r>
          </a:p>
          <a:p>
            <a:pPr lvl="0" algn="ctr">
              <a:buClr>
                <a:srgbClr val="4F81BD"/>
              </a:buClr>
              <a:buSzPct val="25000"/>
            </a:pPr>
            <a:r>
              <a:rPr lang="ru-RU" u="sng" dirty="0">
                <a:solidFill>
                  <a:srgbClr val="0070C0"/>
                </a:solidFill>
                <a:ea typeface="Libre Baskerville"/>
                <a:cs typeface="Libre Baskerville"/>
                <a:hlinkClick r:id="rId4"/>
              </a:rPr>
              <a:t>roo.kontakt@yandex.ru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1501</TotalTime>
  <Words>417</Words>
  <Application>Microsoft Office PowerPoint</Application>
  <PresentationFormat>Экран (16:9)</PresentationFormat>
  <Paragraphs>47</Paragraphs>
  <Slides>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Noto Sans Symbols</vt:lpstr>
      <vt:lpstr>Libre Baskerville</vt:lpstr>
      <vt:lpstr>simple-light-2</vt:lpstr>
      <vt:lpstr>Презентация PowerPoint</vt:lpstr>
      <vt:lpstr>Презентация PowerPoint</vt:lpstr>
      <vt:lpstr>Работа с другими регионами:</vt:lpstr>
      <vt:lpstr>Информационная поддержка семьи с ребенком с ОВЗ:</vt:lpstr>
      <vt:lpstr>Индивидуальное консультирование родителей:</vt:lpstr>
      <vt:lpstr>Контакты: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РОО Контакт</dc:creator>
  <cp:lastModifiedBy>Елена</cp:lastModifiedBy>
  <cp:revision>62</cp:revision>
  <dcterms:modified xsi:type="dcterms:W3CDTF">2018-04-07T07:00:25Z</dcterms:modified>
</cp:coreProperties>
</file>