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67" r:id="rId15"/>
    <p:sldId id="268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94660"/>
  </p:normalViewPr>
  <p:slideViewPr>
    <p:cSldViewPr>
      <p:cViewPr varScale="1">
        <p:scale>
          <a:sx n="80" d="100"/>
          <a:sy n="80" d="100"/>
        </p:scale>
        <p:origin x="-166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1;&#1080;&#1095;&#1085;&#1086;&#1077;\&#1054;&#1083;&#1103;\&#1086;&#1087;&#1088;&#1086;&#1089;%20&#1088;&#1086;&#1076;&#1080;&#1090;&#1077;&#1083;&#1077;&#1081;%20(&#1054;&#1090;&#1074;&#1077;&#1090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(Ответы).xlsx]Форма обучения!СводнаяТаблица5</c:name>
    <c:fmtId val="3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/>
              </a:pPr>
              <a:endParaRPr lang="ru-RU"/>
            </a:p>
          </c:txPr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/>
              </a:pPr>
              <a:endParaRPr lang="ru-RU"/>
            </a:p>
          </c:txPr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/>
              </a:pPr>
              <a:endParaRPr lang="ru-RU"/>
            </a:p>
          </c:txPr>
          <c:showVal val="1"/>
        </c:dLbl>
      </c:pivotFmt>
    </c:pivotFmts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'Форма обучения'!$B$3</c:f>
              <c:strCache>
                <c:ptCount val="1"/>
                <c:pt idx="0">
                  <c:v>Итог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'Форма обучения'!$A$4:$A$8</c:f>
              <c:strCache>
                <c:ptCount val="4"/>
                <c:pt idx="0">
                  <c:v>в коррекционной группе (классе)</c:v>
                </c:pt>
                <c:pt idx="1">
                  <c:v>инклюзивное образование</c:v>
                </c:pt>
                <c:pt idx="2">
                  <c:v>надомное обучение</c:v>
                </c:pt>
                <c:pt idx="3">
                  <c:v>не обучается нигде</c:v>
                </c:pt>
              </c:strCache>
            </c:strRef>
          </c:cat>
          <c:val>
            <c:numRef>
              <c:f>'Форма обучения'!$B$4:$B$8</c:f>
              <c:numCache>
                <c:formatCode>0%</c:formatCode>
                <c:ptCount val="4"/>
                <c:pt idx="0">
                  <c:v>0.64000000000000035</c:v>
                </c:pt>
                <c:pt idx="1">
                  <c:v>0.21600000000000008</c:v>
                </c:pt>
                <c:pt idx="2">
                  <c:v>0.12000000000000002</c:v>
                </c:pt>
                <c:pt idx="3">
                  <c:v>2.4000000000000007E-2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[опрос родителей (Ответы) (1).xlsx]Лист16!СводнаяТаблица13</c:name>
    <c:fmtId val="8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2000"/>
              </a:pPr>
              <a:endParaRPr lang="ru-RU"/>
            </a:p>
          </c:txPr>
          <c:dLblPos val="out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2000"/>
              </a:pPr>
              <a:endParaRPr lang="ru-RU"/>
            </a:p>
          </c:txPr>
          <c:dLblPos val="outEnd"/>
          <c:showVal val="1"/>
        </c:dLbl>
      </c:pivotFmt>
    </c:pivotFmts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Лист16!$B$3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Лист16!$A$4:$A$7</c:f>
              <c:strCache>
                <c:ptCount val="3"/>
                <c:pt idx="0">
                  <c:v>да</c:v>
                </c:pt>
                <c:pt idx="1">
                  <c:v>нет данных</c:v>
                </c:pt>
                <c:pt idx="2">
                  <c:v>нет</c:v>
                </c:pt>
              </c:strCache>
            </c:strRef>
          </c:cat>
          <c:val>
            <c:numRef>
              <c:f>Лист16!$B$4:$B$7</c:f>
              <c:numCache>
                <c:formatCode>0%</c:formatCode>
                <c:ptCount val="3"/>
                <c:pt idx="0">
                  <c:v>0.32653061224489793</c:v>
                </c:pt>
                <c:pt idx="1">
                  <c:v>0.55102040816326525</c:v>
                </c:pt>
                <c:pt idx="2">
                  <c:v>0.12244897959183673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(Ответы).xlsx]результат обсуждения!СводнаяТаблица14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2000"/>
              </a:pPr>
              <a:endParaRPr lang="ru-RU"/>
            </a:p>
          </c:txPr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2000"/>
              </a:pPr>
              <a:endParaRPr lang="ru-RU"/>
            </a:p>
          </c:txPr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2000"/>
              </a:pPr>
              <a:endParaRPr lang="ru-RU"/>
            </a:p>
          </c:txPr>
          <c:showVal val="1"/>
        </c:dLbl>
      </c:pivotFmt>
    </c:pivotFmts>
    <c:view3D>
      <c:rotX val="75"/>
      <c:perspective val="30"/>
    </c:view3D>
    <c:plotArea>
      <c:layout>
        <c:manualLayout>
          <c:layoutTarget val="inner"/>
          <c:xMode val="edge"/>
          <c:yMode val="edge"/>
          <c:x val="2.3656921357052569E-2"/>
          <c:y val="9.4401041666666727E-2"/>
          <c:w val="0.67842057937202283"/>
          <c:h val="0.82265624999999987"/>
        </c:manualLayout>
      </c:layout>
      <c:pie3DChart>
        <c:varyColors val="1"/>
        <c:ser>
          <c:idx val="0"/>
          <c:order val="0"/>
          <c:tx>
            <c:strRef>
              <c:f>'результат обсуждения'!$B$3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multiLvlStrRef>
              <c:f>'результат обсуждения'!$A$4:$A$7</c:f>
              <c:multiLvlStrCache>
                <c:ptCount val="2"/>
                <c:lvl>
                  <c:pt idx="0">
                    <c:v>никакой</c:v>
                  </c:pt>
                  <c:pt idx="1">
                    <c:v>положительный</c:v>
                  </c:pt>
                </c:lvl>
                <c:lvl>
                  <c:pt idx="0">
                    <c:v>результат</c:v>
                  </c:pt>
                </c:lvl>
              </c:multiLvlStrCache>
            </c:multiLvlStrRef>
          </c:cat>
          <c:val>
            <c:numRef>
              <c:f>'результат обсуждения'!$B$4:$B$7</c:f>
              <c:numCache>
                <c:formatCode>0%</c:formatCode>
                <c:ptCount val="2"/>
                <c:pt idx="0">
                  <c:v>0.77777777777777835</c:v>
                </c:pt>
                <c:pt idx="1">
                  <c:v>0.22222222222222221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pivotSource>
    <c:name>[опрос родителей (Ответы) (1).xlsx]предпочтительный вид!СводнаяТаблица12</c:name>
    <c:fmtId val="6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dLblPos val="out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dLblPos val="outEnd"/>
          <c:showVal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'предпочтительный вид'!$B$3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'предпочтительный вид'!$A$4:$A$8</c:f>
              <c:strCache>
                <c:ptCount val="4"/>
                <c:pt idx="0">
                  <c:v>инклюзивное в массовой школе</c:v>
                </c:pt>
                <c:pt idx="1">
                  <c:v>интегрированное в массовой школе</c:v>
                </c:pt>
                <c:pt idx="2">
                  <c:v>коррекционное (специальное)</c:v>
                </c:pt>
                <c:pt idx="3">
                  <c:v>нет данных</c:v>
                </c:pt>
              </c:strCache>
            </c:strRef>
          </c:cat>
          <c:val>
            <c:numRef>
              <c:f>'предпочтительный вид'!$B$4:$B$8</c:f>
              <c:numCache>
                <c:formatCode>0%</c:formatCode>
                <c:ptCount val="4"/>
                <c:pt idx="0">
                  <c:v>0.248</c:v>
                </c:pt>
                <c:pt idx="1">
                  <c:v>0.14399999999999999</c:v>
                </c:pt>
                <c:pt idx="2">
                  <c:v>0.42399999999999999</c:v>
                </c:pt>
                <c:pt idx="3">
                  <c:v>0.184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[опрос родителей (Ответы) (1).xlsx]Качество услуг образования!СводнаяТаблица3</c:name>
    <c:fmtId val="5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ru-RU"/>
            </a:p>
          </c:txPr>
          <c:showVal val="1"/>
          <c:showCatName val="1"/>
          <c:separator>
</c:separator>
        </c:dLbl>
      </c:pivotFmt>
      <c:pivotFmt>
        <c:idx val="1"/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ru-RU"/>
            </a:p>
          </c:txPr>
          <c:showVal val="1"/>
          <c:showCatName val="1"/>
          <c:separator>
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'Качество услуг образования'!$B$3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'Качество услуг образования'!$A$4:$A$10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нет оценки</c:v>
                </c:pt>
              </c:strCache>
            </c:strRef>
          </c:cat>
          <c:val>
            <c:numRef>
              <c:f>'Качество услуг образования'!$B$4:$B$10</c:f>
              <c:numCache>
                <c:formatCode>0%</c:formatCode>
                <c:ptCount val="6"/>
                <c:pt idx="0">
                  <c:v>8.7999999999999995E-2</c:v>
                </c:pt>
                <c:pt idx="1">
                  <c:v>0.104</c:v>
                </c:pt>
                <c:pt idx="2">
                  <c:v>0.28000000000000003</c:v>
                </c:pt>
                <c:pt idx="3">
                  <c:v>0.28000000000000003</c:v>
                </c:pt>
                <c:pt idx="4">
                  <c:v>0.16800000000000001</c:v>
                </c:pt>
                <c:pt idx="5">
                  <c:v>0.08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(Ответы).xlsx]Лист5!СводнаяТаблица4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 b="1"/>
              </a:pPr>
              <a:endParaRPr lang="ru-RU"/>
            </a:p>
          </c:txPr>
          <c:showVal val="1"/>
          <c:showCatName val="1"/>
          <c:separator>
</c:separator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 b="1"/>
              </a:pPr>
              <a:endParaRPr lang="ru-RU"/>
            </a:p>
          </c:txPr>
          <c:showVal val="1"/>
          <c:showCatName val="1"/>
          <c:separator>
</c:separator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 b="1"/>
              </a:pPr>
              <a:endParaRPr lang="ru-RU"/>
            </a:p>
          </c:txPr>
          <c:showVal val="1"/>
          <c:showCatName val="1"/>
          <c:separator>
</c:separator>
        </c:dLbl>
      </c:pivotFmt>
    </c:pivotFmts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Лист5!$B$3</c:f>
              <c:strCache>
                <c:ptCount val="1"/>
                <c:pt idx="0">
                  <c:v>Итог</c:v>
                </c:pt>
              </c:strCache>
            </c:strRef>
          </c:tx>
          <c:explosion val="34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Лист5!$A$4:$A$10</c:f>
              <c:strCache>
                <c:ptCount val="6"/>
                <c:pt idx="0">
                  <c:v>1 - совсем не удовлетворен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удовлетворен полностью</c:v>
                </c:pt>
                <c:pt idx="5">
                  <c:v>нет оценки</c:v>
                </c:pt>
              </c:strCache>
            </c:strRef>
          </c:cat>
          <c:val>
            <c:numRef>
              <c:f>Лист5!$B$4:$B$10</c:f>
              <c:numCache>
                <c:formatCode>0%</c:formatCode>
                <c:ptCount val="6"/>
                <c:pt idx="0">
                  <c:v>3.2000000000000035E-2</c:v>
                </c:pt>
                <c:pt idx="1">
                  <c:v>8.0000000000000106E-3</c:v>
                </c:pt>
                <c:pt idx="2">
                  <c:v>9.6000000000000002E-2</c:v>
                </c:pt>
                <c:pt idx="3">
                  <c:v>0.26400000000000001</c:v>
                </c:pt>
                <c:pt idx="4">
                  <c:v>0.47200000000000025</c:v>
                </c:pt>
                <c:pt idx="5">
                  <c:v>0.128</c:v>
                </c:pt>
              </c:numCache>
            </c:numRef>
          </c:val>
        </c:ser>
      </c:pie3DChart>
    </c:plotArea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[опрос родителей (Ответы) (1).xlsx]Количество в классе!СводнаяТаблица3</c:name>
    <c:fmtId val="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ru-RU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ru-RU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'Количество в классе'!$B$3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'Количество в классе'!$A$4:$A$11</c:f>
              <c:strCache>
                <c:ptCount val="7"/>
                <c:pt idx="0">
                  <c:v>индивидуальное</c:v>
                </c:pt>
                <c:pt idx="1">
                  <c:v>до 5</c:v>
                </c:pt>
                <c:pt idx="2">
                  <c:v>до 10</c:v>
                </c:pt>
                <c:pt idx="3">
                  <c:v>до 15</c:v>
                </c:pt>
                <c:pt idx="4">
                  <c:v>свыше 15</c:v>
                </c:pt>
                <c:pt idx="5">
                  <c:v>не обучается нигде</c:v>
                </c:pt>
                <c:pt idx="6">
                  <c:v>нет данных</c:v>
                </c:pt>
              </c:strCache>
            </c:strRef>
          </c:cat>
          <c:val>
            <c:numRef>
              <c:f>'Количество в классе'!$B$4:$B$11</c:f>
              <c:numCache>
                <c:formatCode>0%</c:formatCode>
                <c:ptCount val="7"/>
                <c:pt idx="0">
                  <c:v>5.10204081632653E-2</c:v>
                </c:pt>
                <c:pt idx="1">
                  <c:v>0.12244897959183672</c:v>
                </c:pt>
                <c:pt idx="2">
                  <c:v>0.18877551020408162</c:v>
                </c:pt>
                <c:pt idx="3">
                  <c:v>0.19897959183673472</c:v>
                </c:pt>
                <c:pt idx="4">
                  <c:v>0.31632653061224503</c:v>
                </c:pt>
                <c:pt idx="5">
                  <c:v>1.5306122448979593E-2</c:v>
                </c:pt>
                <c:pt idx="6">
                  <c:v>0.10714285714285714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(Ответы).xlsx]ПМПК!СводнаяТаблица9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 b="1"/>
              </a:pPr>
              <a:endParaRPr lang="ru-RU"/>
            </a:p>
          </c:txPr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 b="1"/>
              </a:pPr>
              <a:endParaRPr lang="ru-RU"/>
            </a:p>
          </c:txPr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800" b="1"/>
              </a:pPr>
              <a:endParaRPr lang="ru-RU"/>
            </a:p>
          </c:txPr>
          <c:showVal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ПМПК!$B$3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6247812773403357E-2"/>
                  <c:y val="1.3020833333333339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Не</a:t>
                    </a:r>
                    <a:r>
                      <a:rPr lang="ru-RU" sz="1600" baseline="0" dirty="0" smtClean="0"/>
                      <a:t> удовлетворен совсем – 1 </a:t>
                    </a:r>
                    <a:r>
                      <a:rPr lang="ru-RU" sz="1600" dirty="0" smtClean="0"/>
                      <a:t>10,4</a:t>
                    </a:r>
                    <a:r>
                      <a:rPr lang="ru-RU" sz="1600" dirty="0"/>
                      <a:t>%</a:t>
                    </a:r>
                  </a:p>
                </c:rich>
              </c:tx>
              <c:spPr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3.046679060950715E-2"/>
                  <c:y val="0.1062454888451444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ПМПК!$A$4:$A$10</c:f>
              <c:strCache>
                <c:ptCount val="6"/>
                <c:pt idx="0">
                  <c:v>1 - не удовлетворен совсем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удовлетворен полностью</c:v>
                </c:pt>
                <c:pt idx="5">
                  <c:v>нет данных</c:v>
                </c:pt>
              </c:strCache>
            </c:strRef>
          </c:cat>
          <c:val>
            <c:numRef>
              <c:f>ПМПК!$B$4:$B$10</c:f>
              <c:numCache>
                <c:formatCode>0.0%</c:formatCode>
                <c:ptCount val="6"/>
                <c:pt idx="0">
                  <c:v>0.10400000000000002</c:v>
                </c:pt>
                <c:pt idx="1">
                  <c:v>6.4000000000000071E-2</c:v>
                </c:pt>
                <c:pt idx="2">
                  <c:v>0.2</c:v>
                </c:pt>
                <c:pt idx="3">
                  <c:v>0.29600000000000032</c:v>
                </c:pt>
                <c:pt idx="4">
                  <c:v>0.192</c:v>
                </c:pt>
                <c:pt idx="5">
                  <c:v>0.14400000000000004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[опрос родителей (Ответы) (1).xlsx]условия по ПМПК!СводнаяТаблица1</c:name>
    <c:fmtId val="5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showVal val="1"/>
          <c:showCatName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showVal val="1"/>
          <c:showCatName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showVal val="1"/>
          <c:showCatName val="1"/>
        </c:dLbl>
      </c:pivotFmt>
    </c:pivotFmts>
    <c:plotArea>
      <c:layout/>
      <c:ofPieChart>
        <c:ofPieType val="pie"/>
        <c:varyColors val="1"/>
        <c:ser>
          <c:idx val="0"/>
          <c:order val="0"/>
          <c:tx>
            <c:strRef>
              <c:f>'условия по ПМПК'!$B$3</c:f>
              <c:strCache>
                <c:ptCount val="1"/>
                <c:pt idx="0">
                  <c:v>Итог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'условия по ПМПК'!$A$4:$A$8</c:f>
              <c:strCache>
                <c:ptCount val="4"/>
                <c:pt idx="0">
                  <c:v>да</c:v>
                </c:pt>
                <c:pt idx="1">
                  <c:v>нет данных</c:v>
                </c:pt>
                <c:pt idx="2">
                  <c:v>нет</c:v>
                </c:pt>
                <c:pt idx="3">
                  <c:v>частично</c:v>
                </c:pt>
              </c:strCache>
            </c:strRef>
          </c:cat>
          <c:val>
            <c:numRef>
              <c:f>'условия по ПМПК'!$B$4:$B$8</c:f>
              <c:numCache>
                <c:formatCode>0.0%</c:formatCode>
                <c:ptCount val="4"/>
                <c:pt idx="0">
                  <c:v>0.38775510204081631</c:v>
                </c:pt>
                <c:pt idx="1">
                  <c:v>0.10204081632653061</c:v>
                </c:pt>
                <c:pt idx="2">
                  <c:v>0.22448979591836735</c:v>
                </c:pt>
                <c:pt idx="3">
                  <c:v>0.2857142857142857</c:v>
                </c:pt>
              </c:numCache>
            </c:numRef>
          </c:val>
        </c:ser>
        <c:gapWidth val="100"/>
        <c:secondPieSize val="75"/>
        <c:serLines/>
      </c:ofPieChart>
    </c:plotArea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pivotSource>
    <c:name>[опрос родителей (Ответы) (1).xlsx]тьютор!СводнаяТаблица1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 b="1"/>
              </a:pPr>
              <a:endParaRPr lang="ru-RU"/>
            </a:p>
          </c:txPr>
          <c:showVal val="1"/>
        </c:dLbl>
      </c:pivotFmt>
    </c:pivotFmts>
    <c:plotArea>
      <c:layout>
        <c:manualLayout>
          <c:layoutTarget val="inner"/>
          <c:xMode val="edge"/>
          <c:yMode val="edge"/>
          <c:x val="6.814086971946734E-2"/>
          <c:y val="0.18616037698564916"/>
          <c:w val="0.82094018052861162"/>
          <c:h val="0.73692301969782603"/>
        </c:manualLayout>
      </c:layout>
      <c:barChart>
        <c:barDir val="col"/>
        <c:grouping val="clustered"/>
        <c:ser>
          <c:idx val="0"/>
          <c:order val="0"/>
          <c:tx>
            <c:strRef>
              <c:f>тьютор!$B$1</c:f>
              <c:strCache>
                <c:ptCount val="1"/>
                <c:pt idx="0">
                  <c:v>Итог</c:v>
                </c:pt>
              </c:strCache>
            </c:strRef>
          </c:tx>
          <c:dLbls>
            <c:showVal val="1"/>
          </c:dLbls>
          <c:cat>
            <c:strRef>
              <c:f>тьютор!$A$2:$A$5</c:f>
              <c:strCache>
                <c:ptCount val="3"/>
                <c:pt idx="0">
                  <c:v>да</c:v>
                </c:pt>
                <c:pt idx="1">
                  <c:v>нет данных</c:v>
                </c:pt>
                <c:pt idx="2">
                  <c:v>нет</c:v>
                </c:pt>
              </c:strCache>
            </c:strRef>
          </c:cat>
          <c:val>
            <c:numRef>
              <c:f>тьютор!$B$2:$B$5</c:f>
              <c:numCache>
                <c:formatCode>0.0%</c:formatCode>
                <c:ptCount val="3"/>
                <c:pt idx="0">
                  <c:v>0.37244897959183687</c:v>
                </c:pt>
                <c:pt idx="1">
                  <c:v>3.5714285714285712E-2</c:v>
                </c:pt>
                <c:pt idx="2">
                  <c:v>0.59183673469387765</c:v>
                </c:pt>
              </c:numCache>
            </c:numRef>
          </c:val>
        </c:ser>
        <c:axId val="97436032"/>
        <c:axId val="97437568"/>
      </c:barChart>
      <c:catAx>
        <c:axId val="97436032"/>
        <c:scaling>
          <c:orientation val="minMax"/>
        </c:scaling>
        <c:axPos val="b"/>
        <c:majorTickMark val="none"/>
        <c:tickLblPos val="nextTo"/>
        <c:crossAx val="97437568"/>
        <c:crosses val="autoZero"/>
        <c:auto val="1"/>
        <c:lblAlgn val="ctr"/>
        <c:lblOffset val="100"/>
      </c:catAx>
      <c:valAx>
        <c:axId val="9743756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974360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 (1).xlsx]предоставлен ли тьютор!СводнаяТаблица3</c:name>
    <c:fmtId val="19"/>
  </c:pivotSource>
  <c:chart>
    <c:autoTitleDeleted val="1"/>
    <c:pivotFmts>
      <c:pivotFmt>
        <c:idx val="0"/>
        <c:marker>
          <c:symbol val="none"/>
        </c:marker>
        <c:dLbl>
          <c:idx val="0"/>
          <c:showVal val="1"/>
          <c:showCatName val="1"/>
          <c:showPercent val="1"/>
        </c:dLbl>
      </c:pivotFmt>
      <c:pivotFmt>
        <c:idx val="1"/>
        <c:dLbl>
          <c:idx val="0"/>
          <c:showVal val="1"/>
          <c:showCatName val="1"/>
        </c:dLbl>
      </c:pivotFmt>
      <c:pivotFmt>
        <c:idx val="2"/>
        <c:dLbl>
          <c:idx val="0"/>
          <c:showVal val="1"/>
          <c:showCatName val="1"/>
        </c:dLbl>
      </c:pivotFmt>
      <c:pivotFmt>
        <c:idx val="3"/>
        <c:dLbl>
          <c:idx val="0"/>
          <c:showVal val="1"/>
          <c:showCatName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600"/>
              </a:pPr>
              <a:endParaRPr lang="ru-RU"/>
            </a:p>
          </c:txPr>
          <c:showVal val="1"/>
          <c:showCatName val="1"/>
          <c:showPercent val="1"/>
        </c:dLbl>
      </c:pivotFmt>
      <c:pivotFmt>
        <c:idx val="5"/>
        <c:dLbl>
          <c:idx val="0"/>
          <c:showVal val="1"/>
          <c:showCatName val="1"/>
        </c:dLbl>
      </c:pivotFmt>
      <c:pivotFmt>
        <c:idx val="6"/>
        <c:dLbl>
          <c:idx val="0"/>
          <c:showVal val="1"/>
          <c:showCatName val="1"/>
        </c:dLbl>
      </c:pivotFmt>
      <c:pivotFmt>
        <c:idx val="7"/>
        <c:dLbl>
          <c:idx val="0"/>
          <c:showVal val="1"/>
          <c:showCatName val="1"/>
        </c:dLbl>
      </c:pivotFmt>
    </c:pivotFmts>
    <c:plotArea>
      <c:layout>
        <c:manualLayout>
          <c:layoutTarget val="inner"/>
          <c:xMode val="edge"/>
          <c:yMode val="edge"/>
          <c:x val="8.0144783218872501E-2"/>
          <c:y val="0.18204363855972669"/>
          <c:w val="0.91985521678112891"/>
          <c:h val="0.81760607177638522"/>
        </c:manualLayout>
      </c:layout>
      <c:pieChart>
        <c:varyColors val="1"/>
        <c:ser>
          <c:idx val="0"/>
          <c:order val="0"/>
          <c:tx>
            <c:strRef>
              <c:f>'предоставлен ли тьютор'!$B$3</c:f>
              <c:strCache>
                <c:ptCount val="1"/>
                <c:pt idx="0">
                  <c:v>Итог</c:v>
                </c:pt>
              </c:strCache>
            </c:strRef>
          </c:tx>
          <c:dLbls>
            <c:dLbl>
              <c:idx val="0"/>
              <c:layout/>
              <c:showVal val="1"/>
              <c:showCatName val="1"/>
            </c:dLbl>
            <c:dLbl>
              <c:idx val="1"/>
              <c:layout/>
              <c:showVal val="1"/>
              <c:showCatName val="1"/>
            </c:dLbl>
            <c:dLbl>
              <c:idx val="2"/>
              <c:layout/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multiLvlStrRef>
              <c:f>'предоставлен ли тьютор'!$A$4:$A$8</c:f>
              <c:multiLvlStrCache>
                <c:ptCount val="3"/>
                <c:lvl>
                  <c:pt idx="0">
                    <c:v>да</c:v>
                  </c:pt>
                  <c:pt idx="1">
                    <c:v>нет</c:v>
                  </c:pt>
                  <c:pt idx="2">
                    <c:v>нет данных</c:v>
                  </c:pt>
                </c:lvl>
                <c:lvl>
                  <c:pt idx="0">
                    <c:v>…</c:v>
                  </c:pt>
                </c:lvl>
              </c:multiLvlStrCache>
            </c:multiLvlStrRef>
          </c:cat>
          <c:val>
            <c:numRef>
              <c:f>'предоставлен ли тьютор'!$B$4:$B$8</c:f>
              <c:numCache>
                <c:formatCode>0%</c:formatCode>
                <c:ptCount val="3"/>
                <c:pt idx="0">
                  <c:v>0.19178082191780818</c:v>
                </c:pt>
                <c:pt idx="1">
                  <c:v>0.76712328767123283</c:v>
                </c:pt>
                <c:pt idx="2">
                  <c:v>4.1095890410958895E-2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pivotSource>
    <c:name>[опрос родителей (Ответы).xlsx]Изменение помощи!СводнаяТаблица7</c:name>
    <c:fmtId val="7"/>
  </c:pivotSource>
  <c:chart>
    <c:autoTitleDeleted val="1"/>
    <c:pivotFmts>
      <c:pivotFmt>
        <c:idx val="0"/>
        <c:marker>
          <c:symbol val="none"/>
        </c:marker>
        <c:dLbl>
          <c:idx val="0"/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txPr>
            <a:bodyPr/>
            <a:lstStyle/>
            <a:p>
              <a:pPr>
                <a:defRPr sz="1800"/>
              </a:pPr>
              <a:endParaRPr lang="ru-RU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txPr>
            <a:bodyPr/>
            <a:lstStyle/>
            <a:p>
              <a:pPr>
                <a:defRPr sz="1800"/>
              </a:pPr>
              <a:endParaRPr lang="ru-RU"/>
            </a:p>
          </c:txPr>
          <c:showPercent val="1"/>
        </c:dLbl>
      </c:pivotFmt>
      <c:pivotFmt>
        <c:idx val="2"/>
        <c:marker>
          <c:symbol val="none"/>
        </c:marker>
        <c:dLbl>
          <c:idx val="0"/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txPr>
            <a:bodyPr/>
            <a:lstStyle/>
            <a:p>
              <a:pPr>
                <a:defRPr sz="1800"/>
              </a:pPr>
              <a:endParaRPr lang="ru-RU"/>
            </a:p>
          </c:txPr>
          <c:showPercent val="1"/>
        </c:dLbl>
      </c:pivotFmt>
    </c:pivotFmts>
    <c:view3D>
      <c:rotX val="30"/>
      <c:perspective val="30"/>
    </c:view3D>
    <c:plotArea>
      <c:layout>
        <c:manualLayout>
          <c:layoutTarget val="inner"/>
          <c:xMode val="edge"/>
          <c:yMode val="edge"/>
          <c:x val="6.7377363538045687E-2"/>
          <c:y val="0"/>
          <c:w val="0.63112553531864601"/>
          <c:h val="0.92953841382518665"/>
        </c:manualLayout>
      </c:layout>
      <c:pie3DChart>
        <c:varyColors val="1"/>
        <c:ser>
          <c:idx val="0"/>
          <c:order val="0"/>
          <c:tx>
            <c:strRef>
              <c:f>'Изменение помощи'!$B$3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spPr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'Изменение помощи'!$A$4:$A$8</c:f>
              <c:strCache>
                <c:ptCount val="4"/>
                <c:pt idx="0">
                  <c:v>Увеличился</c:v>
                </c:pt>
                <c:pt idx="1">
                  <c:v>Уменьшился</c:v>
                </c:pt>
                <c:pt idx="2">
                  <c:v>не изменился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'Изменение помощи'!$B$4:$B$8</c:f>
              <c:numCache>
                <c:formatCode>0%</c:formatCode>
                <c:ptCount val="4"/>
                <c:pt idx="0">
                  <c:v>0.19512195121951209</c:v>
                </c:pt>
                <c:pt idx="1">
                  <c:v>0.37804878048780516</c:v>
                </c:pt>
                <c:pt idx="2">
                  <c:v>0.34146341463414637</c:v>
                </c:pt>
                <c:pt idx="3">
                  <c:v>8.5365853658536633E-2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3.4828770438140075E-2"/>
          <c:y val="0.73984160076270589"/>
          <c:w val="0.9"/>
          <c:h val="6.1708907480314962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externalData r:id="rId1"/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'причина неоказания помощи'!$A$3:$A$6</c:f>
              <c:strCache>
                <c:ptCount val="4"/>
                <c:pt idx="0">
                  <c:v>Недостаточное финансирование, сокращение финансирования</c:v>
                </c:pt>
                <c:pt idx="1">
                  <c:v>Реорганизация, слияние</c:v>
                </c:pt>
                <c:pt idx="2">
                  <c:v>Нехватка и сокращение специалистов</c:v>
                </c:pt>
                <c:pt idx="3">
                  <c:v>Отсутствие/недостаточная квалификация нужных специалистов</c:v>
                </c:pt>
              </c:strCache>
            </c:strRef>
          </c:cat>
          <c:val>
            <c:numRef>
              <c:f>'причина неоказания помощи'!$B$3:$B$6</c:f>
              <c:numCache>
                <c:formatCode>General</c:formatCode>
                <c:ptCount val="4"/>
                <c:pt idx="0">
                  <c:v>36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axId val="123326464"/>
        <c:axId val="123328000"/>
      </c:barChart>
      <c:catAx>
        <c:axId val="1233264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3328000"/>
        <c:crosses val="autoZero"/>
        <c:auto val="1"/>
        <c:lblAlgn val="ctr"/>
        <c:lblOffset val="100"/>
      </c:catAx>
      <c:valAx>
        <c:axId val="123328000"/>
        <c:scaling>
          <c:orientation val="minMax"/>
          <c:max val="125"/>
        </c:scaling>
        <c:axPos val="b"/>
        <c:majorGridlines/>
        <c:numFmt formatCode="General" sourceLinked="1"/>
        <c:tickLblPos val="nextTo"/>
        <c:crossAx val="123326464"/>
        <c:crosses val="autoZero"/>
        <c:crossBetween val="between"/>
      </c:valAx>
      <c:spPr>
        <a:ln>
          <a:noFill/>
        </a:ln>
      </c:spPr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0D1A48-0CD8-471E-A1F7-0B08984023C7}" type="datetimeFigureOut">
              <a:rPr lang="ru-RU" smtClean="0"/>
              <a:pPr/>
              <a:t>26.12.14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C4C4EB-2F8F-4024-B4B1-F5C28A493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!&#1042;&#1080;&#1076;&#1099;%20&#1086;&#1075;&#1088;&#1072;&#1085;&#1080;&#1095;&#1077;&#1085;&#1080;&#1081;!%5b&#1086;&#1087;&#1088;&#1086;&#1089;%20&#1088;&#1086;&#1076;&#1080;&#1090;&#1077;&#1083;&#1077;&#1081;%20(&#1054;&#1090;&#1074;&#1077;&#1090;&#1099;)%20(1).xlsx%5d&#1042;&#1080;&#1076;&#1099;%20&#1086;&#1075;&#1088;&#1072;&#1085;&#1080;&#1095;&#1077;&#1085;&#1080;&#1081;%20&#1044;&#1080;&#1072;&#1075;&#1088;&#1072;&#1084;&#1084;&#1072;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!&#1044;&#1080;&#1072;&#1087;&#1072;&#1079;&#1086;&#1085;%20&#1074;&#1086;&#1079;&#1088;&#1072;&#1089;&#1090;&#1072;!%5b&#1086;&#1087;&#1088;&#1086;&#1089;%20&#1088;&#1086;&#1076;&#1080;&#1090;&#1077;&#1083;&#1077;&#1081;%20(&#1054;&#1090;&#1074;&#1077;&#1090;&#1099;)%20(1).xlsx%5d&#1044;&#1080;&#1072;&#1087;&#1072;&#1079;&#1086;&#1085;%20&#1074;&#1086;&#1079;&#1088;&#1072;&#1089;&#1090;&#1072;%20&#1044;&#1080;&#1072;&#1075;&#1088;&#1072;&#1084;&#1084;&#1072;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!&#1060;&#1086;&#1088;&#1084;&#1072;%20&#1086;&#1073;&#1091;&#1095;&#1077;&#1085;&#1080;&#1103;!%5b&#1086;&#1087;&#1088;&#1086;&#1089;%20&#1088;&#1086;&#1076;&#1080;&#1090;&#1077;&#1083;&#1077;&#1081;%20(&#1054;&#1090;&#1074;&#1077;&#1090;&#1099;)%20(1).xlsx%5d&#1060;&#1086;&#1088;&#1084;&#1072;%20&#1086;&#1073;&#1091;&#1095;&#1077;&#1085;&#1080;&#1103;%20&#1044;&#1080;&#1072;&#1075;&#1088;&#1072;&#1084;&#1084;&#1072;%20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\Desktop\&#1074;%20&#1072;&#1091;&#1090;&#1077;\&#1087;&#1077;&#1090;&#1080;&#1094;&#1080;&#1103;\&#1086;&#1087;&#1088;&#1086;&#1089;%20&#1088;&#1086;&#1076;&#1080;&#1090;&#1077;&#1083;&#1077;&#1081;%20(&#1054;&#1090;&#1074;&#1077;&#1090;&#1099;)%20(1).xlsx!&#1054;&#1073;&#1098;&#1077;&#1084;%20&#1087;&#1086;&#1083;&#1091;&#1095;&#1072;&#1077;&#1084;&#1086;&#1081;%20&#1087;&#1086;&#1084;&#1086;&#1097;&#1080;!%5b&#1086;&#1087;&#1088;&#1086;&#1089;%20&#1088;&#1086;&#1076;&#1080;&#1090;&#1077;&#1083;&#1077;&#1081;%20(&#1054;&#1090;&#1074;&#1077;&#1090;&#1099;)%20(1).xlsx%5d&#1054;&#1073;&#1098;&#1077;&#1084;%20&#1087;&#1086;&#1083;&#1091;&#1095;&#1072;&#1077;&#1084;&#1086;&#1081;%20&#1087;&#1086;&#1084;&#1086;&#1097;&#1080;%20&#1044;&#1080;&#1072;&#1075;&#1088;&#1072;&#1084;&#1084;&#1072;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Доступность образования для детей с ОВЗ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Предварительные данные анкетного опроса МГАРДИ (октябрь 2014 г.)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49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Удовлетворены ли Вы услугами ПМПК? (оценки в баллах)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367177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0880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Созданы ли условия, согласно требованиям ПМПК?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2583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Нуждается ли ребенок в помощи </a:t>
            </a:r>
            <a:r>
              <a:rPr lang="ru-RU" dirty="0" err="1" smtClean="0"/>
              <a:t>тьютора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87624" y="1772816"/>
          <a:ext cx="6640831" cy="430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6257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Предоставлен ли </a:t>
            </a:r>
            <a:r>
              <a:rPr lang="ru-RU" dirty="0" err="1" smtClean="0"/>
              <a:t>тьютор</a:t>
            </a:r>
            <a:r>
              <a:rPr lang="ru-RU" dirty="0" smtClean="0"/>
              <a:t> ОУ? (если он нужен) 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55576" y="1628800"/>
          <a:ext cx="6741170" cy="450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2434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Динамика, ожидания, требования к системе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518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изменился объем получаемой ребенком </a:t>
            </a:r>
            <a:r>
              <a:rPr lang="ru-RU" dirty="0" err="1" smtClean="0"/>
              <a:t>спецпомощи</a:t>
            </a:r>
            <a:r>
              <a:rPr lang="ru-RU" dirty="0" smtClean="0"/>
              <a:t> после 01.09.2014?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71145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76131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того, почему помощь не оказана?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85813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53163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prstClr val="black"/>
                </a:solidFill>
              </a:rPr>
              <a:t>Обсуждали ли проблему с администрацией ОУ?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59632" y="1340768"/>
          <a:ext cx="65527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0406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результат обсуждения ситуации? (из тех, кто обсуждал свою проблему)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4232876"/>
              </p:ext>
            </p:extLst>
          </p:nvPr>
        </p:nvGraphicFramePr>
        <p:xfrm>
          <a:off x="609600" y="1752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765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вид обучения Вы бы предпочли для своего ребенка?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7584" y="1556792"/>
          <a:ext cx="6484377" cy="4734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1842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Общие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Опрос проводится в форме анкеты, заполняется на сайте Московской городской ассоциации родителей детей-инвалидов </a:t>
            </a:r>
          </a:p>
          <a:p>
            <a:r>
              <a:rPr lang="ru-RU" dirty="0" smtClean="0"/>
              <a:t>Пока обработано примерно 85 % поступивших анкет (</a:t>
            </a:r>
          </a:p>
          <a:p>
            <a:r>
              <a:rPr lang="ru-RU" dirty="0" smtClean="0"/>
              <a:t>(данные по почти 200 участникам) </a:t>
            </a:r>
          </a:p>
          <a:p>
            <a:r>
              <a:rPr lang="ru-RU" dirty="0" smtClean="0"/>
              <a:t>Опрос включает в себя около 30 вопросов о качестве и доступности образовательных услуг для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9828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Оцените качество образования с учетом аспектов опроса (в баллах)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907704" y="1556792"/>
          <a:ext cx="56166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9156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Оцените профессиональный уровень педагогов Вашей ОУ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4060485"/>
              </p:ext>
            </p:extLst>
          </p:nvPr>
        </p:nvGraphicFramePr>
        <p:xfrm>
          <a:off x="609600" y="1752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2774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Данные по участникам опроса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246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ограничений жизнедеятельности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676400"/>
            <a:ext cx="3932238" cy="6397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19672" y="2132856"/>
          <a:ext cx="5029200" cy="3108325"/>
        </p:xfrm>
        <a:graphic>
          <a:graphicData uri="http://schemas.openxmlformats.org/presentationml/2006/ole">
            <p:oleObj spid="_x0000_s1026" name="Worksheet" r:id="rId3" imgW="5029200" imgH="3108731" progId="Excel.Shee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9086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Возраст детей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19672" y="1556792"/>
          <a:ext cx="5232581" cy="5085184"/>
        </p:xfrm>
        <a:graphic>
          <a:graphicData uri="http://schemas.openxmlformats.org/presentationml/2006/ole">
            <p:oleObj spid="_x0000_s2051" name="Worksheet" r:id="rId3" imgW="3512864" imgH="4198639" progId="Excel.Shee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980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ОБУЧЕНИЯ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09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обучения в настоящий 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8184554"/>
              </p:ext>
            </p:extLst>
          </p:nvPr>
        </p:nvGraphicFramePr>
        <p:xfrm>
          <a:off x="1331640" y="1844824"/>
          <a:ext cx="64087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59632" y="2132856"/>
          <a:ext cx="6384925" cy="4233217"/>
        </p:xfrm>
        <a:graphic>
          <a:graphicData uri="http://schemas.openxmlformats.org/presentationml/2006/ole">
            <p:oleObj spid="_x0000_s3074" name="Worksheet" r:id="rId4" imgW="6385647" imgH="3513011" progId="Excel.Shee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2739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детей в группе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690687" y="1570672"/>
          <a:ext cx="6481713" cy="423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5663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Получает ли ребенок специальную помощь в ОУ?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59632" y="2420888"/>
            <a:ext cx="7427168" cy="40561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03647" y="1628800"/>
          <a:ext cx="7114367" cy="4536504"/>
        </p:xfrm>
        <a:graphic>
          <a:graphicData uri="http://schemas.openxmlformats.org/presentationml/2006/ole">
            <p:oleObj spid="_x0000_s4098" name="Worksheet" r:id="rId3" imgW="5928447" imgH="3779444" progId="Excel.Shee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26890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1594</TotalTime>
  <Words>220</Words>
  <Application>Microsoft Office PowerPoint</Application>
  <PresentationFormat>Экран (4:3)</PresentationFormat>
  <Paragraphs>31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Ясность</vt:lpstr>
      <vt:lpstr>C:\Users\Olya\Desktop\в ауте\петиция\опрос родителей (Ответы) (1).xlsx!Виды ограничений![опрос родителей (Ответы) (1).xlsx]Виды ограничений Диаграмма 2</vt:lpstr>
      <vt:lpstr>C:\Users\Olya\Desktop\в ауте\петиция\опрос родителей (Ответы) (1).xlsx!Диапазон возраста![опрос родителей (Ответы) (1).xlsx]Диапазон возраста Диаграмма 2</vt:lpstr>
      <vt:lpstr>C:\Users\Olya\Desktop\в ауте\петиция\опрос родителей (Ответы) (1).xlsx!Форма обучения![опрос родителей (Ответы) (1).xlsx]Форма обучения Диаграмма 1</vt:lpstr>
      <vt:lpstr>C:\Users\Olya\Desktop\в ауте\петиция\опрос родителей (Ответы) (1).xlsx!Объем получаемой помощи![опрос родителей (Ответы) (1).xlsx]Объем получаемой помощи Диаграмма 1</vt:lpstr>
      <vt:lpstr>Доступность образования для детей с ОВЗ </vt:lpstr>
      <vt:lpstr> Общие данные</vt:lpstr>
      <vt:lpstr>Данные по участникам опроса</vt:lpstr>
      <vt:lpstr>Виды ограничений жизнедеятельности</vt:lpstr>
      <vt:lpstr>Возраст детей</vt:lpstr>
      <vt:lpstr>УСЛОВИЯ ОБУЧЕНИЯ </vt:lpstr>
      <vt:lpstr>Форма обучения в настоящий момент</vt:lpstr>
      <vt:lpstr>Количество детей в группе</vt:lpstr>
      <vt:lpstr> Получает ли ребенок специальную помощь в ОУ? </vt:lpstr>
      <vt:lpstr>Удовлетворены ли Вы услугами ПМПК? (оценки в баллах)  </vt:lpstr>
      <vt:lpstr>Созданы ли условия, согласно требованиям ПМПК? </vt:lpstr>
      <vt:lpstr>Нуждается ли ребенок в помощи тьютора? </vt:lpstr>
      <vt:lpstr>Предоставлен ли тьютор ОУ? (если он нужен) </vt:lpstr>
      <vt:lpstr>Динамика, ожидания, требования к системе образования</vt:lpstr>
      <vt:lpstr>Как изменился объем получаемой ребенком спецпомощи после 01.09.2014?  </vt:lpstr>
      <vt:lpstr>Причины того, почему помощь не оказана?</vt:lpstr>
      <vt:lpstr>Обсуждали ли проблему с администрацией ОУ? </vt:lpstr>
      <vt:lpstr>Какой результат обсуждения ситуации? (из тех, кто обсуждал свою проблему) </vt:lpstr>
      <vt:lpstr>Какой вид обучения Вы бы предпочли для своего ребенка? </vt:lpstr>
      <vt:lpstr>Оцените качество образования с учетом аспектов опроса (в баллах)  </vt:lpstr>
      <vt:lpstr>Оцените профессиональный уровень педагогов Вашей ОУ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Доступность образования для детей с ОВЗ</dc:title>
  <dc:creator>RePack by Diakov</dc:creator>
  <cp:lastModifiedBy>Olya</cp:lastModifiedBy>
  <cp:revision>18</cp:revision>
  <dcterms:created xsi:type="dcterms:W3CDTF">2014-11-10T08:12:24Z</dcterms:created>
  <dcterms:modified xsi:type="dcterms:W3CDTF">2014-12-27T11:38:55Z</dcterms:modified>
</cp:coreProperties>
</file>