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43" r:id="rId2"/>
    <p:sldId id="559" r:id="rId3"/>
    <p:sldId id="542" r:id="rId4"/>
    <p:sldId id="557" r:id="rId5"/>
    <p:sldId id="558" r:id="rId6"/>
    <p:sldId id="545" r:id="rId7"/>
    <p:sldId id="547" r:id="rId8"/>
    <p:sldId id="548" r:id="rId9"/>
    <p:sldId id="549" r:id="rId10"/>
    <p:sldId id="556" r:id="rId11"/>
    <p:sldId id="550" r:id="rId12"/>
    <p:sldId id="551" r:id="rId13"/>
    <p:sldId id="553" r:id="rId14"/>
  </p:sldIdLst>
  <p:sldSz cx="8961438" cy="6721475"/>
  <p:notesSz cx="6797675" cy="9926638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69" userDrawn="1">
          <p15:clr>
            <a:srgbClr val="A4A3A4"/>
          </p15:clr>
        </p15:guide>
        <p15:guide id="2" pos="2172" userDrawn="1">
          <p15:clr>
            <a:srgbClr val="A4A3A4"/>
          </p15:clr>
        </p15:guide>
        <p15:guide id="3" orient="horz" pos="3176" userDrawn="1">
          <p15:clr>
            <a:srgbClr val="A4A3A4"/>
          </p15:clr>
        </p15:guide>
        <p15:guide id="4" pos="2189" userDrawn="1">
          <p15:clr>
            <a:srgbClr val="A4A3A4"/>
          </p15:clr>
        </p15:guide>
        <p15:guide id="5" orient="horz" pos="3121" userDrawn="1">
          <p15:clr>
            <a:srgbClr val="A4A3A4"/>
          </p15:clr>
        </p15:guide>
        <p15:guide id="6" orient="horz" pos="3127" userDrawn="1">
          <p15:clr>
            <a:srgbClr val="A4A3A4"/>
          </p15:clr>
        </p15:guide>
        <p15:guide id="7" pos="2124" userDrawn="1">
          <p15:clr>
            <a:srgbClr val="A4A3A4"/>
          </p15:clr>
        </p15:guide>
        <p15:guide id="8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S" initials="ELS" lastIdx="14" clrIdx="0"/>
  <p:cmAuthor id="1" name="Егор Пискун" initials="ЕП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808080"/>
    <a:srgbClr val="40CC52"/>
    <a:srgbClr val="0065CC"/>
    <a:srgbClr val="66FFCC"/>
    <a:srgbClr val="91AFFF"/>
    <a:srgbClr val="00296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7" autoAdjust="0"/>
    <p:restoredTop sz="95903" autoAdjust="0"/>
  </p:normalViewPr>
  <p:slideViewPr>
    <p:cSldViewPr snapToGrid="0" snapToObjects="1">
      <p:cViewPr varScale="1">
        <p:scale>
          <a:sx n="114" d="100"/>
          <a:sy n="114" d="100"/>
        </p:scale>
        <p:origin x="-1632" y="-11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318" y="-78"/>
      </p:cViewPr>
      <p:guideLst>
        <p:guide orient="horz" pos="3169"/>
        <p:guide orient="horz" pos="3176"/>
        <p:guide orient="horz" pos="3121"/>
        <p:guide orient="horz" pos="3127"/>
        <p:guide pos="2172"/>
        <p:guide pos="2189"/>
        <p:guide pos="212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64E5E-BC97-47F1-BCA4-66D9092F25B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AFF438-8D22-46F2-9063-4505EC0FAD4F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2400" b="1" dirty="0" smtClean="0"/>
            <a:t>Порядок </a:t>
          </a:r>
        </a:p>
        <a:p>
          <a:pPr algn="ctr">
            <a:spcAft>
              <a:spcPts val="0"/>
            </a:spcAft>
          </a:pPr>
          <a:r>
            <a:rPr lang="en-US" sz="2400" b="1" dirty="0" err="1" smtClean="0"/>
            <a:t>выдачи</a:t>
          </a:r>
          <a:r>
            <a:rPr lang="en-US" sz="2400" b="1" dirty="0" smtClean="0"/>
            <a:t> </a:t>
          </a:r>
          <a:r>
            <a:rPr lang="en-US" sz="2400" b="1" dirty="0" err="1" smtClean="0"/>
            <a:t>медицинскими</a:t>
          </a:r>
          <a:r>
            <a:rPr lang="en-US" sz="2400" b="1" dirty="0" smtClean="0"/>
            <a:t> </a:t>
          </a:r>
          <a:r>
            <a:rPr lang="en-US" sz="2400" b="1" dirty="0" err="1" smtClean="0"/>
            <a:t>организациями</a:t>
          </a:r>
          <a:r>
            <a:rPr lang="en-US" sz="2400" b="1" dirty="0" smtClean="0"/>
            <a:t> </a:t>
          </a:r>
          <a:r>
            <a:rPr lang="en-US" sz="2400" b="1" dirty="0" err="1" smtClean="0"/>
            <a:t>государственной</a:t>
          </a:r>
          <a:r>
            <a:rPr lang="en-US" sz="2400" b="1" dirty="0" smtClean="0"/>
            <a:t> </a:t>
          </a:r>
          <a:r>
            <a:rPr lang="en-US" sz="2400" b="1" dirty="0" err="1" smtClean="0"/>
            <a:t>системы</a:t>
          </a:r>
          <a:r>
            <a:rPr lang="en-US" sz="2400" b="1" dirty="0" smtClean="0"/>
            <a:t> </a:t>
          </a:r>
          <a:r>
            <a:rPr lang="en-US" sz="2400" b="1" dirty="0" err="1" smtClean="0"/>
            <a:t>здравоохранения</a:t>
          </a:r>
          <a:r>
            <a:rPr lang="en-US" sz="2400" b="1" dirty="0" smtClean="0"/>
            <a:t> </a:t>
          </a:r>
          <a:r>
            <a:rPr lang="en-US" sz="2400" b="1" dirty="0" err="1" smtClean="0"/>
            <a:t>города</a:t>
          </a:r>
          <a:r>
            <a:rPr lang="en-US" sz="2400" b="1" dirty="0" smtClean="0"/>
            <a:t> </a:t>
          </a:r>
          <a:r>
            <a:rPr lang="en-US" sz="2400" b="1" dirty="0" err="1" smtClean="0"/>
            <a:t>Москвы</a:t>
          </a:r>
          <a:r>
            <a:rPr lang="en-US" sz="2400" b="1" dirty="0" smtClean="0"/>
            <a:t> </a:t>
          </a:r>
          <a:r>
            <a:rPr lang="en-US" sz="2400" b="1" dirty="0" err="1" smtClean="0"/>
            <a:t>медицинских</a:t>
          </a:r>
          <a:r>
            <a:rPr lang="en-US" sz="2400" b="1" dirty="0" smtClean="0"/>
            <a:t> </a:t>
          </a:r>
          <a:r>
            <a:rPr lang="en-US" sz="2400" b="1" dirty="0" err="1" smtClean="0"/>
            <a:t>заключений</a:t>
          </a:r>
          <a:r>
            <a:rPr lang="en-US" sz="2400" b="1" dirty="0" smtClean="0"/>
            <a:t> о </a:t>
          </a:r>
          <a:r>
            <a:rPr lang="en-US" sz="2400" b="1" dirty="0" err="1" smtClean="0"/>
            <a:t>состоянии</a:t>
          </a:r>
          <a:r>
            <a:rPr lang="en-US" sz="2400" b="1" dirty="0" smtClean="0"/>
            <a:t> </a:t>
          </a:r>
          <a:r>
            <a:rPr lang="en-US" sz="2400" b="1" dirty="0" err="1" smtClean="0"/>
            <a:t>здоровья</a:t>
          </a:r>
          <a:r>
            <a:rPr lang="en-US" sz="2400" b="1" dirty="0" smtClean="0"/>
            <a:t> и </a:t>
          </a:r>
          <a:r>
            <a:rPr lang="en-US" sz="2400" b="1" dirty="0" err="1" smtClean="0"/>
            <a:t>рекомендаций</a:t>
          </a:r>
          <a:r>
            <a:rPr lang="en-US" sz="2400" b="1" dirty="0" smtClean="0"/>
            <a:t> </a:t>
          </a:r>
          <a:r>
            <a:rPr lang="en-US" sz="2400" b="1" dirty="0" err="1" smtClean="0"/>
            <a:t>по</a:t>
          </a:r>
          <a:r>
            <a:rPr lang="en-US" sz="2400" b="1" dirty="0" smtClean="0"/>
            <a:t> </a:t>
          </a:r>
          <a:r>
            <a:rPr lang="en-US" sz="2400" b="1" dirty="0" err="1" smtClean="0"/>
            <a:t>организации</a:t>
          </a:r>
          <a:r>
            <a:rPr lang="en-US" sz="2400" b="1" dirty="0" smtClean="0"/>
            <a:t> </a:t>
          </a:r>
          <a:r>
            <a:rPr lang="en-US" sz="2400" b="1" dirty="0" err="1" smtClean="0"/>
            <a:t>образовательного</a:t>
          </a:r>
          <a:r>
            <a:rPr lang="en-US" sz="2400" b="1" dirty="0" smtClean="0"/>
            <a:t> </a:t>
          </a:r>
          <a:r>
            <a:rPr lang="en-US" sz="2400" b="1" dirty="0" err="1" smtClean="0"/>
            <a:t>процесса</a:t>
          </a:r>
          <a:r>
            <a:rPr lang="en-US" sz="2400" b="1" dirty="0" smtClean="0"/>
            <a:t> </a:t>
          </a:r>
          <a:r>
            <a:rPr lang="en-US" sz="2400" b="1" dirty="0" err="1" smtClean="0"/>
            <a:t>для</a:t>
          </a:r>
          <a:r>
            <a:rPr lang="en-US" sz="2400" b="1" dirty="0" smtClean="0"/>
            <a:t> </a:t>
          </a:r>
          <a:r>
            <a:rPr lang="en-US" sz="2400" b="1" dirty="0" err="1" smtClean="0"/>
            <a:t>лиц</a:t>
          </a:r>
          <a:r>
            <a:rPr lang="en-US" sz="2400" b="1" dirty="0" smtClean="0"/>
            <a:t> с </a:t>
          </a:r>
          <a:r>
            <a:rPr lang="en-US" sz="2400" b="1" dirty="0" err="1" smtClean="0"/>
            <a:t>ограниченными</a:t>
          </a:r>
          <a:r>
            <a:rPr lang="en-US" sz="2400" b="1" dirty="0" smtClean="0"/>
            <a:t> </a:t>
          </a:r>
          <a:r>
            <a:rPr lang="en-US" sz="2400" b="1" dirty="0" err="1" smtClean="0"/>
            <a:t>возможностями</a:t>
          </a:r>
          <a:r>
            <a:rPr lang="en-US" sz="2400" b="1" dirty="0" smtClean="0"/>
            <a:t> </a:t>
          </a:r>
          <a:r>
            <a:rPr lang="en-US" sz="2400" b="1" dirty="0" err="1" smtClean="0"/>
            <a:t>здоровья</a:t>
          </a:r>
          <a:endParaRPr lang="ru-RU" sz="2400" dirty="0">
            <a:solidFill>
              <a:schemeClr val="bg1"/>
            </a:solidFill>
          </a:endParaRPr>
        </a:p>
      </dgm:t>
    </dgm:pt>
    <dgm:pt modelId="{7F6B0E0F-EC15-4D5F-954D-19C818D8FE2F}" type="parTrans" cxnId="{2FEA1E2D-4E42-437D-960B-1C086C65D13C}">
      <dgm:prSet/>
      <dgm:spPr/>
      <dgm:t>
        <a:bodyPr/>
        <a:lstStyle/>
        <a:p>
          <a:endParaRPr lang="ru-RU"/>
        </a:p>
      </dgm:t>
    </dgm:pt>
    <dgm:pt modelId="{7FF32490-17C5-4A83-8F64-63A7B1D1C9DC}" type="sibTrans" cxnId="{2FEA1E2D-4E42-437D-960B-1C086C65D13C}">
      <dgm:prSet/>
      <dgm:spPr/>
      <dgm:t>
        <a:bodyPr/>
        <a:lstStyle/>
        <a:p>
          <a:endParaRPr lang="ru-RU"/>
        </a:p>
      </dgm:t>
    </dgm:pt>
    <dgm:pt modelId="{07DC3B67-61CF-4313-A876-BF580B27103C}" type="pres">
      <dgm:prSet presAssocID="{CC364E5E-BC97-47F1-BCA4-66D9092F25B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FF93978-81D8-4A25-831D-2E9CDA3FE4DA}" type="pres">
      <dgm:prSet presAssocID="{24AFF438-8D22-46F2-9063-4505EC0FAD4F}" presName="thickLine" presStyleLbl="alignNode1" presStyleIdx="0" presStyleCnt="1"/>
      <dgm:spPr/>
    </dgm:pt>
    <dgm:pt modelId="{C174C9E3-95F8-487E-BAEB-2EAFB7D86992}" type="pres">
      <dgm:prSet presAssocID="{24AFF438-8D22-46F2-9063-4505EC0FAD4F}" presName="horz1" presStyleCnt="0"/>
      <dgm:spPr/>
    </dgm:pt>
    <dgm:pt modelId="{DD94BD81-D722-48DF-80BD-D42E6DBFD0B9}" type="pres">
      <dgm:prSet presAssocID="{24AFF438-8D22-46F2-9063-4505EC0FAD4F}" presName="tx1" presStyleLbl="revTx" presStyleIdx="0" presStyleCnt="1"/>
      <dgm:spPr/>
      <dgm:t>
        <a:bodyPr/>
        <a:lstStyle/>
        <a:p>
          <a:endParaRPr lang="ru-RU"/>
        </a:p>
      </dgm:t>
    </dgm:pt>
    <dgm:pt modelId="{B262E533-1012-4266-B29B-3A3314B25A6F}" type="pres">
      <dgm:prSet presAssocID="{24AFF438-8D22-46F2-9063-4505EC0FAD4F}" presName="vert1" presStyleCnt="0"/>
      <dgm:spPr/>
    </dgm:pt>
  </dgm:ptLst>
  <dgm:cxnLst>
    <dgm:cxn modelId="{2FEA1E2D-4E42-437D-960B-1C086C65D13C}" srcId="{CC364E5E-BC97-47F1-BCA4-66D9092F25B8}" destId="{24AFF438-8D22-46F2-9063-4505EC0FAD4F}" srcOrd="0" destOrd="0" parTransId="{7F6B0E0F-EC15-4D5F-954D-19C818D8FE2F}" sibTransId="{7FF32490-17C5-4A83-8F64-63A7B1D1C9DC}"/>
    <dgm:cxn modelId="{2D8254A0-BA45-4945-A483-29E0011B0FE6}" type="presOf" srcId="{CC364E5E-BC97-47F1-BCA4-66D9092F25B8}" destId="{07DC3B67-61CF-4313-A876-BF580B27103C}" srcOrd="0" destOrd="0" presId="urn:microsoft.com/office/officeart/2008/layout/LinedList"/>
    <dgm:cxn modelId="{8A4C205B-E95B-4326-BB7A-6FD690A894C4}" type="presOf" srcId="{24AFF438-8D22-46F2-9063-4505EC0FAD4F}" destId="{DD94BD81-D722-48DF-80BD-D42E6DBFD0B9}" srcOrd="0" destOrd="0" presId="urn:microsoft.com/office/officeart/2008/layout/LinedList"/>
    <dgm:cxn modelId="{3D5843E0-C6D8-422A-BACD-FB41E3F6D8C0}" type="presParOf" srcId="{07DC3B67-61CF-4313-A876-BF580B27103C}" destId="{BFF93978-81D8-4A25-831D-2E9CDA3FE4DA}" srcOrd="0" destOrd="0" presId="urn:microsoft.com/office/officeart/2008/layout/LinedList"/>
    <dgm:cxn modelId="{5CF09182-0340-4840-B12E-C1EDE4B88A0E}" type="presParOf" srcId="{07DC3B67-61CF-4313-A876-BF580B27103C}" destId="{C174C9E3-95F8-487E-BAEB-2EAFB7D86992}" srcOrd="1" destOrd="0" presId="urn:microsoft.com/office/officeart/2008/layout/LinedList"/>
    <dgm:cxn modelId="{C8D451BC-C476-4604-83B3-E8D86021D037}" type="presParOf" srcId="{C174C9E3-95F8-487E-BAEB-2EAFB7D86992}" destId="{DD94BD81-D722-48DF-80BD-D42E6DBFD0B9}" srcOrd="0" destOrd="0" presId="urn:microsoft.com/office/officeart/2008/layout/LinedList"/>
    <dgm:cxn modelId="{F591941B-4967-47FB-A496-94BDA71225ED}" type="presParOf" srcId="{C174C9E3-95F8-487E-BAEB-2EAFB7D86992}" destId="{B262E533-1012-4266-B29B-3A3314B25A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C364E5E-BC97-47F1-BCA4-66D9092F25B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AFF438-8D22-46F2-9063-4505EC0FAD4F}">
      <dgm:prSet phldrT="[Текст]" custT="1"/>
      <dgm:spPr>
        <a:solidFill>
          <a:schemeClr val="bg1"/>
        </a:solidFill>
      </dgm:spPr>
      <dgm:t>
        <a:bodyPr/>
        <a:lstStyle/>
        <a:p>
          <a:pPr algn="r"/>
          <a:r>
            <a:rPr lang="ru-RU" sz="800" b="1" dirty="0" smtClean="0">
              <a:solidFill>
                <a:schemeClr val="tx1"/>
              </a:solidFill>
            </a:rPr>
            <a:t>Приложение 3 к приказу</a:t>
          </a:r>
        </a:p>
        <a:p>
          <a:pPr algn="r"/>
          <a:r>
            <a:rPr lang="ru-RU" sz="800" b="1" dirty="0" smtClean="0">
              <a:solidFill>
                <a:schemeClr val="tx1"/>
              </a:solidFill>
            </a:rPr>
            <a:t>Департамента здравоохранения</a:t>
          </a:r>
        </a:p>
        <a:p>
          <a:pPr algn="r"/>
          <a:r>
            <a:rPr lang="ru-RU" sz="800" b="1" dirty="0" smtClean="0">
              <a:solidFill>
                <a:schemeClr val="tx1"/>
              </a:solidFill>
            </a:rPr>
            <a:t>города Москвы</a:t>
          </a:r>
        </a:p>
        <a:p>
          <a:pPr algn="r"/>
          <a:r>
            <a:rPr lang="ru-RU" sz="800" b="1" dirty="0" smtClean="0">
              <a:solidFill>
                <a:schemeClr val="tx1"/>
              </a:solidFill>
            </a:rPr>
            <a:t>от 01.04.2013 г. № 279</a:t>
          </a:r>
        </a:p>
        <a:p>
          <a:pPr algn="l"/>
          <a:r>
            <a:rPr lang="ru-RU" sz="800" b="1" dirty="0" smtClean="0">
              <a:solidFill>
                <a:schemeClr val="tx1"/>
              </a:solidFill>
            </a:rPr>
            <a:t>Наименование медицинской организации,</a:t>
          </a:r>
        </a:p>
        <a:p>
          <a:pPr algn="l"/>
          <a:r>
            <a:rPr lang="ru-RU" sz="800" b="1" dirty="0" smtClean="0">
              <a:solidFill>
                <a:schemeClr val="tx1"/>
              </a:solidFill>
            </a:rPr>
            <a:t>выдавшей медицинское заключений</a:t>
          </a:r>
        </a:p>
        <a:p>
          <a:pPr algn="l"/>
          <a:r>
            <a:rPr lang="ru-RU" sz="800" b="1" dirty="0" smtClean="0">
              <a:solidFill>
                <a:schemeClr val="tx1"/>
              </a:solidFill>
            </a:rPr>
            <a:t>Штамп с реквизитами или бланк</a:t>
          </a:r>
        </a:p>
        <a:p>
          <a:pPr algn="ctr"/>
          <a:endParaRPr lang="ru-RU" sz="800" b="1" dirty="0" smtClean="0">
            <a:solidFill>
              <a:schemeClr val="tx1"/>
            </a:solidFill>
          </a:endParaRP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Медицинское заключение № ____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о состоянии здоровья и рекомендациях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по организации образовательного процесса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в государственных образовательных учреждениях города Москвы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для лиц с ограниченными возможностями здоровья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Ф.И.О. ребенка/гражданина __________________________________________________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Дата рождения _____________________________________________________________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Адрес мест жительства ______________________________________________________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Наименование образовательного учреждения, где обучается (воспитывается)      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ребенок/гражданин___________________________________________________________________________________________________________________________________________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Ф.И.О. родителя (законного представителя) ______________________________________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Заключение: основной диагноз (шифр МКБ Х или полный диагноз указывается с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письменного согласия гражданина, родителей (законных представителей) 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______________________________________________________________________________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Рекомендации по организации образовательного процесса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 _____________________________________________________________________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_____________________________________________________________________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Подписи членов комиссии: председатель _______________________________________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члены комиссии (заверяются личной печатью каждого специалиста)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 ______________________________________________________________________________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__________________________________________________________________________________________________________________________________________________________________________________________________________________________________________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______________________________________________________________________________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Дата «__» _____________ 20__ г.</a:t>
          </a:r>
        </a:p>
        <a:p>
          <a:pPr algn="ctr"/>
          <a:r>
            <a:rPr lang="ru-RU" sz="800" b="1" dirty="0" smtClean="0">
              <a:solidFill>
                <a:schemeClr val="tx1"/>
              </a:solidFill>
            </a:rPr>
            <a:t>место печати медицинской организации</a:t>
          </a:r>
        </a:p>
        <a:p>
          <a:pPr algn="ctr"/>
          <a:endParaRPr lang="ru-RU" sz="800" dirty="0">
            <a:solidFill>
              <a:schemeClr val="tx1"/>
            </a:solidFill>
          </a:endParaRPr>
        </a:p>
      </dgm:t>
    </dgm:pt>
    <dgm:pt modelId="{7F6B0E0F-EC15-4D5F-954D-19C818D8FE2F}" type="parTrans" cxnId="{2FEA1E2D-4E42-437D-960B-1C086C65D13C}">
      <dgm:prSet/>
      <dgm:spPr/>
      <dgm:t>
        <a:bodyPr/>
        <a:lstStyle/>
        <a:p>
          <a:endParaRPr lang="ru-RU"/>
        </a:p>
      </dgm:t>
    </dgm:pt>
    <dgm:pt modelId="{7FF32490-17C5-4A83-8F64-63A7B1D1C9DC}" type="sibTrans" cxnId="{2FEA1E2D-4E42-437D-960B-1C086C65D13C}">
      <dgm:prSet/>
      <dgm:spPr/>
      <dgm:t>
        <a:bodyPr/>
        <a:lstStyle/>
        <a:p>
          <a:endParaRPr lang="ru-RU"/>
        </a:p>
      </dgm:t>
    </dgm:pt>
    <dgm:pt modelId="{0827D9D4-F8B4-4AC4-821B-F2CEAF10612F}">
      <dgm:prSet phldrT="[Текст]"/>
      <dgm:spPr/>
      <dgm:t>
        <a:bodyPr/>
        <a:lstStyle/>
        <a:p>
          <a:pPr algn="just"/>
          <a:r>
            <a:rPr lang="ru-RU" dirty="0" smtClean="0"/>
            <a:t>Медицинское заключение подписывается председателем и членами подкомиссии, руководителем медицинской организации, заверяется печатью медицинской организации</a:t>
          </a:r>
          <a:endParaRPr lang="ru-RU" dirty="0"/>
        </a:p>
      </dgm:t>
    </dgm:pt>
    <dgm:pt modelId="{EC42B45D-BA19-4D37-B3F2-2AA5A905D1B3}" type="parTrans" cxnId="{F5A447B2-1D94-4A10-BAEC-D41FD4060C96}">
      <dgm:prSet/>
      <dgm:spPr/>
      <dgm:t>
        <a:bodyPr/>
        <a:lstStyle/>
        <a:p>
          <a:endParaRPr lang="ru-RU"/>
        </a:p>
      </dgm:t>
    </dgm:pt>
    <dgm:pt modelId="{168568D8-2A7D-4A92-879E-D2AEEB9F2BD2}" type="sibTrans" cxnId="{F5A447B2-1D94-4A10-BAEC-D41FD4060C96}">
      <dgm:prSet/>
      <dgm:spPr/>
      <dgm:t>
        <a:bodyPr/>
        <a:lstStyle/>
        <a:p>
          <a:endParaRPr lang="ru-RU"/>
        </a:p>
      </dgm:t>
    </dgm:pt>
    <dgm:pt modelId="{94EC7FB2-6C4E-4A67-8DFB-3E640E62DF96}" type="pres">
      <dgm:prSet presAssocID="{CC364E5E-BC97-47F1-BCA4-66D9092F25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3AAD27-63EC-4E44-B93E-859919B856B3}" type="pres">
      <dgm:prSet presAssocID="{24AFF438-8D22-46F2-9063-4505EC0FAD4F}" presName="linNode" presStyleCnt="0"/>
      <dgm:spPr/>
    </dgm:pt>
    <dgm:pt modelId="{C94A3F74-1B9A-47A5-B964-504656F14E1A}" type="pres">
      <dgm:prSet presAssocID="{24AFF438-8D22-46F2-9063-4505EC0FAD4F}" presName="parentText" presStyleLbl="node1" presStyleIdx="0" presStyleCnt="1" custScaleX="252503" custScaleY="93444" custLinFactNeighborX="-12" custLinFactNeighborY="-16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F2E5D-04D9-4320-AD70-35ECC8E085E1}" type="pres">
      <dgm:prSet presAssocID="{24AFF438-8D22-46F2-9063-4505EC0FAD4F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EA1E2D-4E42-437D-960B-1C086C65D13C}" srcId="{CC364E5E-BC97-47F1-BCA4-66D9092F25B8}" destId="{24AFF438-8D22-46F2-9063-4505EC0FAD4F}" srcOrd="0" destOrd="0" parTransId="{7F6B0E0F-EC15-4D5F-954D-19C818D8FE2F}" sibTransId="{7FF32490-17C5-4A83-8F64-63A7B1D1C9DC}"/>
    <dgm:cxn modelId="{32A15705-6CFC-4989-A079-ED335F617F18}" type="presOf" srcId="{24AFF438-8D22-46F2-9063-4505EC0FAD4F}" destId="{C94A3F74-1B9A-47A5-B964-504656F14E1A}" srcOrd="0" destOrd="0" presId="urn:microsoft.com/office/officeart/2005/8/layout/vList5"/>
    <dgm:cxn modelId="{366A3D7D-9E8D-494F-81E1-ECD9849E7F70}" type="presOf" srcId="{0827D9D4-F8B4-4AC4-821B-F2CEAF10612F}" destId="{786F2E5D-04D9-4320-AD70-35ECC8E085E1}" srcOrd="0" destOrd="0" presId="urn:microsoft.com/office/officeart/2005/8/layout/vList5"/>
    <dgm:cxn modelId="{A18B3870-8C38-41B1-8A29-1DA288AB88D2}" type="presOf" srcId="{CC364E5E-BC97-47F1-BCA4-66D9092F25B8}" destId="{94EC7FB2-6C4E-4A67-8DFB-3E640E62DF96}" srcOrd="0" destOrd="0" presId="urn:microsoft.com/office/officeart/2005/8/layout/vList5"/>
    <dgm:cxn modelId="{F5A447B2-1D94-4A10-BAEC-D41FD4060C96}" srcId="{24AFF438-8D22-46F2-9063-4505EC0FAD4F}" destId="{0827D9D4-F8B4-4AC4-821B-F2CEAF10612F}" srcOrd="0" destOrd="0" parTransId="{EC42B45D-BA19-4D37-B3F2-2AA5A905D1B3}" sibTransId="{168568D8-2A7D-4A92-879E-D2AEEB9F2BD2}"/>
    <dgm:cxn modelId="{2C8A5294-7BB5-454D-97BA-78E7DDCD4C30}" type="presParOf" srcId="{94EC7FB2-6C4E-4A67-8DFB-3E640E62DF96}" destId="{2C3AAD27-63EC-4E44-B93E-859919B856B3}" srcOrd="0" destOrd="0" presId="urn:microsoft.com/office/officeart/2005/8/layout/vList5"/>
    <dgm:cxn modelId="{3B407692-B248-40A3-8287-3605B1287AF5}" type="presParOf" srcId="{2C3AAD27-63EC-4E44-B93E-859919B856B3}" destId="{C94A3F74-1B9A-47A5-B964-504656F14E1A}" srcOrd="0" destOrd="0" presId="urn:microsoft.com/office/officeart/2005/8/layout/vList5"/>
    <dgm:cxn modelId="{8C706563-7D37-4650-8B35-9DAF06D9448C}" type="presParOf" srcId="{2C3AAD27-63EC-4E44-B93E-859919B856B3}" destId="{786F2E5D-04D9-4320-AD70-35ECC8E085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C364E5E-BC97-47F1-BCA4-66D9092F25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AFF438-8D22-46F2-9063-4505EC0FAD4F}">
      <dgm:prSet phldrT="[Текст]" custT="1"/>
      <dgm:spPr/>
      <dgm:t>
        <a:bodyPr/>
        <a:lstStyle/>
        <a:p>
          <a:pPr algn="ctr"/>
          <a:r>
            <a:rPr lang="ru-RU" sz="2500" dirty="0" smtClean="0"/>
            <a:t>Медицинское заключение выдается родителю / законному представителю несовершеннолетнего при предъявлении документа, удостоверяющего личность, в срок, не превышающий 3 рабочих дня после окончания медицинских мероприятий по обследованию ребенка подкомиссией</a:t>
          </a:r>
          <a:endParaRPr lang="ru-RU" sz="2500" dirty="0"/>
        </a:p>
      </dgm:t>
    </dgm:pt>
    <dgm:pt modelId="{7F6B0E0F-EC15-4D5F-954D-19C818D8FE2F}" type="parTrans" cxnId="{2FEA1E2D-4E42-437D-960B-1C086C65D13C}">
      <dgm:prSet/>
      <dgm:spPr/>
      <dgm:t>
        <a:bodyPr/>
        <a:lstStyle/>
        <a:p>
          <a:endParaRPr lang="ru-RU"/>
        </a:p>
      </dgm:t>
    </dgm:pt>
    <dgm:pt modelId="{7FF32490-17C5-4A83-8F64-63A7B1D1C9DC}" type="sibTrans" cxnId="{2FEA1E2D-4E42-437D-960B-1C086C65D13C}">
      <dgm:prSet/>
      <dgm:spPr/>
      <dgm:t>
        <a:bodyPr/>
        <a:lstStyle/>
        <a:p>
          <a:endParaRPr lang="ru-RU"/>
        </a:p>
      </dgm:t>
    </dgm:pt>
    <dgm:pt modelId="{0827D9D4-F8B4-4AC4-821B-F2CEAF10612F}">
      <dgm:prSet phldrT="[Текст]" custT="1"/>
      <dgm:spPr/>
      <dgm:t>
        <a:bodyPr/>
        <a:lstStyle/>
        <a:p>
          <a:pPr algn="ctr"/>
          <a:r>
            <a:rPr lang="ru-RU" sz="2500" dirty="0" smtClean="0"/>
            <a:t>Медицинское заключение действительно в течении календарного года</a:t>
          </a:r>
          <a:endParaRPr lang="ru-RU" sz="2500" dirty="0"/>
        </a:p>
      </dgm:t>
    </dgm:pt>
    <dgm:pt modelId="{EC42B45D-BA19-4D37-B3F2-2AA5A905D1B3}" type="parTrans" cxnId="{F5A447B2-1D94-4A10-BAEC-D41FD4060C96}">
      <dgm:prSet/>
      <dgm:spPr/>
      <dgm:t>
        <a:bodyPr/>
        <a:lstStyle/>
        <a:p>
          <a:endParaRPr lang="ru-RU"/>
        </a:p>
      </dgm:t>
    </dgm:pt>
    <dgm:pt modelId="{168568D8-2A7D-4A92-879E-D2AEEB9F2BD2}" type="sibTrans" cxnId="{F5A447B2-1D94-4A10-BAEC-D41FD4060C96}">
      <dgm:prSet/>
      <dgm:spPr/>
      <dgm:t>
        <a:bodyPr/>
        <a:lstStyle/>
        <a:p>
          <a:endParaRPr lang="ru-RU"/>
        </a:p>
      </dgm:t>
    </dgm:pt>
    <dgm:pt modelId="{7B14BED4-0D3F-4D7A-8771-84B81F8153A9}">
      <dgm:prSet custT="1"/>
      <dgm:spPr/>
      <dgm:t>
        <a:bodyPr/>
        <a:lstStyle/>
        <a:p>
          <a:pPr algn="ctr"/>
          <a:r>
            <a:rPr lang="ru-RU" sz="2500" dirty="0" smtClean="0"/>
            <a:t>Родители / законные представители имеют право получить дубликат медицинского заключения</a:t>
          </a:r>
          <a:endParaRPr lang="ru-RU" sz="2500" dirty="0"/>
        </a:p>
      </dgm:t>
    </dgm:pt>
    <dgm:pt modelId="{B6018A1B-371F-4E74-945B-343EEA79C355}" type="parTrans" cxnId="{613A4C93-9786-43C4-BA69-8D53D3725926}">
      <dgm:prSet/>
      <dgm:spPr/>
      <dgm:t>
        <a:bodyPr/>
        <a:lstStyle/>
        <a:p>
          <a:endParaRPr lang="ru-RU"/>
        </a:p>
      </dgm:t>
    </dgm:pt>
    <dgm:pt modelId="{9AFEECC1-83AB-4D72-9B50-E8B4417961BF}" type="sibTrans" cxnId="{613A4C93-9786-43C4-BA69-8D53D3725926}">
      <dgm:prSet/>
      <dgm:spPr/>
      <dgm:t>
        <a:bodyPr/>
        <a:lstStyle/>
        <a:p>
          <a:endParaRPr lang="ru-RU"/>
        </a:p>
      </dgm:t>
    </dgm:pt>
    <dgm:pt modelId="{25AC1D0F-E448-4C73-98AF-0E46A3D41C88}" type="pres">
      <dgm:prSet presAssocID="{CC364E5E-BC97-47F1-BCA4-66D9092F25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834646-C48A-4400-8957-22BA4116BF73}" type="pres">
      <dgm:prSet presAssocID="{24AFF438-8D22-46F2-9063-4505EC0FAD4F}" presName="parentText" presStyleLbl="node1" presStyleIdx="0" presStyleCnt="3" custScaleY="100669" custLinFactNeighborY="-4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B2ACC-B562-4D58-92EE-A6737D5B0D7E}" type="pres">
      <dgm:prSet presAssocID="{7FF32490-17C5-4A83-8F64-63A7B1D1C9DC}" presName="spacer" presStyleCnt="0"/>
      <dgm:spPr/>
    </dgm:pt>
    <dgm:pt modelId="{70DC16B1-CD1F-4D78-832E-168D106D3D17}" type="pres">
      <dgm:prSet presAssocID="{0827D9D4-F8B4-4AC4-821B-F2CEAF10612F}" presName="parentText" presStyleLbl="node1" presStyleIdx="1" presStyleCnt="3" custScaleY="58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CF27C-0962-43A9-A61C-0D12B5D41BAA}" type="pres">
      <dgm:prSet presAssocID="{168568D8-2A7D-4A92-879E-D2AEEB9F2BD2}" presName="spacer" presStyleCnt="0"/>
      <dgm:spPr/>
    </dgm:pt>
    <dgm:pt modelId="{2849F5A6-E8C6-4B1D-82E7-2D3637B6DBFC}" type="pres">
      <dgm:prSet presAssocID="{7B14BED4-0D3F-4D7A-8771-84B81F8153A9}" presName="parentText" presStyleLbl="node1" presStyleIdx="2" presStyleCnt="3" custScaleY="752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A447B2-1D94-4A10-BAEC-D41FD4060C96}" srcId="{CC364E5E-BC97-47F1-BCA4-66D9092F25B8}" destId="{0827D9D4-F8B4-4AC4-821B-F2CEAF10612F}" srcOrd="1" destOrd="0" parTransId="{EC42B45D-BA19-4D37-B3F2-2AA5A905D1B3}" sibTransId="{168568D8-2A7D-4A92-879E-D2AEEB9F2BD2}"/>
    <dgm:cxn modelId="{754CBFED-EF20-4306-AE25-A96DF52A35F2}" type="presOf" srcId="{7B14BED4-0D3F-4D7A-8771-84B81F8153A9}" destId="{2849F5A6-E8C6-4B1D-82E7-2D3637B6DBFC}" srcOrd="0" destOrd="0" presId="urn:microsoft.com/office/officeart/2005/8/layout/vList2"/>
    <dgm:cxn modelId="{331CB545-1325-4D7F-B3B5-629066EA2186}" type="presOf" srcId="{CC364E5E-BC97-47F1-BCA4-66D9092F25B8}" destId="{25AC1D0F-E448-4C73-98AF-0E46A3D41C88}" srcOrd="0" destOrd="0" presId="urn:microsoft.com/office/officeart/2005/8/layout/vList2"/>
    <dgm:cxn modelId="{2FEA1E2D-4E42-437D-960B-1C086C65D13C}" srcId="{CC364E5E-BC97-47F1-BCA4-66D9092F25B8}" destId="{24AFF438-8D22-46F2-9063-4505EC0FAD4F}" srcOrd="0" destOrd="0" parTransId="{7F6B0E0F-EC15-4D5F-954D-19C818D8FE2F}" sibTransId="{7FF32490-17C5-4A83-8F64-63A7B1D1C9DC}"/>
    <dgm:cxn modelId="{C1DF4007-DD15-460F-BF0D-A5D52C87BB13}" type="presOf" srcId="{24AFF438-8D22-46F2-9063-4505EC0FAD4F}" destId="{7A834646-C48A-4400-8957-22BA4116BF73}" srcOrd="0" destOrd="0" presId="urn:microsoft.com/office/officeart/2005/8/layout/vList2"/>
    <dgm:cxn modelId="{8D1D926E-C143-48D7-ABB2-BDFE9AFCACF1}" type="presOf" srcId="{0827D9D4-F8B4-4AC4-821B-F2CEAF10612F}" destId="{70DC16B1-CD1F-4D78-832E-168D106D3D17}" srcOrd="0" destOrd="0" presId="urn:microsoft.com/office/officeart/2005/8/layout/vList2"/>
    <dgm:cxn modelId="{613A4C93-9786-43C4-BA69-8D53D3725926}" srcId="{CC364E5E-BC97-47F1-BCA4-66D9092F25B8}" destId="{7B14BED4-0D3F-4D7A-8771-84B81F8153A9}" srcOrd="2" destOrd="0" parTransId="{B6018A1B-371F-4E74-945B-343EEA79C355}" sibTransId="{9AFEECC1-83AB-4D72-9B50-E8B4417961BF}"/>
    <dgm:cxn modelId="{2A67792D-2EBE-4276-9C0C-D5298C15C951}" type="presParOf" srcId="{25AC1D0F-E448-4C73-98AF-0E46A3D41C88}" destId="{7A834646-C48A-4400-8957-22BA4116BF73}" srcOrd="0" destOrd="0" presId="urn:microsoft.com/office/officeart/2005/8/layout/vList2"/>
    <dgm:cxn modelId="{CACAB6B8-0ADD-4D3F-9A04-4E3F2A77966C}" type="presParOf" srcId="{25AC1D0F-E448-4C73-98AF-0E46A3D41C88}" destId="{E45B2ACC-B562-4D58-92EE-A6737D5B0D7E}" srcOrd="1" destOrd="0" presId="urn:microsoft.com/office/officeart/2005/8/layout/vList2"/>
    <dgm:cxn modelId="{7493D44B-BDEA-49E8-81B9-9C8BD5B3EC0B}" type="presParOf" srcId="{25AC1D0F-E448-4C73-98AF-0E46A3D41C88}" destId="{70DC16B1-CD1F-4D78-832E-168D106D3D17}" srcOrd="2" destOrd="0" presId="urn:microsoft.com/office/officeart/2005/8/layout/vList2"/>
    <dgm:cxn modelId="{F8095CED-9186-4C6A-BF9E-25C94FCAFF06}" type="presParOf" srcId="{25AC1D0F-E448-4C73-98AF-0E46A3D41C88}" destId="{16DCF27C-0962-43A9-A61C-0D12B5D41BAA}" srcOrd="3" destOrd="0" presId="urn:microsoft.com/office/officeart/2005/8/layout/vList2"/>
    <dgm:cxn modelId="{A39101D6-7288-4A76-BABA-5CC028463E61}" type="presParOf" srcId="{25AC1D0F-E448-4C73-98AF-0E46A3D41C88}" destId="{2849F5A6-E8C6-4B1D-82E7-2D3637B6DBF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C364E5E-BC97-47F1-BCA4-66D9092F25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608CE9-C534-4268-9FE8-204E870AFF9D}">
      <dgm:prSet custT="1"/>
      <dgm:spPr/>
      <dgm:t>
        <a:bodyPr/>
        <a:lstStyle/>
        <a:p>
          <a:pPr algn="ctr"/>
          <a:r>
            <a:rPr lang="ru-RU" sz="2400" b="1" dirty="0" smtClean="0"/>
            <a:t>Медицинское заключение является необходимой частью для вынесения решения ЦПМПК по организации образовательного процесса для лиц с ограниченными возможностями здоровья</a:t>
          </a:r>
          <a:endParaRPr lang="ru-RU" sz="2400" dirty="0"/>
        </a:p>
      </dgm:t>
    </dgm:pt>
    <dgm:pt modelId="{F52C42AC-3C3A-4455-935C-2244349FA808}" type="parTrans" cxnId="{533C064C-D638-4E23-A034-068005615917}">
      <dgm:prSet/>
      <dgm:spPr/>
      <dgm:t>
        <a:bodyPr/>
        <a:lstStyle/>
        <a:p>
          <a:endParaRPr lang="ru-RU"/>
        </a:p>
      </dgm:t>
    </dgm:pt>
    <dgm:pt modelId="{EF82CAD0-FE7C-499E-A2A9-A49CE51CB562}" type="sibTrans" cxnId="{533C064C-D638-4E23-A034-068005615917}">
      <dgm:prSet/>
      <dgm:spPr/>
      <dgm:t>
        <a:bodyPr/>
        <a:lstStyle/>
        <a:p>
          <a:endParaRPr lang="ru-RU"/>
        </a:p>
      </dgm:t>
    </dgm:pt>
    <dgm:pt modelId="{5DCABDBF-849E-4D1B-A92A-DDA0DD786BFE}">
      <dgm:prSet custT="1"/>
      <dgm:spPr/>
      <dgm:t>
        <a:bodyPr/>
        <a:lstStyle/>
        <a:p>
          <a:pPr algn="ctr"/>
          <a:r>
            <a:rPr lang="ru-RU" sz="2400" b="1" dirty="0" smtClean="0"/>
            <a:t>По всем вопросам оформления медицинского заключения можно обратиться к заместителю главного врача по клинико-экспертной работе или к заведующему филиалом государственной медицинской организации оказывающей первичную медико-санитарную помощь</a:t>
          </a:r>
          <a:endParaRPr lang="ru-RU" sz="2400" dirty="0"/>
        </a:p>
      </dgm:t>
    </dgm:pt>
    <dgm:pt modelId="{59DA6A4B-6932-4FC7-8E9D-10323C41AB62}" type="parTrans" cxnId="{8DE2BF70-39F0-4F31-A855-16014C579982}">
      <dgm:prSet/>
      <dgm:spPr/>
      <dgm:t>
        <a:bodyPr/>
        <a:lstStyle/>
        <a:p>
          <a:endParaRPr lang="ru-RU"/>
        </a:p>
      </dgm:t>
    </dgm:pt>
    <dgm:pt modelId="{2DFB47B5-72D9-404E-8395-8D514A6A7AD2}" type="sibTrans" cxnId="{8DE2BF70-39F0-4F31-A855-16014C579982}">
      <dgm:prSet/>
      <dgm:spPr/>
      <dgm:t>
        <a:bodyPr/>
        <a:lstStyle/>
        <a:p>
          <a:endParaRPr lang="ru-RU"/>
        </a:p>
      </dgm:t>
    </dgm:pt>
    <dgm:pt modelId="{25AC1D0F-E448-4C73-98AF-0E46A3D41C88}" type="pres">
      <dgm:prSet presAssocID="{CC364E5E-BC97-47F1-BCA4-66D9092F25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01132D-2CD4-467A-A2B3-A5B0840DE03A}" type="pres">
      <dgm:prSet presAssocID="{11608CE9-C534-4268-9FE8-204E870AFF9D}" presName="parentText" presStyleLbl="node1" presStyleIdx="0" presStyleCnt="2" custLinFactNeighborY="-17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FF590-1AD2-403D-98AB-E4C1DFF63532}" type="pres">
      <dgm:prSet presAssocID="{EF82CAD0-FE7C-499E-A2A9-A49CE51CB562}" presName="spacer" presStyleCnt="0"/>
      <dgm:spPr/>
    </dgm:pt>
    <dgm:pt modelId="{2FBDB27C-B23A-408C-B2AD-8F7DCEE7A651}" type="pres">
      <dgm:prSet presAssocID="{5DCABDBF-849E-4D1B-A92A-DDA0DD786BF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3C064C-D638-4E23-A034-068005615917}" srcId="{CC364E5E-BC97-47F1-BCA4-66D9092F25B8}" destId="{11608CE9-C534-4268-9FE8-204E870AFF9D}" srcOrd="0" destOrd="0" parTransId="{F52C42AC-3C3A-4455-935C-2244349FA808}" sibTransId="{EF82CAD0-FE7C-499E-A2A9-A49CE51CB562}"/>
    <dgm:cxn modelId="{F9154C81-313F-4485-A1C7-51D6E9A40251}" type="presOf" srcId="{5DCABDBF-849E-4D1B-A92A-DDA0DD786BFE}" destId="{2FBDB27C-B23A-408C-B2AD-8F7DCEE7A651}" srcOrd="0" destOrd="0" presId="urn:microsoft.com/office/officeart/2005/8/layout/vList2"/>
    <dgm:cxn modelId="{331CB545-1325-4D7F-B3B5-629066EA2186}" type="presOf" srcId="{CC364E5E-BC97-47F1-BCA4-66D9092F25B8}" destId="{25AC1D0F-E448-4C73-98AF-0E46A3D41C88}" srcOrd="0" destOrd="0" presId="urn:microsoft.com/office/officeart/2005/8/layout/vList2"/>
    <dgm:cxn modelId="{0E8E2913-1493-4106-873D-552997FC3515}" type="presOf" srcId="{11608CE9-C534-4268-9FE8-204E870AFF9D}" destId="{A701132D-2CD4-467A-A2B3-A5B0840DE03A}" srcOrd="0" destOrd="0" presId="urn:microsoft.com/office/officeart/2005/8/layout/vList2"/>
    <dgm:cxn modelId="{8DE2BF70-39F0-4F31-A855-16014C579982}" srcId="{CC364E5E-BC97-47F1-BCA4-66D9092F25B8}" destId="{5DCABDBF-849E-4D1B-A92A-DDA0DD786BFE}" srcOrd="1" destOrd="0" parTransId="{59DA6A4B-6932-4FC7-8E9D-10323C41AB62}" sibTransId="{2DFB47B5-72D9-404E-8395-8D514A6A7AD2}"/>
    <dgm:cxn modelId="{D54E4985-3FB2-4D89-90D7-30AA93EEA6CC}" type="presParOf" srcId="{25AC1D0F-E448-4C73-98AF-0E46A3D41C88}" destId="{A701132D-2CD4-467A-A2B3-A5B0840DE03A}" srcOrd="0" destOrd="0" presId="urn:microsoft.com/office/officeart/2005/8/layout/vList2"/>
    <dgm:cxn modelId="{403FE079-19A5-4CD5-98AB-C4ED3CDC55E9}" type="presParOf" srcId="{25AC1D0F-E448-4C73-98AF-0E46A3D41C88}" destId="{DA4FF590-1AD2-403D-98AB-E4C1DFF63532}" srcOrd="1" destOrd="0" presId="urn:microsoft.com/office/officeart/2005/8/layout/vList2"/>
    <dgm:cxn modelId="{BD32F4BB-3C70-427E-9560-E6F30B211AAF}" type="presParOf" srcId="{25AC1D0F-E448-4C73-98AF-0E46A3D41C88}" destId="{2FBDB27C-B23A-408C-B2AD-8F7DCEE7A65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C364E5E-BC97-47F1-BCA4-66D9092F25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608CE9-C534-4268-9FE8-204E870AFF9D}">
      <dgm:prSet custT="1"/>
      <dgm:spPr/>
      <dgm:t>
        <a:bodyPr/>
        <a:lstStyle/>
        <a:p>
          <a:pPr algn="ctr"/>
          <a:r>
            <a:rPr lang="ru-RU" sz="4800" dirty="0" smtClean="0"/>
            <a:t>Благодарю за внимание</a:t>
          </a:r>
          <a:endParaRPr lang="ru-RU" sz="4800" dirty="0"/>
        </a:p>
      </dgm:t>
    </dgm:pt>
    <dgm:pt modelId="{F52C42AC-3C3A-4455-935C-2244349FA808}" type="parTrans" cxnId="{533C064C-D638-4E23-A034-068005615917}">
      <dgm:prSet/>
      <dgm:spPr/>
      <dgm:t>
        <a:bodyPr/>
        <a:lstStyle/>
        <a:p>
          <a:endParaRPr lang="ru-RU"/>
        </a:p>
      </dgm:t>
    </dgm:pt>
    <dgm:pt modelId="{EF82CAD0-FE7C-499E-A2A9-A49CE51CB562}" type="sibTrans" cxnId="{533C064C-D638-4E23-A034-068005615917}">
      <dgm:prSet/>
      <dgm:spPr/>
      <dgm:t>
        <a:bodyPr/>
        <a:lstStyle/>
        <a:p>
          <a:endParaRPr lang="ru-RU"/>
        </a:p>
      </dgm:t>
    </dgm:pt>
    <dgm:pt modelId="{25AC1D0F-E448-4C73-98AF-0E46A3D41C88}" type="pres">
      <dgm:prSet presAssocID="{CC364E5E-BC97-47F1-BCA4-66D9092F25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01132D-2CD4-467A-A2B3-A5B0840DE03A}" type="pres">
      <dgm:prSet presAssocID="{11608CE9-C534-4268-9FE8-204E870AFF9D}" presName="parentText" presStyleLbl="node1" presStyleIdx="0" presStyleCnt="1" custLinFactNeighborX="-2199" custLinFactNeighborY="-16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3C064C-D638-4E23-A034-068005615917}" srcId="{CC364E5E-BC97-47F1-BCA4-66D9092F25B8}" destId="{11608CE9-C534-4268-9FE8-204E870AFF9D}" srcOrd="0" destOrd="0" parTransId="{F52C42AC-3C3A-4455-935C-2244349FA808}" sibTransId="{EF82CAD0-FE7C-499E-A2A9-A49CE51CB562}"/>
    <dgm:cxn modelId="{331CB545-1325-4D7F-B3B5-629066EA2186}" type="presOf" srcId="{CC364E5E-BC97-47F1-BCA4-66D9092F25B8}" destId="{25AC1D0F-E448-4C73-98AF-0E46A3D41C88}" srcOrd="0" destOrd="0" presId="urn:microsoft.com/office/officeart/2005/8/layout/vList2"/>
    <dgm:cxn modelId="{0E8E2913-1493-4106-873D-552997FC3515}" type="presOf" srcId="{11608CE9-C534-4268-9FE8-204E870AFF9D}" destId="{A701132D-2CD4-467A-A2B3-A5B0840DE03A}" srcOrd="0" destOrd="0" presId="urn:microsoft.com/office/officeart/2005/8/layout/vList2"/>
    <dgm:cxn modelId="{D54E4985-3FB2-4D89-90D7-30AA93EEA6CC}" type="presParOf" srcId="{25AC1D0F-E448-4C73-98AF-0E46A3D41C88}" destId="{A701132D-2CD4-467A-A2B3-A5B0840DE03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364E5E-BC97-47F1-BCA4-66D9092F25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AFF438-8D22-46F2-9063-4505EC0FAD4F}">
      <dgm:prSet phldrT="[Текст]" custT="1"/>
      <dgm:spPr/>
      <dgm:t>
        <a:bodyPr/>
        <a:lstStyle/>
        <a:p>
          <a:pPr algn="ctr"/>
          <a:r>
            <a:rPr lang="ru-RU" altLang="ru-RU" sz="2400" b="1" dirty="0" smtClean="0">
              <a:solidFill>
                <a:schemeClr val="bg1"/>
              </a:solidFill>
            </a:rPr>
            <a:t>Федеральный закон от 29.12.2012 № 273-ФЗ "Об образовании в Российской Федерации"</a:t>
          </a:r>
          <a:endParaRPr lang="ru-RU" sz="2400" dirty="0">
            <a:solidFill>
              <a:schemeClr val="bg1"/>
            </a:solidFill>
          </a:endParaRPr>
        </a:p>
      </dgm:t>
    </dgm:pt>
    <dgm:pt modelId="{7F6B0E0F-EC15-4D5F-954D-19C818D8FE2F}" type="parTrans" cxnId="{2FEA1E2D-4E42-437D-960B-1C086C65D13C}">
      <dgm:prSet/>
      <dgm:spPr/>
      <dgm:t>
        <a:bodyPr/>
        <a:lstStyle/>
        <a:p>
          <a:endParaRPr lang="ru-RU"/>
        </a:p>
      </dgm:t>
    </dgm:pt>
    <dgm:pt modelId="{7FF32490-17C5-4A83-8F64-63A7B1D1C9DC}" type="sibTrans" cxnId="{2FEA1E2D-4E42-437D-960B-1C086C65D13C}">
      <dgm:prSet/>
      <dgm:spPr/>
      <dgm:t>
        <a:bodyPr/>
        <a:lstStyle/>
        <a:p>
          <a:endParaRPr lang="ru-RU"/>
        </a:p>
      </dgm:t>
    </dgm:pt>
    <dgm:pt modelId="{0827D9D4-F8B4-4AC4-821B-F2CEAF10612F}">
      <dgm:prSet phldrT="[Текст]"/>
      <dgm:spPr/>
      <dgm:t>
        <a:bodyPr/>
        <a:lstStyle/>
        <a:p>
          <a:pPr algn="l"/>
          <a:r>
            <a:rPr lang="ru-RU" altLang="ru-RU" b="0" i="0" dirty="0" smtClean="0">
              <a:latin typeface="Calibri" pitchFamily="32" charset="0"/>
            </a:rPr>
            <a:t>Статья 2, пункт 16                               Обучающийся с ограниченными возможностями здоровья –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</a:t>
          </a:r>
          <a:endParaRPr lang="ru-RU" b="0" i="0" dirty="0"/>
        </a:p>
      </dgm:t>
    </dgm:pt>
    <dgm:pt modelId="{EC42B45D-BA19-4D37-B3F2-2AA5A905D1B3}" type="parTrans" cxnId="{F5A447B2-1D94-4A10-BAEC-D41FD4060C96}">
      <dgm:prSet/>
      <dgm:spPr/>
      <dgm:t>
        <a:bodyPr/>
        <a:lstStyle/>
        <a:p>
          <a:endParaRPr lang="ru-RU"/>
        </a:p>
      </dgm:t>
    </dgm:pt>
    <dgm:pt modelId="{168568D8-2A7D-4A92-879E-D2AEEB9F2BD2}" type="sibTrans" cxnId="{F5A447B2-1D94-4A10-BAEC-D41FD4060C96}">
      <dgm:prSet/>
      <dgm:spPr/>
      <dgm:t>
        <a:bodyPr/>
        <a:lstStyle/>
        <a:p>
          <a:endParaRPr lang="ru-RU"/>
        </a:p>
      </dgm:t>
    </dgm:pt>
    <dgm:pt modelId="{25AC1D0F-E448-4C73-98AF-0E46A3D41C88}" type="pres">
      <dgm:prSet presAssocID="{CC364E5E-BC97-47F1-BCA4-66D9092F25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834646-C48A-4400-8957-22BA4116BF73}" type="pres">
      <dgm:prSet presAssocID="{24AFF438-8D22-46F2-9063-4505EC0FAD4F}" presName="parentText" presStyleLbl="node1" presStyleIdx="0" presStyleCnt="1" custScaleY="100701" custLinFactNeighborX="930" custLinFactNeighborY="-68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41A3B-5414-4EDF-8F92-13D73577F95B}" type="pres">
      <dgm:prSet presAssocID="{24AFF438-8D22-46F2-9063-4505EC0FAD4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EA1E2D-4E42-437D-960B-1C086C65D13C}" srcId="{CC364E5E-BC97-47F1-BCA4-66D9092F25B8}" destId="{24AFF438-8D22-46F2-9063-4505EC0FAD4F}" srcOrd="0" destOrd="0" parTransId="{7F6B0E0F-EC15-4D5F-954D-19C818D8FE2F}" sibTransId="{7FF32490-17C5-4A83-8F64-63A7B1D1C9DC}"/>
    <dgm:cxn modelId="{83C841FD-BCCA-4999-81C4-BD1C7AD3C8A4}" type="presOf" srcId="{0827D9D4-F8B4-4AC4-821B-F2CEAF10612F}" destId="{7B541A3B-5414-4EDF-8F92-13D73577F95B}" srcOrd="0" destOrd="0" presId="urn:microsoft.com/office/officeart/2005/8/layout/vList2"/>
    <dgm:cxn modelId="{2FCE04E5-3497-430A-8443-57474FE2A995}" type="presOf" srcId="{24AFF438-8D22-46F2-9063-4505EC0FAD4F}" destId="{7A834646-C48A-4400-8957-22BA4116BF73}" srcOrd="0" destOrd="0" presId="urn:microsoft.com/office/officeart/2005/8/layout/vList2"/>
    <dgm:cxn modelId="{F5A447B2-1D94-4A10-BAEC-D41FD4060C96}" srcId="{24AFF438-8D22-46F2-9063-4505EC0FAD4F}" destId="{0827D9D4-F8B4-4AC4-821B-F2CEAF10612F}" srcOrd="0" destOrd="0" parTransId="{EC42B45D-BA19-4D37-B3F2-2AA5A905D1B3}" sibTransId="{168568D8-2A7D-4A92-879E-D2AEEB9F2BD2}"/>
    <dgm:cxn modelId="{68286886-B6B2-4859-BC8E-7C80146B23AB}" type="presOf" srcId="{CC364E5E-BC97-47F1-BCA4-66D9092F25B8}" destId="{25AC1D0F-E448-4C73-98AF-0E46A3D41C88}" srcOrd="0" destOrd="0" presId="urn:microsoft.com/office/officeart/2005/8/layout/vList2"/>
    <dgm:cxn modelId="{FB10C2A5-DF4B-4B6A-9C1A-8CC0BB8A90F2}" type="presParOf" srcId="{25AC1D0F-E448-4C73-98AF-0E46A3D41C88}" destId="{7A834646-C48A-4400-8957-22BA4116BF73}" srcOrd="0" destOrd="0" presId="urn:microsoft.com/office/officeart/2005/8/layout/vList2"/>
    <dgm:cxn modelId="{9E0D359C-BDEE-4C51-9066-0F5A1038C109}" type="presParOf" srcId="{25AC1D0F-E448-4C73-98AF-0E46A3D41C88}" destId="{7B541A3B-5414-4EDF-8F92-13D73577F95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C5F51B-BE64-413A-B980-5AE5433B44E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35A8B5-3BB7-4BA2-B08E-76D6CD1B3586}">
      <dgm:prSet phldrT="[Текст]" custT="1"/>
      <dgm:spPr/>
      <dgm:t>
        <a:bodyPr/>
        <a:lstStyle/>
        <a:p>
          <a:r>
            <a:rPr lang="ru-RU" sz="3200" dirty="0" smtClean="0"/>
            <a:t>ЦПМПК г. Москвы</a:t>
          </a:r>
          <a:endParaRPr lang="ru-RU" sz="3200" dirty="0"/>
        </a:p>
      </dgm:t>
    </dgm:pt>
    <dgm:pt modelId="{985F32E2-9804-4910-8D64-3CA66AAF672A}" type="parTrans" cxnId="{FB89433E-6A90-4790-B46F-AA75564F02E7}">
      <dgm:prSet/>
      <dgm:spPr/>
      <dgm:t>
        <a:bodyPr/>
        <a:lstStyle/>
        <a:p>
          <a:endParaRPr lang="ru-RU"/>
        </a:p>
      </dgm:t>
    </dgm:pt>
    <dgm:pt modelId="{62D4A47C-B117-471C-BC23-22B4940D73F2}" type="sibTrans" cxnId="{FB89433E-6A90-4790-B46F-AA75564F02E7}">
      <dgm:prSet/>
      <dgm:spPr/>
      <dgm:t>
        <a:bodyPr/>
        <a:lstStyle/>
        <a:p>
          <a:endParaRPr lang="ru-RU"/>
        </a:p>
      </dgm:t>
    </dgm:pt>
    <dgm:pt modelId="{17A45E5D-E73C-4770-9469-0B7FFF1911DB}">
      <dgm:prSet phldrT="[Текст]" custT="1"/>
      <dgm:spPr/>
      <dgm:t>
        <a:bodyPr/>
        <a:lstStyle/>
        <a:p>
          <a:r>
            <a:rPr lang="ru-RU" sz="2000" b="1" dirty="0" smtClean="0"/>
            <a:t>Подкомиссия врачебной комиссии медицинских организаций государственной системы здравоохранения города Москвы</a:t>
          </a:r>
        </a:p>
        <a:p>
          <a:r>
            <a:rPr lang="ru-RU" sz="2000" b="1" dirty="0" smtClean="0"/>
            <a:t>(Приказ ДЗМ от 1.04.2013г. №297)</a:t>
          </a:r>
          <a:endParaRPr lang="ru-RU" sz="2000" dirty="0"/>
        </a:p>
      </dgm:t>
    </dgm:pt>
    <dgm:pt modelId="{791474FA-72FE-4398-B685-5E15DBA3159F}" type="parTrans" cxnId="{9965DF07-C6A7-427F-AEB6-89C2A36BCB9A}">
      <dgm:prSet/>
      <dgm:spPr/>
      <dgm:t>
        <a:bodyPr/>
        <a:lstStyle/>
        <a:p>
          <a:endParaRPr lang="ru-RU"/>
        </a:p>
      </dgm:t>
    </dgm:pt>
    <dgm:pt modelId="{4999A494-3329-43D7-AF6B-1D9C818DC36C}" type="sibTrans" cxnId="{9965DF07-C6A7-427F-AEB6-89C2A36BCB9A}">
      <dgm:prSet/>
      <dgm:spPr/>
      <dgm:t>
        <a:bodyPr/>
        <a:lstStyle/>
        <a:p>
          <a:endParaRPr lang="ru-RU"/>
        </a:p>
      </dgm:t>
    </dgm:pt>
    <dgm:pt modelId="{2C82E946-A732-4595-AB70-D132764618F1}">
      <dgm:prSet phldrT="[Текст]" custT="1"/>
      <dgm:spPr/>
      <dgm:t>
        <a:bodyPr/>
        <a:lstStyle/>
        <a:p>
          <a:r>
            <a:rPr lang="ru-RU" sz="2000" b="1" dirty="0" smtClean="0"/>
            <a:t>Центральная психолого-медико-педагогическая комиссия города Москвы </a:t>
          </a:r>
        </a:p>
        <a:p>
          <a:r>
            <a:rPr lang="ru-RU" sz="2000" b="1" dirty="0" smtClean="0"/>
            <a:t>(Приказ ДОМ от 1.12.2014г. №897)</a:t>
          </a:r>
          <a:endParaRPr lang="ru-RU" sz="2000" dirty="0"/>
        </a:p>
      </dgm:t>
    </dgm:pt>
    <dgm:pt modelId="{030B9BA7-9778-445F-8AD5-04DB4743B90C}" type="parTrans" cxnId="{32FEAA2C-B902-4CD3-AF87-2F23523C7571}">
      <dgm:prSet/>
      <dgm:spPr/>
      <dgm:t>
        <a:bodyPr/>
        <a:lstStyle/>
        <a:p>
          <a:endParaRPr lang="ru-RU"/>
        </a:p>
      </dgm:t>
    </dgm:pt>
    <dgm:pt modelId="{7AA8A88B-0C51-44EC-B173-910213C289B3}" type="sibTrans" cxnId="{32FEAA2C-B902-4CD3-AF87-2F23523C7571}">
      <dgm:prSet/>
      <dgm:spPr/>
      <dgm:t>
        <a:bodyPr/>
        <a:lstStyle/>
        <a:p>
          <a:endParaRPr lang="ru-RU"/>
        </a:p>
      </dgm:t>
    </dgm:pt>
    <dgm:pt modelId="{D1983179-5277-441E-892C-0A4D8D5A3B36}">
      <dgm:prSet phldrT="[Текст]" custT="1"/>
      <dgm:spPr/>
      <dgm:t>
        <a:bodyPr/>
        <a:lstStyle/>
        <a:p>
          <a:r>
            <a:rPr lang="ru-RU" sz="2000" b="1" dirty="0" smtClean="0"/>
            <a:t>Межведомственная конфликтная комиссия ЦПМПК города Москвы </a:t>
          </a:r>
        </a:p>
        <a:p>
          <a:r>
            <a:rPr lang="ru-RU" sz="2000" b="1" dirty="0" smtClean="0"/>
            <a:t>(Приказ ДОМ от 28.05.2015г. №245)</a:t>
          </a:r>
          <a:endParaRPr lang="ru-RU" sz="2000" dirty="0"/>
        </a:p>
      </dgm:t>
    </dgm:pt>
    <dgm:pt modelId="{753FB327-EFC4-4508-A00D-AED8DFD55649}" type="parTrans" cxnId="{A5F82C1E-01B1-4A56-A052-750F82BD28D1}">
      <dgm:prSet/>
      <dgm:spPr/>
      <dgm:t>
        <a:bodyPr/>
        <a:lstStyle/>
        <a:p>
          <a:endParaRPr lang="ru-RU"/>
        </a:p>
      </dgm:t>
    </dgm:pt>
    <dgm:pt modelId="{00208900-8A72-45B2-BE00-8139979BF553}" type="sibTrans" cxnId="{A5F82C1E-01B1-4A56-A052-750F82BD28D1}">
      <dgm:prSet/>
      <dgm:spPr/>
      <dgm:t>
        <a:bodyPr/>
        <a:lstStyle/>
        <a:p>
          <a:endParaRPr lang="ru-RU"/>
        </a:p>
      </dgm:t>
    </dgm:pt>
    <dgm:pt modelId="{0CE88EE2-8F54-46AE-B723-5A7FA2186C9E}" type="pres">
      <dgm:prSet presAssocID="{76C5F51B-BE64-413A-B980-5AE5433B44E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F99E9E-8163-49C1-B198-0ACF90D9804E}" type="pres">
      <dgm:prSet presAssocID="{1F35A8B5-3BB7-4BA2-B08E-76D6CD1B3586}" presName="vertOne" presStyleCnt="0"/>
      <dgm:spPr/>
    </dgm:pt>
    <dgm:pt modelId="{3A4F8AB1-817F-4B8B-AAF4-48837DB802E5}" type="pres">
      <dgm:prSet presAssocID="{1F35A8B5-3BB7-4BA2-B08E-76D6CD1B3586}" presName="txOne" presStyleLbl="node0" presStyleIdx="0" presStyleCnt="1" custScaleY="301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2B4E59-8C98-446D-8C47-DDB8905B6E83}" type="pres">
      <dgm:prSet presAssocID="{1F35A8B5-3BB7-4BA2-B08E-76D6CD1B3586}" presName="parTransOne" presStyleCnt="0"/>
      <dgm:spPr/>
    </dgm:pt>
    <dgm:pt modelId="{AB02CF50-CFAE-4A65-95B1-29B11531AFDD}" type="pres">
      <dgm:prSet presAssocID="{1F35A8B5-3BB7-4BA2-B08E-76D6CD1B3586}" presName="horzOne" presStyleCnt="0"/>
      <dgm:spPr/>
    </dgm:pt>
    <dgm:pt modelId="{32DBF6E2-E90D-4C53-B17A-EBCB23765A5F}" type="pres">
      <dgm:prSet presAssocID="{17A45E5D-E73C-4770-9469-0B7FFF1911DB}" presName="vertTwo" presStyleCnt="0"/>
      <dgm:spPr/>
    </dgm:pt>
    <dgm:pt modelId="{B52CB141-019F-49E9-A3F2-46584D3DB7DB}" type="pres">
      <dgm:prSet presAssocID="{17A45E5D-E73C-4770-9469-0B7FFF1911DB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BCFED8-D009-4018-A185-94274FBB1AFD}" type="pres">
      <dgm:prSet presAssocID="{17A45E5D-E73C-4770-9469-0B7FFF1911DB}" presName="horzTwo" presStyleCnt="0"/>
      <dgm:spPr/>
    </dgm:pt>
    <dgm:pt modelId="{B95094D8-F750-433C-BBDD-89A4BB09699D}" type="pres">
      <dgm:prSet presAssocID="{4999A494-3329-43D7-AF6B-1D9C818DC36C}" presName="sibSpaceTwo" presStyleCnt="0"/>
      <dgm:spPr/>
    </dgm:pt>
    <dgm:pt modelId="{6E82E56C-C402-45F9-B31D-19B62BF3CC16}" type="pres">
      <dgm:prSet presAssocID="{2C82E946-A732-4595-AB70-D132764618F1}" presName="vertTwo" presStyleCnt="0"/>
      <dgm:spPr/>
    </dgm:pt>
    <dgm:pt modelId="{E64F6D70-B162-4A56-BBBD-8B78467492D1}" type="pres">
      <dgm:prSet presAssocID="{2C82E946-A732-4595-AB70-D132764618F1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F4E489-507F-405D-A908-BC24883AEE03}" type="pres">
      <dgm:prSet presAssocID="{2C82E946-A732-4595-AB70-D132764618F1}" presName="horzTwo" presStyleCnt="0"/>
      <dgm:spPr/>
    </dgm:pt>
    <dgm:pt modelId="{CAA581E1-1842-4382-8158-817C412F42E4}" type="pres">
      <dgm:prSet presAssocID="{7AA8A88B-0C51-44EC-B173-910213C289B3}" presName="sibSpaceTwo" presStyleCnt="0"/>
      <dgm:spPr/>
    </dgm:pt>
    <dgm:pt modelId="{13A0F6C3-A8DF-4BA2-A542-9143F5573820}" type="pres">
      <dgm:prSet presAssocID="{D1983179-5277-441E-892C-0A4D8D5A3B36}" presName="vertTwo" presStyleCnt="0"/>
      <dgm:spPr/>
    </dgm:pt>
    <dgm:pt modelId="{AC8824DA-4C8A-41E0-82B4-A5A96535F929}" type="pres">
      <dgm:prSet presAssocID="{D1983179-5277-441E-892C-0A4D8D5A3B36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D5AF1E-2EB9-4FA6-94D9-FC711C41C366}" type="pres">
      <dgm:prSet presAssocID="{D1983179-5277-441E-892C-0A4D8D5A3B36}" presName="horzTwo" presStyleCnt="0"/>
      <dgm:spPr/>
    </dgm:pt>
  </dgm:ptLst>
  <dgm:cxnLst>
    <dgm:cxn modelId="{A5F82C1E-01B1-4A56-A052-750F82BD28D1}" srcId="{1F35A8B5-3BB7-4BA2-B08E-76D6CD1B3586}" destId="{D1983179-5277-441E-892C-0A4D8D5A3B36}" srcOrd="2" destOrd="0" parTransId="{753FB327-EFC4-4508-A00D-AED8DFD55649}" sibTransId="{00208900-8A72-45B2-BE00-8139979BF553}"/>
    <dgm:cxn modelId="{E2C52348-85EF-4A30-8AEE-EFB64304F71C}" type="presOf" srcId="{2C82E946-A732-4595-AB70-D132764618F1}" destId="{E64F6D70-B162-4A56-BBBD-8B78467492D1}" srcOrd="0" destOrd="0" presId="urn:microsoft.com/office/officeart/2005/8/layout/hierarchy4"/>
    <dgm:cxn modelId="{F3B01B3E-7E4F-4A4C-ADB6-B52FB9FEA87E}" type="presOf" srcId="{D1983179-5277-441E-892C-0A4D8D5A3B36}" destId="{AC8824DA-4C8A-41E0-82B4-A5A96535F929}" srcOrd="0" destOrd="0" presId="urn:microsoft.com/office/officeart/2005/8/layout/hierarchy4"/>
    <dgm:cxn modelId="{FB89433E-6A90-4790-B46F-AA75564F02E7}" srcId="{76C5F51B-BE64-413A-B980-5AE5433B44E3}" destId="{1F35A8B5-3BB7-4BA2-B08E-76D6CD1B3586}" srcOrd="0" destOrd="0" parTransId="{985F32E2-9804-4910-8D64-3CA66AAF672A}" sibTransId="{62D4A47C-B117-471C-BC23-22B4940D73F2}"/>
    <dgm:cxn modelId="{32FEAA2C-B902-4CD3-AF87-2F23523C7571}" srcId="{1F35A8B5-3BB7-4BA2-B08E-76D6CD1B3586}" destId="{2C82E946-A732-4595-AB70-D132764618F1}" srcOrd="1" destOrd="0" parTransId="{030B9BA7-9778-445F-8AD5-04DB4743B90C}" sibTransId="{7AA8A88B-0C51-44EC-B173-910213C289B3}"/>
    <dgm:cxn modelId="{B3174680-689A-4DE2-9362-271A63338C82}" type="presOf" srcId="{1F35A8B5-3BB7-4BA2-B08E-76D6CD1B3586}" destId="{3A4F8AB1-817F-4B8B-AAF4-48837DB802E5}" srcOrd="0" destOrd="0" presId="urn:microsoft.com/office/officeart/2005/8/layout/hierarchy4"/>
    <dgm:cxn modelId="{55C7FF4B-A370-47F4-8137-13C3C0DB0C8E}" type="presOf" srcId="{17A45E5D-E73C-4770-9469-0B7FFF1911DB}" destId="{B52CB141-019F-49E9-A3F2-46584D3DB7DB}" srcOrd="0" destOrd="0" presId="urn:microsoft.com/office/officeart/2005/8/layout/hierarchy4"/>
    <dgm:cxn modelId="{92571C59-3365-475B-9518-D2E766164A26}" type="presOf" srcId="{76C5F51B-BE64-413A-B980-5AE5433B44E3}" destId="{0CE88EE2-8F54-46AE-B723-5A7FA2186C9E}" srcOrd="0" destOrd="0" presId="urn:microsoft.com/office/officeart/2005/8/layout/hierarchy4"/>
    <dgm:cxn modelId="{9965DF07-C6A7-427F-AEB6-89C2A36BCB9A}" srcId="{1F35A8B5-3BB7-4BA2-B08E-76D6CD1B3586}" destId="{17A45E5D-E73C-4770-9469-0B7FFF1911DB}" srcOrd="0" destOrd="0" parTransId="{791474FA-72FE-4398-B685-5E15DBA3159F}" sibTransId="{4999A494-3329-43D7-AF6B-1D9C818DC36C}"/>
    <dgm:cxn modelId="{EBB79B22-BA3F-4ADE-8A28-56D7821B286A}" type="presParOf" srcId="{0CE88EE2-8F54-46AE-B723-5A7FA2186C9E}" destId="{D9F99E9E-8163-49C1-B198-0ACF90D9804E}" srcOrd="0" destOrd="0" presId="urn:microsoft.com/office/officeart/2005/8/layout/hierarchy4"/>
    <dgm:cxn modelId="{D0D5DAB1-A5B7-4122-AD42-BB4D2C974BFF}" type="presParOf" srcId="{D9F99E9E-8163-49C1-B198-0ACF90D9804E}" destId="{3A4F8AB1-817F-4B8B-AAF4-48837DB802E5}" srcOrd="0" destOrd="0" presId="urn:microsoft.com/office/officeart/2005/8/layout/hierarchy4"/>
    <dgm:cxn modelId="{D00D7DDE-D92E-4772-9AEE-84E845254C55}" type="presParOf" srcId="{D9F99E9E-8163-49C1-B198-0ACF90D9804E}" destId="{412B4E59-8C98-446D-8C47-DDB8905B6E83}" srcOrd="1" destOrd="0" presId="urn:microsoft.com/office/officeart/2005/8/layout/hierarchy4"/>
    <dgm:cxn modelId="{9618A283-F3BF-4F14-BBBE-1228BFED7BBA}" type="presParOf" srcId="{D9F99E9E-8163-49C1-B198-0ACF90D9804E}" destId="{AB02CF50-CFAE-4A65-95B1-29B11531AFDD}" srcOrd="2" destOrd="0" presId="urn:microsoft.com/office/officeart/2005/8/layout/hierarchy4"/>
    <dgm:cxn modelId="{A55E241E-E734-48C4-BBB8-5D73A2FCE9DB}" type="presParOf" srcId="{AB02CF50-CFAE-4A65-95B1-29B11531AFDD}" destId="{32DBF6E2-E90D-4C53-B17A-EBCB23765A5F}" srcOrd="0" destOrd="0" presId="urn:microsoft.com/office/officeart/2005/8/layout/hierarchy4"/>
    <dgm:cxn modelId="{C537FACC-6970-4BB4-9D23-CFDBD776A602}" type="presParOf" srcId="{32DBF6E2-E90D-4C53-B17A-EBCB23765A5F}" destId="{B52CB141-019F-49E9-A3F2-46584D3DB7DB}" srcOrd="0" destOrd="0" presId="urn:microsoft.com/office/officeart/2005/8/layout/hierarchy4"/>
    <dgm:cxn modelId="{7795E22C-C2DE-47AD-986C-502D08992EB9}" type="presParOf" srcId="{32DBF6E2-E90D-4C53-B17A-EBCB23765A5F}" destId="{FCBCFED8-D009-4018-A185-94274FBB1AFD}" srcOrd="1" destOrd="0" presId="urn:microsoft.com/office/officeart/2005/8/layout/hierarchy4"/>
    <dgm:cxn modelId="{29CF58BC-F9A9-458A-BE07-D488716E7789}" type="presParOf" srcId="{AB02CF50-CFAE-4A65-95B1-29B11531AFDD}" destId="{B95094D8-F750-433C-BBDD-89A4BB09699D}" srcOrd="1" destOrd="0" presId="urn:microsoft.com/office/officeart/2005/8/layout/hierarchy4"/>
    <dgm:cxn modelId="{DB20E452-6563-4006-9146-1D6BAA3C25F6}" type="presParOf" srcId="{AB02CF50-CFAE-4A65-95B1-29B11531AFDD}" destId="{6E82E56C-C402-45F9-B31D-19B62BF3CC16}" srcOrd="2" destOrd="0" presId="urn:microsoft.com/office/officeart/2005/8/layout/hierarchy4"/>
    <dgm:cxn modelId="{03858CEE-E772-4FB6-9723-7D367C499C07}" type="presParOf" srcId="{6E82E56C-C402-45F9-B31D-19B62BF3CC16}" destId="{E64F6D70-B162-4A56-BBBD-8B78467492D1}" srcOrd="0" destOrd="0" presId="urn:microsoft.com/office/officeart/2005/8/layout/hierarchy4"/>
    <dgm:cxn modelId="{C74E7DAA-7824-4182-A5CB-DE28AEBAD42B}" type="presParOf" srcId="{6E82E56C-C402-45F9-B31D-19B62BF3CC16}" destId="{8DF4E489-507F-405D-A908-BC24883AEE03}" srcOrd="1" destOrd="0" presId="urn:microsoft.com/office/officeart/2005/8/layout/hierarchy4"/>
    <dgm:cxn modelId="{BB52C341-3C14-4EEC-92FD-1538BA1163BC}" type="presParOf" srcId="{AB02CF50-CFAE-4A65-95B1-29B11531AFDD}" destId="{CAA581E1-1842-4382-8158-817C412F42E4}" srcOrd="3" destOrd="0" presId="urn:microsoft.com/office/officeart/2005/8/layout/hierarchy4"/>
    <dgm:cxn modelId="{3F4BECB8-4212-4D4D-8359-9D2506C4173D}" type="presParOf" srcId="{AB02CF50-CFAE-4A65-95B1-29B11531AFDD}" destId="{13A0F6C3-A8DF-4BA2-A542-9143F5573820}" srcOrd="4" destOrd="0" presId="urn:microsoft.com/office/officeart/2005/8/layout/hierarchy4"/>
    <dgm:cxn modelId="{19525A76-1D2A-4BFA-AE8E-8AC31CCB34CE}" type="presParOf" srcId="{13A0F6C3-A8DF-4BA2-A542-9143F5573820}" destId="{AC8824DA-4C8A-41E0-82B4-A5A96535F929}" srcOrd="0" destOrd="0" presId="urn:microsoft.com/office/officeart/2005/8/layout/hierarchy4"/>
    <dgm:cxn modelId="{B3AE847D-C315-4CED-8CA7-00816745114A}" type="presParOf" srcId="{13A0F6C3-A8DF-4BA2-A542-9143F5573820}" destId="{7FD5AF1E-2EB9-4FA6-94D9-FC711C41C36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364E5E-BC97-47F1-BCA4-66D9092F25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AFF438-8D22-46F2-9063-4505EC0FAD4F}">
      <dgm:prSet phldrT="[Текст]"/>
      <dgm:spPr/>
      <dgm:t>
        <a:bodyPr/>
        <a:lstStyle/>
        <a:p>
          <a:pPr algn="ctr"/>
          <a:r>
            <a:rPr lang="en-US" b="1" dirty="0" err="1" smtClean="0"/>
            <a:t>Приказ</a:t>
          </a:r>
          <a:r>
            <a:rPr lang="en-US" b="1" dirty="0" smtClean="0"/>
            <a:t> </a:t>
          </a:r>
          <a:r>
            <a:rPr lang="en-US" b="1" dirty="0" err="1" smtClean="0"/>
            <a:t>Департамента</a:t>
          </a:r>
          <a:r>
            <a:rPr lang="en-US" b="1" dirty="0" smtClean="0"/>
            <a:t> </a:t>
          </a:r>
          <a:r>
            <a:rPr lang="en-US" b="1" dirty="0" err="1" smtClean="0"/>
            <a:t>здравоохранения</a:t>
          </a:r>
          <a:r>
            <a:rPr lang="en-US" b="1" dirty="0" smtClean="0"/>
            <a:t> </a:t>
          </a:r>
          <a:r>
            <a:rPr lang="en-US" b="1" dirty="0" err="1" smtClean="0"/>
            <a:t>города</a:t>
          </a:r>
          <a:r>
            <a:rPr lang="en-US" b="1" dirty="0" smtClean="0"/>
            <a:t> </a:t>
          </a:r>
          <a:r>
            <a:rPr lang="en-US" b="1" dirty="0" err="1" smtClean="0"/>
            <a:t>Москвы</a:t>
          </a:r>
          <a:r>
            <a:rPr lang="en-US" b="1" dirty="0" smtClean="0"/>
            <a:t> </a:t>
          </a:r>
          <a:r>
            <a:rPr lang="en-US" b="1" dirty="0" err="1" smtClean="0"/>
            <a:t>от</a:t>
          </a:r>
          <a:r>
            <a:rPr lang="en-US" b="1" dirty="0" smtClean="0"/>
            <a:t> 1 </a:t>
          </a:r>
          <a:r>
            <a:rPr lang="en-US" b="1" dirty="0" err="1" smtClean="0"/>
            <a:t>апреля</a:t>
          </a:r>
          <a:r>
            <a:rPr lang="en-US" b="1" dirty="0" smtClean="0"/>
            <a:t> 2013 </a:t>
          </a:r>
          <a:r>
            <a:rPr lang="en-US" b="1" dirty="0" err="1" smtClean="0"/>
            <a:t>года</a:t>
          </a:r>
          <a:r>
            <a:rPr lang="en-US" b="1" dirty="0" smtClean="0"/>
            <a:t> № 279 «О </a:t>
          </a:r>
          <a:r>
            <a:rPr lang="en-US" b="1" dirty="0" err="1" smtClean="0"/>
            <a:t>совершенствовании</a:t>
          </a:r>
          <a:r>
            <a:rPr lang="en-US" b="1" dirty="0" smtClean="0"/>
            <a:t> </a:t>
          </a:r>
          <a:r>
            <a:rPr lang="en-US" b="1" dirty="0" err="1" smtClean="0"/>
            <a:t>порядка</a:t>
          </a:r>
          <a:r>
            <a:rPr lang="en-US" b="1" dirty="0" smtClean="0"/>
            <a:t> </a:t>
          </a:r>
          <a:r>
            <a:rPr lang="en-US" b="1" dirty="0" err="1" smtClean="0"/>
            <a:t>выдачи</a:t>
          </a:r>
          <a:r>
            <a:rPr lang="en-US" b="1" dirty="0" smtClean="0"/>
            <a:t> </a:t>
          </a:r>
          <a:r>
            <a:rPr lang="en-US" b="1" dirty="0" err="1" smtClean="0"/>
            <a:t>медицинскими</a:t>
          </a:r>
          <a:r>
            <a:rPr lang="en-US" b="1" dirty="0" smtClean="0"/>
            <a:t> </a:t>
          </a:r>
          <a:r>
            <a:rPr lang="en-US" b="1" dirty="0" err="1" smtClean="0"/>
            <a:t>организациями</a:t>
          </a:r>
          <a:r>
            <a:rPr lang="en-US" b="1" dirty="0" smtClean="0"/>
            <a:t> </a:t>
          </a:r>
          <a:r>
            <a:rPr lang="en-US" b="1" dirty="0" err="1" smtClean="0"/>
            <a:t>государственной</a:t>
          </a:r>
          <a:r>
            <a:rPr lang="en-US" b="1" dirty="0" smtClean="0"/>
            <a:t> </a:t>
          </a:r>
          <a:r>
            <a:rPr lang="en-US" b="1" dirty="0" err="1" smtClean="0"/>
            <a:t>системы</a:t>
          </a:r>
          <a:r>
            <a:rPr lang="en-US" b="1" dirty="0" smtClean="0"/>
            <a:t> </a:t>
          </a:r>
          <a:r>
            <a:rPr lang="en-US" b="1" dirty="0" err="1" smtClean="0"/>
            <a:t>здравоохранения</a:t>
          </a:r>
          <a:r>
            <a:rPr lang="en-US" b="1" dirty="0" smtClean="0"/>
            <a:t> </a:t>
          </a:r>
          <a:r>
            <a:rPr lang="en-US" b="1" dirty="0" err="1" smtClean="0"/>
            <a:t>города</a:t>
          </a:r>
          <a:r>
            <a:rPr lang="en-US" b="1" dirty="0" smtClean="0"/>
            <a:t> </a:t>
          </a:r>
          <a:r>
            <a:rPr lang="en-US" b="1" dirty="0" err="1" smtClean="0"/>
            <a:t>Москвы</a:t>
          </a:r>
          <a:r>
            <a:rPr lang="en-US" b="1" dirty="0" smtClean="0"/>
            <a:t> </a:t>
          </a:r>
          <a:r>
            <a:rPr lang="en-US" b="1" dirty="0" err="1" smtClean="0"/>
            <a:t>медицинских</a:t>
          </a:r>
          <a:r>
            <a:rPr lang="en-US" b="1" dirty="0" smtClean="0"/>
            <a:t> </a:t>
          </a:r>
          <a:r>
            <a:rPr lang="en-US" b="1" dirty="0" err="1" smtClean="0"/>
            <a:t>заключений</a:t>
          </a:r>
          <a:r>
            <a:rPr lang="en-US" b="1" dirty="0" smtClean="0"/>
            <a:t> о </a:t>
          </a:r>
          <a:r>
            <a:rPr lang="en-US" b="1" dirty="0" err="1" smtClean="0"/>
            <a:t>состоянии</a:t>
          </a:r>
          <a:r>
            <a:rPr lang="en-US" b="1" dirty="0" smtClean="0"/>
            <a:t> </a:t>
          </a:r>
          <a:r>
            <a:rPr lang="en-US" b="1" dirty="0" err="1" smtClean="0"/>
            <a:t>здоровья</a:t>
          </a:r>
          <a:r>
            <a:rPr lang="en-US" b="1" dirty="0" smtClean="0"/>
            <a:t> и </a:t>
          </a:r>
          <a:r>
            <a:rPr lang="en-US" b="1" dirty="0" err="1" smtClean="0"/>
            <a:t>рекомендаций</a:t>
          </a:r>
          <a:r>
            <a:rPr lang="en-US" b="1" dirty="0" smtClean="0"/>
            <a:t> </a:t>
          </a:r>
          <a:r>
            <a:rPr lang="en-US" b="1" dirty="0" err="1" smtClean="0"/>
            <a:t>по</a:t>
          </a:r>
          <a:r>
            <a:rPr lang="en-US" b="1" dirty="0" smtClean="0"/>
            <a:t> </a:t>
          </a:r>
          <a:r>
            <a:rPr lang="en-US" b="1" dirty="0" err="1" smtClean="0"/>
            <a:t>организации</a:t>
          </a:r>
          <a:r>
            <a:rPr lang="en-US" b="1" dirty="0" smtClean="0"/>
            <a:t> </a:t>
          </a:r>
          <a:r>
            <a:rPr lang="en-US" b="1" dirty="0" err="1" smtClean="0"/>
            <a:t>образовательного</a:t>
          </a:r>
          <a:r>
            <a:rPr lang="en-US" b="1" dirty="0" smtClean="0"/>
            <a:t> </a:t>
          </a:r>
          <a:r>
            <a:rPr lang="en-US" b="1" dirty="0" err="1" smtClean="0"/>
            <a:t>процесса</a:t>
          </a:r>
          <a:r>
            <a:rPr lang="en-US" b="1" dirty="0" smtClean="0"/>
            <a:t> </a:t>
          </a:r>
          <a:r>
            <a:rPr lang="en-US" b="1" dirty="0" err="1" smtClean="0"/>
            <a:t>для</a:t>
          </a:r>
          <a:r>
            <a:rPr lang="en-US" b="1" dirty="0" smtClean="0"/>
            <a:t> </a:t>
          </a:r>
          <a:r>
            <a:rPr lang="en-US" b="1" dirty="0" err="1" smtClean="0"/>
            <a:t>лиц</a:t>
          </a:r>
          <a:r>
            <a:rPr lang="en-US" b="1" dirty="0" smtClean="0"/>
            <a:t> с </a:t>
          </a:r>
          <a:r>
            <a:rPr lang="en-US" b="1" dirty="0" err="1" smtClean="0"/>
            <a:t>ограниченными</a:t>
          </a:r>
          <a:r>
            <a:rPr lang="en-US" b="1" dirty="0" smtClean="0"/>
            <a:t> </a:t>
          </a:r>
          <a:r>
            <a:rPr lang="en-US" b="1" dirty="0" err="1" smtClean="0"/>
            <a:t>возможностями</a:t>
          </a:r>
          <a:r>
            <a:rPr lang="en-US" b="1" dirty="0" smtClean="0"/>
            <a:t> </a:t>
          </a:r>
          <a:r>
            <a:rPr lang="en-US" b="1" dirty="0" err="1" smtClean="0"/>
            <a:t>здоровья</a:t>
          </a:r>
          <a:r>
            <a:rPr lang="ru-RU" b="1" dirty="0" smtClean="0"/>
            <a:t>»</a:t>
          </a:r>
          <a:endParaRPr lang="ru-RU" dirty="0"/>
        </a:p>
      </dgm:t>
    </dgm:pt>
    <dgm:pt modelId="{7F6B0E0F-EC15-4D5F-954D-19C818D8FE2F}" type="parTrans" cxnId="{2FEA1E2D-4E42-437D-960B-1C086C65D13C}">
      <dgm:prSet/>
      <dgm:spPr/>
      <dgm:t>
        <a:bodyPr/>
        <a:lstStyle/>
        <a:p>
          <a:endParaRPr lang="ru-RU"/>
        </a:p>
      </dgm:t>
    </dgm:pt>
    <dgm:pt modelId="{7FF32490-17C5-4A83-8F64-63A7B1D1C9DC}" type="sibTrans" cxnId="{2FEA1E2D-4E42-437D-960B-1C086C65D13C}">
      <dgm:prSet/>
      <dgm:spPr/>
      <dgm:t>
        <a:bodyPr/>
        <a:lstStyle/>
        <a:p>
          <a:endParaRPr lang="ru-RU"/>
        </a:p>
      </dgm:t>
    </dgm:pt>
    <dgm:pt modelId="{0827D9D4-F8B4-4AC4-821B-F2CEAF10612F}">
      <dgm:prSet phldrT="[Текст]" custT="1"/>
      <dgm:spPr/>
      <dgm:t>
        <a:bodyPr/>
        <a:lstStyle/>
        <a:p>
          <a:pPr algn="just"/>
          <a:r>
            <a:rPr lang="ru-RU" sz="2400" dirty="0" smtClean="0"/>
            <a:t>Утвержден перечень медицинских организаций государственной системы здравоохранения города Москвы, осуществляющих выдачу медицинских заключений</a:t>
          </a:r>
          <a:endParaRPr lang="ru-RU" sz="2400" dirty="0"/>
        </a:p>
      </dgm:t>
    </dgm:pt>
    <dgm:pt modelId="{EC42B45D-BA19-4D37-B3F2-2AA5A905D1B3}" type="parTrans" cxnId="{F5A447B2-1D94-4A10-BAEC-D41FD4060C96}">
      <dgm:prSet/>
      <dgm:spPr/>
      <dgm:t>
        <a:bodyPr/>
        <a:lstStyle/>
        <a:p>
          <a:endParaRPr lang="ru-RU"/>
        </a:p>
      </dgm:t>
    </dgm:pt>
    <dgm:pt modelId="{168568D8-2A7D-4A92-879E-D2AEEB9F2BD2}" type="sibTrans" cxnId="{F5A447B2-1D94-4A10-BAEC-D41FD4060C96}">
      <dgm:prSet/>
      <dgm:spPr/>
      <dgm:t>
        <a:bodyPr/>
        <a:lstStyle/>
        <a:p>
          <a:endParaRPr lang="ru-RU"/>
        </a:p>
      </dgm:t>
    </dgm:pt>
    <dgm:pt modelId="{D316999B-9429-4C77-B878-38D406A990D4}">
      <dgm:prSet phldrT="[Текст]" custT="1"/>
      <dgm:spPr/>
      <dgm:t>
        <a:bodyPr/>
        <a:lstStyle/>
        <a:p>
          <a:pPr algn="just"/>
          <a:r>
            <a:rPr lang="ru-RU" sz="2400" dirty="0" smtClean="0"/>
            <a:t>Утверждено Положение о работе подкомиссии врачебной комиссии</a:t>
          </a:r>
          <a:endParaRPr lang="ru-RU" sz="2400" dirty="0"/>
        </a:p>
      </dgm:t>
    </dgm:pt>
    <dgm:pt modelId="{289D70B8-7075-4E23-BD3C-16D106D333B8}" type="parTrans" cxnId="{9BC4A442-52C0-4121-AC1E-1BE58B06B352}">
      <dgm:prSet/>
      <dgm:spPr/>
      <dgm:t>
        <a:bodyPr/>
        <a:lstStyle/>
        <a:p>
          <a:endParaRPr lang="ru-RU"/>
        </a:p>
      </dgm:t>
    </dgm:pt>
    <dgm:pt modelId="{7953C732-8CBC-480F-A077-27CB286C5B13}" type="sibTrans" cxnId="{9BC4A442-52C0-4121-AC1E-1BE58B06B352}">
      <dgm:prSet/>
      <dgm:spPr/>
      <dgm:t>
        <a:bodyPr/>
        <a:lstStyle/>
        <a:p>
          <a:endParaRPr lang="ru-RU"/>
        </a:p>
      </dgm:t>
    </dgm:pt>
    <dgm:pt modelId="{33956B97-0941-46FD-A383-EAE6483BA123}">
      <dgm:prSet phldrT="[Текст]" custT="1"/>
      <dgm:spPr/>
      <dgm:t>
        <a:bodyPr/>
        <a:lstStyle/>
        <a:p>
          <a:pPr algn="just"/>
          <a:r>
            <a:rPr lang="en-US" sz="2400" dirty="0" err="1" smtClean="0"/>
            <a:t>Утверждена</a:t>
          </a:r>
          <a:r>
            <a:rPr lang="en-US" sz="2400" dirty="0" smtClean="0"/>
            <a:t> </a:t>
          </a:r>
          <a:r>
            <a:rPr lang="en-US" sz="2400" dirty="0" err="1" smtClean="0"/>
            <a:t>форма</a:t>
          </a:r>
          <a:r>
            <a:rPr lang="en-US" sz="2400" dirty="0" smtClean="0"/>
            <a:t> </a:t>
          </a:r>
          <a:r>
            <a:rPr lang="en-US" sz="2400" dirty="0" err="1" smtClean="0"/>
            <a:t>медицинского</a:t>
          </a:r>
          <a:r>
            <a:rPr lang="en-US" sz="2400" dirty="0" smtClean="0"/>
            <a:t> </a:t>
          </a:r>
          <a:r>
            <a:rPr lang="en-US" sz="2400" dirty="0" err="1" smtClean="0"/>
            <a:t>заключения</a:t>
          </a:r>
          <a:endParaRPr lang="ru-RU" sz="2400" dirty="0"/>
        </a:p>
      </dgm:t>
    </dgm:pt>
    <dgm:pt modelId="{416E4D0D-8829-4807-9F68-1D9A20E9E8D2}" type="parTrans" cxnId="{1E1BA3F0-2043-4759-9169-EE6584A7AF94}">
      <dgm:prSet/>
      <dgm:spPr/>
      <dgm:t>
        <a:bodyPr/>
        <a:lstStyle/>
        <a:p>
          <a:endParaRPr lang="ru-RU"/>
        </a:p>
      </dgm:t>
    </dgm:pt>
    <dgm:pt modelId="{C10B9F38-41EA-4BC1-B87F-305FEE1F8876}" type="sibTrans" cxnId="{1E1BA3F0-2043-4759-9169-EE6584A7AF94}">
      <dgm:prSet/>
      <dgm:spPr/>
      <dgm:t>
        <a:bodyPr/>
        <a:lstStyle/>
        <a:p>
          <a:endParaRPr lang="ru-RU"/>
        </a:p>
      </dgm:t>
    </dgm:pt>
    <dgm:pt modelId="{25AC1D0F-E448-4C73-98AF-0E46A3D41C88}" type="pres">
      <dgm:prSet presAssocID="{CC364E5E-BC97-47F1-BCA4-66D9092F25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834646-C48A-4400-8957-22BA4116BF73}" type="pres">
      <dgm:prSet presAssocID="{24AFF438-8D22-46F2-9063-4505EC0FAD4F}" presName="parentText" presStyleLbl="node1" presStyleIdx="0" presStyleCnt="1" custScaleY="14902" custLinFactNeighborY="-135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41A3B-5414-4EDF-8F92-13D73577F95B}" type="pres">
      <dgm:prSet presAssocID="{24AFF438-8D22-46F2-9063-4505EC0FAD4F}" presName="childText" presStyleLbl="revTx" presStyleIdx="0" presStyleCnt="1" custScaleY="112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9C5BEE-DF77-458D-B4CE-E87DC0EF303F}" type="presOf" srcId="{0827D9D4-F8B4-4AC4-821B-F2CEAF10612F}" destId="{7B541A3B-5414-4EDF-8F92-13D73577F95B}" srcOrd="0" destOrd="0" presId="urn:microsoft.com/office/officeart/2005/8/layout/vList2"/>
    <dgm:cxn modelId="{2FEA1E2D-4E42-437D-960B-1C086C65D13C}" srcId="{CC364E5E-BC97-47F1-BCA4-66D9092F25B8}" destId="{24AFF438-8D22-46F2-9063-4505EC0FAD4F}" srcOrd="0" destOrd="0" parTransId="{7F6B0E0F-EC15-4D5F-954D-19C818D8FE2F}" sibTransId="{7FF32490-17C5-4A83-8F64-63A7B1D1C9DC}"/>
    <dgm:cxn modelId="{9BC4A442-52C0-4121-AC1E-1BE58B06B352}" srcId="{24AFF438-8D22-46F2-9063-4505EC0FAD4F}" destId="{D316999B-9429-4C77-B878-38D406A990D4}" srcOrd="1" destOrd="0" parTransId="{289D70B8-7075-4E23-BD3C-16D106D333B8}" sibTransId="{7953C732-8CBC-480F-A077-27CB286C5B13}"/>
    <dgm:cxn modelId="{1E1BA3F0-2043-4759-9169-EE6584A7AF94}" srcId="{24AFF438-8D22-46F2-9063-4505EC0FAD4F}" destId="{33956B97-0941-46FD-A383-EAE6483BA123}" srcOrd="2" destOrd="0" parTransId="{416E4D0D-8829-4807-9F68-1D9A20E9E8D2}" sibTransId="{C10B9F38-41EA-4BC1-B87F-305FEE1F8876}"/>
    <dgm:cxn modelId="{D6DCA904-14AA-4AFE-9C2F-BC0493DF4977}" type="presOf" srcId="{33956B97-0941-46FD-A383-EAE6483BA123}" destId="{7B541A3B-5414-4EDF-8F92-13D73577F95B}" srcOrd="0" destOrd="2" presId="urn:microsoft.com/office/officeart/2005/8/layout/vList2"/>
    <dgm:cxn modelId="{7CA63B06-9DCE-4DDB-8060-D26B049D1E18}" type="presOf" srcId="{D316999B-9429-4C77-B878-38D406A990D4}" destId="{7B541A3B-5414-4EDF-8F92-13D73577F95B}" srcOrd="0" destOrd="1" presId="urn:microsoft.com/office/officeart/2005/8/layout/vList2"/>
    <dgm:cxn modelId="{0E585D73-B2F0-40CF-BC44-66CCB77AEF25}" type="presOf" srcId="{CC364E5E-BC97-47F1-BCA4-66D9092F25B8}" destId="{25AC1D0F-E448-4C73-98AF-0E46A3D41C88}" srcOrd="0" destOrd="0" presId="urn:microsoft.com/office/officeart/2005/8/layout/vList2"/>
    <dgm:cxn modelId="{F5A447B2-1D94-4A10-BAEC-D41FD4060C96}" srcId="{24AFF438-8D22-46F2-9063-4505EC0FAD4F}" destId="{0827D9D4-F8B4-4AC4-821B-F2CEAF10612F}" srcOrd="0" destOrd="0" parTransId="{EC42B45D-BA19-4D37-B3F2-2AA5A905D1B3}" sibTransId="{168568D8-2A7D-4A92-879E-D2AEEB9F2BD2}"/>
    <dgm:cxn modelId="{038C8D76-8916-4F72-9C2F-875D760B92F7}" type="presOf" srcId="{24AFF438-8D22-46F2-9063-4505EC0FAD4F}" destId="{7A834646-C48A-4400-8957-22BA4116BF73}" srcOrd="0" destOrd="0" presId="urn:microsoft.com/office/officeart/2005/8/layout/vList2"/>
    <dgm:cxn modelId="{843C2EB1-0E1D-4DB9-AC3D-0C1887171E42}" type="presParOf" srcId="{25AC1D0F-E448-4C73-98AF-0E46A3D41C88}" destId="{7A834646-C48A-4400-8957-22BA4116BF73}" srcOrd="0" destOrd="0" presId="urn:microsoft.com/office/officeart/2005/8/layout/vList2"/>
    <dgm:cxn modelId="{AC6D14B9-AA20-4736-A652-832C6684C7F3}" type="presParOf" srcId="{25AC1D0F-E448-4C73-98AF-0E46A3D41C88}" destId="{7B541A3B-5414-4EDF-8F92-13D73577F95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364E5E-BC97-47F1-BCA4-66D9092F25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AFF438-8D22-46F2-9063-4505EC0FAD4F}">
      <dgm:prSet phldrT="[Текст]"/>
      <dgm:spPr/>
      <dgm:t>
        <a:bodyPr/>
        <a:lstStyle/>
        <a:p>
          <a:pPr algn="ctr"/>
          <a:r>
            <a:rPr lang="ru-RU" b="1" dirty="0" smtClean="0"/>
            <a:t>Работа врачебных подкомиссии по выдаче медицинских заключений о состоянии здоровья и рекомендаций по организации образовательного процесса для лиц с ОВЗ  обеспечена в соответствии нормативными документами: </a:t>
          </a:r>
          <a:endParaRPr lang="ru-RU" dirty="0"/>
        </a:p>
      </dgm:t>
    </dgm:pt>
    <dgm:pt modelId="{7F6B0E0F-EC15-4D5F-954D-19C818D8FE2F}" type="parTrans" cxnId="{2FEA1E2D-4E42-437D-960B-1C086C65D13C}">
      <dgm:prSet/>
      <dgm:spPr/>
      <dgm:t>
        <a:bodyPr/>
        <a:lstStyle/>
        <a:p>
          <a:endParaRPr lang="ru-RU"/>
        </a:p>
      </dgm:t>
    </dgm:pt>
    <dgm:pt modelId="{7FF32490-17C5-4A83-8F64-63A7B1D1C9DC}" type="sibTrans" cxnId="{2FEA1E2D-4E42-437D-960B-1C086C65D13C}">
      <dgm:prSet/>
      <dgm:spPr/>
      <dgm:t>
        <a:bodyPr/>
        <a:lstStyle/>
        <a:p>
          <a:endParaRPr lang="ru-RU"/>
        </a:p>
      </dgm:t>
    </dgm:pt>
    <dgm:pt modelId="{0827D9D4-F8B4-4AC4-821B-F2CEAF10612F}">
      <dgm:prSet phldrT="[Текст]"/>
      <dgm:spPr/>
      <dgm:t>
        <a:bodyPr/>
        <a:lstStyle/>
        <a:p>
          <a:pPr algn="just"/>
          <a:r>
            <a:rPr lang="ru-RU" dirty="0" smtClean="0"/>
            <a:t>с приказом Министерства здравоохранения и социального развития Российской Федерации от 5 мая 2012 г. № 502н «Об утверждении порядка создания и деятельности врачебной комиссии медицинской организации» (</a:t>
          </a:r>
          <a:r>
            <a:rPr lang="ru-RU" dirty="0" err="1" smtClean="0"/>
            <a:t>п.п</a:t>
          </a:r>
          <a:r>
            <a:rPr lang="ru-RU" dirty="0" smtClean="0"/>
            <a:t>. 5 – 21 приложения к приказу </a:t>
          </a:r>
          <a:r>
            <a:rPr lang="ru-RU" dirty="0" err="1" smtClean="0"/>
            <a:t>Минздравсоцразвития</a:t>
          </a:r>
          <a:r>
            <a:rPr lang="ru-RU" dirty="0" smtClean="0"/>
            <a:t> РФ от 5 мая 2012 г. № 502н) </a:t>
          </a:r>
          <a:endParaRPr lang="ru-RU" dirty="0"/>
        </a:p>
      </dgm:t>
    </dgm:pt>
    <dgm:pt modelId="{EC42B45D-BA19-4D37-B3F2-2AA5A905D1B3}" type="parTrans" cxnId="{F5A447B2-1D94-4A10-BAEC-D41FD4060C96}">
      <dgm:prSet/>
      <dgm:spPr/>
      <dgm:t>
        <a:bodyPr/>
        <a:lstStyle/>
        <a:p>
          <a:endParaRPr lang="ru-RU"/>
        </a:p>
      </dgm:t>
    </dgm:pt>
    <dgm:pt modelId="{168568D8-2A7D-4A92-879E-D2AEEB9F2BD2}" type="sibTrans" cxnId="{F5A447B2-1D94-4A10-BAEC-D41FD4060C96}">
      <dgm:prSet/>
      <dgm:spPr/>
      <dgm:t>
        <a:bodyPr/>
        <a:lstStyle/>
        <a:p>
          <a:endParaRPr lang="ru-RU"/>
        </a:p>
      </dgm:t>
    </dgm:pt>
    <dgm:pt modelId="{10B0E4A4-72A2-4ACB-8409-2BEFFEA92B0F}">
      <dgm:prSet/>
      <dgm:spPr/>
      <dgm:t>
        <a:bodyPr/>
        <a:lstStyle/>
        <a:p>
          <a:pPr algn="just"/>
          <a:r>
            <a:rPr lang="ru-RU" dirty="0" smtClean="0"/>
            <a:t>совместным письмом Министерства просвещения РСФРС от 08.07.1980 № 281-М и Министерства здравоохранения РСФРС от 28.07.1980 г. № 17 – 13 – 186</a:t>
          </a:r>
          <a:endParaRPr lang="ru-RU" dirty="0"/>
        </a:p>
      </dgm:t>
    </dgm:pt>
    <dgm:pt modelId="{3AC0A122-14DC-4B11-8E8E-E7EB8B343BDC}" type="parTrans" cxnId="{A5C35C45-BC94-4881-9CD1-6F43DE74F29B}">
      <dgm:prSet/>
      <dgm:spPr/>
      <dgm:t>
        <a:bodyPr/>
        <a:lstStyle/>
        <a:p>
          <a:endParaRPr lang="ru-RU"/>
        </a:p>
      </dgm:t>
    </dgm:pt>
    <dgm:pt modelId="{D434AC81-A232-432B-B8C8-9D78CEBB6BC2}" type="sibTrans" cxnId="{A5C35C45-BC94-4881-9CD1-6F43DE74F29B}">
      <dgm:prSet/>
      <dgm:spPr/>
      <dgm:t>
        <a:bodyPr/>
        <a:lstStyle/>
        <a:p>
          <a:endParaRPr lang="ru-RU"/>
        </a:p>
      </dgm:t>
    </dgm:pt>
    <dgm:pt modelId="{12251159-AAE7-4081-95C5-DCDAD013F8B9}">
      <dgm:prSet/>
      <dgm:spPr/>
      <dgm:t>
        <a:bodyPr/>
        <a:lstStyle/>
        <a:p>
          <a:pPr algn="just"/>
          <a:r>
            <a:rPr lang="ru-RU" dirty="0" smtClean="0"/>
            <a:t>положением о работе подкомиссии врачебной комиссии медицинской организации государственной системы здравоохранения города Москвы по выдаче медицинских заключений о состоянии здоровья и рекомендаций по организации образовательного процесса в государственных образовательных учреждениях города Москвы для лиц с ограниченными возможностями здоровья</a:t>
          </a:r>
          <a:endParaRPr lang="ru-RU" dirty="0"/>
        </a:p>
      </dgm:t>
    </dgm:pt>
    <dgm:pt modelId="{9B6C4720-4DAA-439C-846A-19EA41DAA103}" type="parTrans" cxnId="{3DBD7D7E-9971-4EE8-A3DD-88BB859FC122}">
      <dgm:prSet/>
      <dgm:spPr/>
      <dgm:t>
        <a:bodyPr/>
        <a:lstStyle/>
        <a:p>
          <a:endParaRPr lang="ru-RU"/>
        </a:p>
      </dgm:t>
    </dgm:pt>
    <dgm:pt modelId="{7E6F5404-3C09-47B3-9F8A-A527AADAA481}" type="sibTrans" cxnId="{3DBD7D7E-9971-4EE8-A3DD-88BB859FC122}">
      <dgm:prSet/>
      <dgm:spPr/>
      <dgm:t>
        <a:bodyPr/>
        <a:lstStyle/>
        <a:p>
          <a:endParaRPr lang="ru-RU"/>
        </a:p>
      </dgm:t>
    </dgm:pt>
    <dgm:pt modelId="{25AC1D0F-E448-4C73-98AF-0E46A3D41C88}" type="pres">
      <dgm:prSet presAssocID="{CC364E5E-BC97-47F1-BCA4-66D9092F25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834646-C48A-4400-8957-22BA4116BF73}" type="pres">
      <dgm:prSet presAssocID="{24AFF438-8D22-46F2-9063-4505EC0FAD4F}" presName="parentText" presStyleLbl="node1" presStyleIdx="0" presStyleCnt="1" custLinFactNeighborY="-4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41A3B-5414-4EDF-8F92-13D73577F95B}" type="pres">
      <dgm:prSet presAssocID="{24AFF438-8D22-46F2-9063-4505EC0FAD4F}" presName="childText" presStyleLbl="revTx" presStyleIdx="0" presStyleCnt="1" custScaleY="108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62FD18-EDCE-4620-82D2-2E28D66D9886}" type="presOf" srcId="{12251159-AAE7-4081-95C5-DCDAD013F8B9}" destId="{7B541A3B-5414-4EDF-8F92-13D73577F95B}" srcOrd="0" destOrd="2" presId="urn:microsoft.com/office/officeart/2005/8/layout/vList2"/>
    <dgm:cxn modelId="{2FEA1E2D-4E42-437D-960B-1C086C65D13C}" srcId="{CC364E5E-BC97-47F1-BCA4-66D9092F25B8}" destId="{24AFF438-8D22-46F2-9063-4505EC0FAD4F}" srcOrd="0" destOrd="0" parTransId="{7F6B0E0F-EC15-4D5F-954D-19C818D8FE2F}" sibTransId="{7FF32490-17C5-4A83-8F64-63A7B1D1C9DC}"/>
    <dgm:cxn modelId="{3DBD7D7E-9971-4EE8-A3DD-88BB859FC122}" srcId="{24AFF438-8D22-46F2-9063-4505EC0FAD4F}" destId="{12251159-AAE7-4081-95C5-DCDAD013F8B9}" srcOrd="2" destOrd="0" parTransId="{9B6C4720-4DAA-439C-846A-19EA41DAA103}" sibTransId="{7E6F5404-3C09-47B3-9F8A-A527AADAA481}"/>
    <dgm:cxn modelId="{10E935D3-1796-4E4E-AFB5-7CA1ABCAB3AA}" type="presOf" srcId="{24AFF438-8D22-46F2-9063-4505EC0FAD4F}" destId="{7A834646-C48A-4400-8957-22BA4116BF73}" srcOrd="0" destOrd="0" presId="urn:microsoft.com/office/officeart/2005/8/layout/vList2"/>
    <dgm:cxn modelId="{5D0F53CD-A275-46C3-906C-22851C1F1EBF}" type="presOf" srcId="{0827D9D4-F8B4-4AC4-821B-F2CEAF10612F}" destId="{7B541A3B-5414-4EDF-8F92-13D73577F95B}" srcOrd="0" destOrd="0" presId="urn:microsoft.com/office/officeart/2005/8/layout/vList2"/>
    <dgm:cxn modelId="{AFCFC5AD-8146-4F38-BC42-3C730786F305}" type="presOf" srcId="{CC364E5E-BC97-47F1-BCA4-66D9092F25B8}" destId="{25AC1D0F-E448-4C73-98AF-0E46A3D41C88}" srcOrd="0" destOrd="0" presId="urn:microsoft.com/office/officeart/2005/8/layout/vList2"/>
    <dgm:cxn modelId="{A5C35C45-BC94-4881-9CD1-6F43DE74F29B}" srcId="{24AFF438-8D22-46F2-9063-4505EC0FAD4F}" destId="{10B0E4A4-72A2-4ACB-8409-2BEFFEA92B0F}" srcOrd="1" destOrd="0" parTransId="{3AC0A122-14DC-4B11-8E8E-E7EB8B343BDC}" sibTransId="{D434AC81-A232-432B-B8C8-9D78CEBB6BC2}"/>
    <dgm:cxn modelId="{6BD859ED-C99F-473B-92C9-1DF7975147B3}" type="presOf" srcId="{10B0E4A4-72A2-4ACB-8409-2BEFFEA92B0F}" destId="{7B541A3B-5414-4EDF-8F92-13D73577F95B}" srcOrd="0" destOrd="1" presId="urn:microsoft.com/office/officeart/2005/8/layout/vList2"/>
    <dgm:cxn modelId="{F5A447B2-1D94-4A10-BAEC-D41FD4060C96}" srcId="{24AFF438-8D22-46F2-9063-4505EC0FAD4F}" destId="{0827D9D4-F8B4-4AC4-821B-F2CEAF10612F}" srcOrd="0" destOrd="0" parTransId="{EC42B45D-BA19-4D37-B3F2-2AA5A905D1B3}" sibTransId="{168568D8-2A7D-4A92-879E-D2AEEB9F2BD2}"/>
    <dgm:cxn modelId="{C74F872A-8110-4533-BDEE-F40341B94439}" type="presParOf" srcId="{25AC1D0F-E448-4C73-98AF-0E46A3D41C88}" destId="{7A834646-C48A-4400-8957-22BA4116BF73}" srcOrd="0" destOrd="0" presId="urn:microsoft.com/office/officeart/2005/8/layout/vList2"/>
    <dgm:cxn modelId="{E8855F00-F6C8-4E7B-B7C7-25E57B5A801F}" type="presParOf" srcId="{25AC1D0F-E448-4C73-98AF-0E46A3D41C88}" destId="{7B541A3B-5414-4EDF-8F92-13D73577F95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364E5E-BC97-47F1-BCA4-66D9092F25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AFF438-8D22-46F2-9063-4505EC0FAD4F}">
      <dgm:prSet phldrT="[Текст]"/>
      <dgm:spPr/>
      <dgm:t>
        <a:bodyPr/>
        <a:lstStyle/>
        <a:p>
          <a:pPr algn="ctr"/>
          <a:r>
            <a:rPr lang="ru-RU" b="1" dirty="0" smtClean="0"/>
            <a:t>Подкомиссия ВК осуществляет следующие функции</a:t>
          </a:r>
          <a:endParaRPr lang="ru-RU" dirty="0"/>
        </a:p>
      </dgm:t>
    </dgm:pt>
    <dgm:pt modelId="{7F6B0E0F-EC15-4D5F-954D-19C818D8FE2F}" type="parTrans" cxnId="{2FEA1E2D-4E42-437D-960B-1C086C65D13C}">
      <dgm:prSet/>
      <dgm:spPr/>
      <dgm:t>
        <a:bodyPr/>
        <a:lstStyle/>
        <a:p>
          <a:endParaRPr lang="ru-RU"/>
        </a:p>
      </dgm:t>
    </dgm:pt>
    <dgm:pt modelId="{7FF32490-17C5-4A83-8F64-63A7B1D1C9DC}" type="sibTrans" cxnId="{2FEA1E2D-4E42-437D-960B-1C086C65D13C}">
      <dgm:prSet/>
      <dgm:spPr/>
      <dgm:t>
        <a:bodyPr/>
        <a:lstStyle/>
        <a:p>
          <a:endParaRPr lang="ru-RU"/>
        </a:p>
      </dgm:t>
    </dgm:pt>
    <dgm:pt modelId="{0827D9D4-F8B4-4AC4-821B-F2CEAF10612F}">
      <dgm:prSet phldrT="[Текст]"/>
      <dgm:spPr/>
      <dgm:t>
        <a:bodyPr/>
        <a:lstStyle/>
        <a:p>
          <a:pPr algn="just"/>
          <a:r>
            <a:rPr lang="ru-RU" dirty="0" smtClean="0"/>
            <a:t>Оценку эффективности проводимых индивидуальных программ реабилитации</a:t>
          </a:r>
          <a:endParaRPr lang="ru-RU" dirty="0"/>
        </a:p>
      </dgm:t>
    </dgm:pt>
    <dgm:pt modelId="{EC42B45D-BA19-4D37-B3F2-2AA5A905D1B3}" type="parTrans" cxnId="{F5A447B2-1D94-4A10-BAEC-D41FD4060C96}">
      <dgm:prSet/>
      <dgm:spPr/>
      <dgm:t>
        <a:bodyPr/>
        <a:lstStyle/>
        <a:p>
          <a:endParaRPr lang="ru-RU"/>
        </a:p>
      </dgm:t>
    </dgm:pt>
    <dgm:pt modelId="{168568D8-2A7D-4A92-879E-D2AEEB9F2BD2}" type="sibTrans" cxnId="{F5A447B2-1D94-4A10-BAEC-D41FD4060C96}">
      <dgm:prSet/>
      <dgm:spPr/>
      <dgm:t>
        <a:bodyPr/>
        <a:lstStyle/>
        <a:p>
          <a:endParaRPr lang="ru-RU"/>
        </a:p>
      </dgm:t>
    </dgm:pt>
    <dgm:pt modelId="{B5CD3A32-2FF3-4EEE-AF9B-B2C34902D973}">
      <dgm:prSet/>
      <dgm:spPr/>
      <dgm:t>
        <a:bodyPr/>
        <a:lstStyle/>
        <a:p>
          <a:pPr algn="just"/>
          <a:r>
            <a:rPr lang="ru-RU" dirty="0" smtClean="0"/>
            <a:t>Определяет с учетом комиссионных медицинских заключений профильных специалистов, медицинских организаций иной организационно-правовой формы:</a:t>
          </a:r>
          <a:endParaRPr lang="ru-RU" dirty="0"/>
        </a:p>
      </dgm:t>
    </dgm:pt>
    <dgm:pt modelId="{B8DE8C88-44C1-474E-87B9-A6FDDEC8A332}" type="parTrans" cxnId="{5EE41D77-1473-4E2D-8672-D51F6728A4CC}">
      <dgm:prSet/>
      <dgm:spPr/>
      <dgm:t>
        <a:bodyPr/>
        <a:lstStyle/>
        <a:p>
          <a:endParaRPr lang="ru-RU"/>
        </a:p>
      </dgm:t>
    </dgm:pt>
    <dgm:pt modelId="{9823F4E0-9416-4E8B-BBDD-DE1DD7E8487A}" type="sibTrans" cxnId="{5EE41D77-1473-4E2D-8672-D51F6728A4CC}">
      <dgm:prSet/>
      <dgm:spPr/>
      <dgm:t>
        <a:bodyPr/>
        <a:lstStyle/>
        <a:p>
          <a:endParaRPr lang="ru-RU"/>
        </a:p>
      </dgm:t>
    </dgm:pt>
    <dgm:pt modelId="{008F40F8-C287-4710-A894-E9E24F5E41BE}">
      <dgm:prSet/>
      <dgm:spPr/>
      <dgm:t>
        <a:bodyPr/>
        <a:lstStyle/>
        <a:p>
          <a:pPr algn="just"/>
          <a:r>
            <a:rPr lang="ru-RU" dirty="0" smtClean="0"/>
            <a:t>рекомендаций по созданию специальных условий обучения (воспитания)</a:t>
          </a:r>
          <a:endParaRPr lang="ru-RU" dirty="0"/>
        </a:p>
      </dgm:t>
    </dgm:pt>
    <dgm:pt modelId="{62A17B3A-E080-4CC7-B575-A133B5314CF6}" type="parTrans" cxnId="{C960D8CE-85A2-4E03-9BA0-AF5EF600722C}">
      <dgm:prSet/>
      <dgm:spPr/>
      <dgm:t>
        <a:bodyPr/>
        <a:lstStyle/>
        <a:p>
          <a:endParaRPr lang="ru-RU"/>
        </a:p>
      </dgm:t>
    </dgm:pt>
    <dgm:pt modelId="{45A6B9C9-A22E-44E7-931D-56AAF3FD4C57}" type="sibTrans" cxnId="{C960D8CE-85A2-4E03-9BA0-AF5EF600722C}">
      <dgm:prSet/>
      <dgm:spPr/>
      <dgm:t>
        <a:bodyPr/>
        <a:lstStyle/>
        <a:p>
          <a:endParaRPr lang="ru-RU"/>
        </a:p>
      </dgm:t>
    </dgm:pt>
    <dgm:pt modelId="{1081BBAB-7400-4415-859E-0FCAE294707D}">
      <dgm:prSet/>
      <dgm:spPr/>
      <dgm:t>
        <a:bodyPr/>
        <a:lstStyle/>
        <a:p>
          <a:pPr algn="just"/>
          <a:r>
            <a:rPr lang="ru-RU" dirty="0" smtClean="0"/>
            <a:t>рекомендации об условиях организации и проведения государственной (итоговой) аттестации обучающихся</a:t>
          </a:r>
          <a:endParaRPr lang="ru-RU" dirty="0"/>
        </a:p>
      </dgm:t>
    </dgm:pt>
    <dgm:pt modelId="{3BBCF023-124C-4BC5-A5FD-61F391BFC1E0}" type="parTrans" cxnId="{869DBB26-57AB-4FFC-9B0E-947E9F1D221B}">
      <dgm:prSet/>
      <dgm:spPr/>
      <dgm:t>
        <a:bodyPr/>
        <a:lstStyle/>
        <a:p>
          <a:endParaRPr lang="ru-RU"/>
        </a:p>
      </dgm:t>
    </dgm:pt>
    <dgm:pt modelId="{3569BE63-07F1-4D39-AE40-1B39928EE94E}" type="sibTrans" cxnId="{869DBB26-57AB-4FFC-9B0E-947E9F1D221B}">
      <dgm:prSet/>
      <dgm:spPr/>
      <dgm:t>
        <a:bodyPr/>
        <a:lstStyle/>
        <a:p>
          <a:endParaRPr lang="ru-RU"/>
        </a:p>
      </dgm:t>
    </dgm:pt>
    <dgm:pt modelId="{E6DAA41D-5CD5-4357-A65D-6F48BF5D3D48}">
      <dgm:prSet/>
      <dgm:spPr/>
      <dgm:t>
        <a:bodyPr/>
        <a:lstStyle/>
        <a:p>
          <a:pPr algn="just"/>
          <a:r>
            <a:rPr lang="ru-RU" dirty="0" smtClean="0"/>
            <a:t>соответствия состояния здоровья учащегося требованиям к обучению</a:t>
          </a:r>
          <a:endParaRPr lang="ru-RU" dirty="0"/>
        </a:p>
      </dgm:t>
    </dgm:pt>
    <dgm:pt modelId="{DB52E65F-BF74-498C-BD4F-475AE6617881}" type="parTrans" cxnId="{398FBA6F-9A9C-4869-BD91-461523CD77BE}">
      <dgm:prSet/>
      <dgm:spPr/>
      <dgm:t>
        <a:bodyPr/>
        <a:lstStyle/>
        <a:p>
          <a:endParaRPr lang="ru-RU"/>
        </a:p>
      </dgm:t>
    </dgm:pt>
    <dgm:pt modelId="{718E6EDF-0A06-4078-B41F-ACF7FA5D9B01}" type="sibTrans" cxnId="{398FBA6F-9A9C-4869-BD91-461523CD77BE}">
      <dgm:prSet/>
      <dgm:spPr/>
      <dgm:t>
        <a:bodyPr/>
        <a:lstStyle/>
        <a:p>
          <a:endParaRPr lang="ru-RU"/>
        </a:p>
      </dgm:t>
    </dgm:pt>
    <dgm:pt modelId="{8A26BDD3-5518-444E-A61C-561956C395A1}">
      <dgm:prSet/>
      <dgm:spPr/>
      <dgm:t>
        <a:bodyPr/>
        <a:lstStyle/>
        <a:p>
          <a:pPr algn="just"/>
          <a:r>
            <a:rPr lang="ru-RU" dirty="0" smtClean="0"/>
            <a:t>наличия медицинских показаний для организации конкретной формы обучения (индивидуальное обучение на дому, с дополнительным днем отдыха и др.)</a:t>
          </a:r>
          <a:endParaRPr lang="ru-RU" dirty="0"/>
        </a:p>
      </dgm:t>
    </dgm:pt>
    <dgm:pt modelId="{062B9B1D-1C05-4A5B-8A17-6133455A3133}" type="parTrans" cxnId="{455414AB-660B-4EA7-BFBF-436279658D6D}">
      <dgm:prSet/>
      <dgm:spPr/>
      <dgm:t>
        <a:bodyPr/>
        <a:lstStyle/>
        <a:p>
          <a:endParaRPr lang="ru-RU"/>
        </a:p>
      </dgm:t>
    </dgm:pt>
    <dgm:pt modelId="{70C98E68-FC2A-444D-A42D-367252FE329D}" type="sibTrans" cxnId="{455414AB-660B-4EA7-BFBF-436279658D6D}">
      <dgm:prSet/>
      <dgm:spPr/>
      <dgm:t>
        <a:bodyPr/>
        <a:lstStyle/>
        <a:p>
          <a:endParaRPr lang="ru-RU"/>
        </a:p>
      </dgm:t>
    </dgm:pt>
    <dgm:pt modelId="{25AC1D0F-E448-4C73-98AF-0E46A3D41C88}" type="pres">
      <dgm:prSet presAssocID="{CC364E5E-BC97-47F1-BCA4-66D9092F25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834646-C48A-4400-8957-22BA4116BF73}" type="pres">
      <dgm:prSet presAssocID="{24AFF438-8D22-46F2-9063-4505EC0FAD4F}" presName="parentText" presStyleLbl="node1" presStyleIdx="0" presStyleCnt="1" custLinFactNeighborY="-4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41A3B-5414-4EDF-8F92-13D73577F95B}" type="pres">
      <dgm:prSet presAssocID="{24AFF438-8D22-46F2-9063-4505EC0FAD4F}" presName="childText" presStyleLbl="revTx" presStyleIdx="0" presStyleCnt="1" custScaleY="108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B1962A-6442-498D-A35E-A871CBAAA803}" type="presOf" srcId="{8A26BDD3-5518-444E-A61C-561956C395A1}" destId="{7B541A3B-5414-4EDF-8F92-13D73577F95B}" srcOrd="0" destOrd="4" presId="urn:microsoft.com/office/officeart/2005/8/layout/vList2"/>
    <dgm:cxn modelId="{4AB784EB-2CE8-42D7-9A4A-4EEC5036A284}" type="presOf" srcId="{B5CD3A32-2FF3-4EEE-AF9B-B2C34902D973}" destId="{7B541A3B-5414-4EDF-8F92-13D73577F95B}" srcOrd="0" destOrd="1" presId="urn:microsoft.com/office/officeart/2005/8/layout/vList2"/>
    <dgm:cxn modelId="{C960D8CE-85A2-4E03-9BA0-AF5EF600722C}" srcId="{B5CD3A32-2FF3-4EEE-AF9B-B2C34902D973}" destId="{008F40F8-C287-4710-A894-E9E24F5E41BE}" srcOrd="1" destOrd="0" parTransId="{62A17B3A-E080-4CC7-B575-A133B5314CF6}" sibTransId="{45A6B9C9-A22E-44E7-931D-56AAF3FD4C57}"/>
    <dgm:cxn modelId="{F5A447B2-1D94-4A10-BAEC-D41FD4060C96}" srcId="{24AFF438-8D22-46F2-9063-4505EC0FAD4F}" destId="{0827D9D4-F8B4-4AC4-821B-F2CEAF10612F}" srcOrd="0" destOrd="0" parTransId="{EC42B45D-BA19-4D37-B3F2-2AA5A905D1B3}" sibTransId="{168568D8-2A7D-4A92-879E-D2AEEB9F2BD2}"/>
    <dgm:cxn modelId="{398FBA6F-9A9C-4869-BD91-461523CD77BE}" srcId="{B5CD3A32-2FF3-4EEE-AF9B-B2C34902D973}" destId="{E6DAA41D-5CD5-4357-A65D-6F48BF5D3D48}" srcOrd="0" destOrd="0" parTransId="{DB52E65F-BF74-498C-BD4F-475AE6617881}" sibTransId="{718E6EDF-0A06-4078-B41F-ACF7FA5D9B01}"/>
    <dgm:cxn modelId="{455414AB-660B-4EA7-BFBF-436279658D6D}" srcId="{B5CD3A32-2FF3-4EEE-AF9B-B2C34902D973}" destId="{8A26BDD3-5518-444E-A61C-561956C395A1}" srcOrd="2" destOrd="0" parTransId="{062B9B1D-1C05-4A5B-8A17-6133455A3133}" sibTransId="{70C98E68-FC2A-444D-A42D-367252FE329D}"/>
    <dgm:cxn modelId="{C9B5CB35-51D9-4F0D-96FC-44F7BB85E9C2}" type="presOf" srcId="{1081BBAB-7400-4415-859E-0FCAE294707D}" destId="{7B541A3B-5414-4EDF-8F92-13D73577F95B}" srcOrd="0" destOrd="5" presId="urn:microsoft.com/office/officeart/2005/8/layout/vList2"/>
    <dgm:cxn modelId="{331CB545-1325-4D7F-B3B5-629066EA2186}" type="presOf" srcId="{CC364E5E-BC97-47F1-BCA4-66D9092F25B8}" destId="{25AC1D0F-E448-4C73-98AF-0E46A3D41C88}" srcOrd="0" destOrd="0" presId="urn:microsoft.com/office/officeart/2005/8/layout/vList2"/>
    <dgm:cxn modelId="{5EE41D77-1473-4E2D-8672-D51F6728A4CC}" srcId="{24AFF438-8D22-46F2-9063-4505EC0FAD4F}" destId="{B5CD3A32-2FF3-4EEE-AF9B-B2C34902D973}" srcOrd="1" destOrd="0" parTransId="{B8DE8C88-44C1-474E-87B9-A6FDDEC8A332}" sibTransId="{9823F4E0-9416-4E8B-BBDD-DE1DD7E8487A}"/>
    <dgm:cxn modelId="{2FEA1E2D-4E42-437D-960B-1C086C65D13C}" srcId="{CC364E5E-BC97-47F1-BCA4-66D9092F25B8}" destId="{24AFF438-8D22-46F2-9063-4505EC0FAD4F}" srcOrd="0" destOrd="0" parTransId="{7F6B0E0F-EC15-4D5F-954D-19C818D8FE2F}" sibTransId="{7FF32490-17C5-4A83-8F64-63A7B1D1C9DC}"/>
    <dgm:cxn modelId="{CE273D27-C88F-481A-9BE0-26826C1182F8}" type="presOf" srcId="{008F40F8-C287-4710-A894-E9E24F5E41BE}" destId="{7B541A3B-5414-4EDF-8F92-13D73577F95B}" srcOrd="0" destOrd="3" presId="urn:microsoft.com/office/officeart/2005/8/layout/vList2"/>
    <dgm:cxn modelId="{348DFEAC-DFA3-47CE-8320-2B20DB3BD695}" type="presOf" srcId="{E6DAA41D-5CD5-4357-A65D-6F48BF5D3D48}" destId="{7B541A3B-5414-4EDF-8F92-13D73577F95B}" srcOrd="0" destOrd="2" presId="urn:microsoft.com/office/officeart/2005/8/layout/vList2"/>
    <dgm:cxn modelId="{C1DF4007-DD15-460F-BF0D-A5D52C87BB13}" type="presOf" srcId="{24AFF438-8D22-46F2-9063-4505EC0FAD4F}" destId="{7A834646-C48A-4400-8957-22BA4116BF73}" srcOrd="0" destOrd="0" presId="urn:microsoft.com/office/officeart/2005/8/layout/vList2"/>
    <dgm:cxn modelId="{798DDA5E-7501-42FA-BED1-BF08D481A54C}" type="presOf" srcId="{0827D9D4-F8B4-4AC4-821B-F2CEAF10612F}" destId="{7B541A3B-5414-4EDF-8F92-13D73577F95B}" srcOrd="0" destOrd="0" presId="urn:microsoft.com/office/officeart/2005/8/layout/vList2"/>
    <dgm:cxn modelId="{869DBB26-57AB-4FFC-9B0E-947E9F1D221B}" srcId="{B5CD3A32-2FF3-4EEE-AF9B-B2C34902D973}" destId="{1081BBAB-7400-4415-859E-0FCAE294707D}" srcOrd="3" destOrd="0" parTransId="{3BBCF023-124C-4BC5-A5FD-61F391BFC1E0}" sibTransId="{3569BE63-07F1-4D39-AE40-1B39928EE94E}"/>
    <dgm:cxn modelId="{2A67792D-2EBE-4276-9C0C-D5298C15C951}" type="presParOf" srcId="{25AC1D0F-E448-4C73-98AF-0E46A3D41C88}" destId="{7A834646-C48A-4400-8957-22BA4116BF73}" srcOrd="0" destOrd="0" presId="urn:microsoft.com/office/officeart/2005/8/layout/vList2"/>
    <dgm:cxn modelId="{4803DAAF-8CB9-4C35-A012-58FC4A84CD9E}" type="presParOf" srcId="{25AC1D0F-E448-4C73-98AF-0E46A3D41C88}" destId="{7B541A3B-5414-4EDF-8F92-13D73577F95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DCF67E-F283-4101-8A25-0B68556E7DE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078FC8-7E1D-4F94-933C-FF439B368301}">
      <dgm:prSet phldrT="[Текст]" custT="1"/>
      <dgm:spPr/>
      <dgm:t>
        <a:bodyPr/>
        <a:lstStyle/>
        <a:p>
          <a:pPr algn="ctr"/>
          <a:r>
            <a:rPr lang="ru-RU" sz="1800" dirty="0" smtClean="0"/>
            <a:t>Медицинское обследование для выдачи медицинского заключения проводится на основании письменного заявления родителей / законных представителей несовершеннолетнего</a:t>
          </a:r>
          <a:endParaRPr lang="ru-RU" sz="1800" dirty="0"/>
        </a:p>
      </dgm:t>
    </dgm:pt>
    <dgm:pt modelId="{7CEF8089-E30E-454E-89B0-BD7CE202043F}" type="parTrans" cxnId="{A4C94FB5-C3EB-4089-9941-5DC55CE801E3}">
      <dgm:prSet/>
      <dgm:spPr/>
      <dgm:t>
        <a:bodyPr/>
        <a:lstStyle/>
        <a:p>
          <a:endParaRPr lang="ru-RU"/>
        </a:p>
      </dgm:t>
    </dgm:pt>
    <dgm:pt modelId="{EDD16C5C-96D4-4E99-809D-FB285FCB3F58}" type="sibTrans" cxnId="{A4C94FB5-C3EB-4089-9941-5DC55CE801E3}">
      <dgm:prSet/>
      <dgm:spPr/>
      <dgm:t>
        <a:bodyPr/>
        <a:lstStyle/>
        <a:p>
          <a:endParaRPr lang="ru-RU"/>
        </a:p>
      </dgm:t>
    </dgm:pt>
    <dgm:pt modelId="{BC3CC352-0033-4EDD-BFF6-DF97F7C22BD9}">
      <dgm:prSet phldrT="[Текст]" custT="1"/>
      <dgm:spPr/>
      <dgm:t>
        <a:bodyPr/>
        <a:lstStyle/>
        <a:p>
          <a:pPr algn="ctr"/>
          <a:r>
            <a:rPr lang="ru-RU" sz="1800" dirty="0" smtClean="0"/>
            <a:t>Заявление оформляется на приеме у участкового врача-педиатра</a:t>
          </a:r>
          <a:endParaRPr lang="ru-RU" sz="1800" dirty="0"/>
        </a:p>
      </dgm:t>
    </dgm:pt>
    <dgm:pt modelId="{983C5E3E-1B63-4228-A91C-0F4C87E9B054}" type="parTrans" cxnId="{1A982B94-256F-43C2-ACBC-F2EF13F8713C}">
      <dgm:prSet/>
      <dgm:spPr/>
      <dgm:t>
        <a:bodyPr/>
        <a:lstStyle/>
        <a:p>
          <a:endParaRPr lang="ru-RU"/>
        </a:p>
      </dgm:t>
    </dgm:pt>
    <dgm:pt modelId="{AFF4ABDF-1016-4398-A763-878B66C9AEA2}" type="sibTrans" cxnId="{1A982B94-256F-43C2-ACBC-F2EF13F8713C}">
      <dgm:prSet/>
      <dgm:spPr/>
      <dgm:t>
        <a:bodyPr/>
        <a:lstStyle/>
        <a:p>
          <a:endParaRPr lang="ru-RU"/>
        </a:p>
      </dgm:t>
    </dgm:pt>
    <dgm:pt modelId="{E634BE95-1A85-4BA7-B576-E8001C8552E6}">
      <dgm:prSet phldrT="[Текст]" custT="1"/>
      <dgm:spPr/>
      <dgm:t>
        <a:bodyPr/>
        <a:lstStyle/>
        <a:p>
          <a:pPr algn="ctr"/>
          <a:r>
            <a:rPr lang="ru-RU" sz="1800" dirty="0" smtClean="0"/>
            <a:t>Врач-педиатр</a:t>
          </a:r>
        </a:p>
        <a:p>
          <a:pPr algn="l"/>
          <a:r>
            <a:rPr lang="ru-RU" sz="1800" dirty="0" smtClean="0"/>
            <a:t>- проводит осмотр ребенка</a:t>
          </a:r>
        </a:p>
        <a:p>
          <a:pPr algn="l"/>
          <a:r>
            <a:rPr lang="ru-RU" sz="1800" dirty="0" smtClean="0"/>
            <a:t>- анализирует медицинскую документацию</a:t>
          </a:r>
        </a:p>
        <a:p>
          <a:pPr algn="l"/>
          <a:r>
            <a:rPr lang="ru-RU" sz="1800" dirty="0" smtClean="0"/>
            <a:t>- составляет план необходимого обследования с участием врачей-специалистов и врача-психиатра</a:t>
          </a:r>
          <a:endParaRPr lang="ru-RU" sz="1800" dirty="0"/>
        </a:p>
      </dgm:t>
    </dgm:pt>
    <dgm:pt modelId="{BAE2539F-4ABB-4CC6-A260-E61451EE7245}" type="parTrans" cxnId="{950DF359-0B45-4A36-88AE-9FFEA9B7A91B}">
      <dgm:prSet/>
      <dgm:spPr/>
      <dgm:t>
        <a:bodyPr/>
        <a:lstStyle/>
        <a:p>
          <a:endParaRPr lang="ru-RU"/>
        </a:p>
      </dgm:t>
    </dgm:pt>
    <dgm:pt modelId="{502B65D4-A3FC-4842-99C6-956FAE1445A0}" type="sibTrans" cxnId="{950DF359-0B45-4A36-88AE-9FFEA9B7A91B}">
      <dgm:prSet/>
      <dgm:spPr/>
      <dgm:t>
        <a:bodyPr/>
        <a:lstStyle/>
        <a:p>
          <a:endParaRPr lang="ru-RU"/>
        </a:p>
      </dgm:t>
    </dgm:pt>
    <dgm:pt modelId="{DCBA1B9E-0FD2-4FC3-AD50-36D3B6DF78C2}" type="pres">
      <dgm:prSet presAssocID="{41DCF67E-F283-4101-8A25-0B68556E7DE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20DB64-3301-43A6-BE10-D1F18C79CA0E}" type="pres">
      <dgm:prSet presAssocID="{41DCF67E-F283-4101-8A25-0B68556E7DE1}" presName="dummyMaxCanvas" presStyleCnt="0">
        <dgm:presLayoutVars/>
      </dgm:prSet>
      <dgm:spPr/>
    </dgm:pt>
    <dgm:pt modelId="{1A3007AD-BF8F-4AA2-ABB1-BA98FF33F7E8}" type="pres">
      <dgm:prSet presAssocID="{41DCF67E-F283-4101-8A25-0B68556E7DE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741ED-8509-4049-9C77-5407F761E89B}" type="pres">
      <dgm:prSet presAssocID="{41DCF67E-F283-4101-8A25-0B68556E7DE1}" presName="ThreeNodes_2" presStyleLbl="node1" presStyleIdx="1" presStyleCnt="3" custScaleY="66353" custLinFactNeighborX="-424" custLinFactNeighborY="-3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546D8-0B8A-48FA-BD7C-166EA16EF57C}" type="pres">
      <dgm:prSet presAssocID="{41DCF67E-F283-4101-8A25-0B68556E7DE1}" presName="ThreeNodes_3" presStyleLbl="node1" presStyleIdx="2" presStyleCnt="3" custScaleY="134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2F89E-A940-492D-866A-D1E7E2BE1BF7}" type="pres">
      <dgm:prSet presAssocID="{41DCF67E-F283-4101-8A25-0B68556E7DE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E6750-B030-40BF-9D0C-6B4801331A0C}" type="pres">
      <dgm:prSet presAssocID="{41DCF67E-F283-4101-8A25-0B68556E7DE1}" presName="ThreeConn_2-3" presStyleLbl="fgAccFollowNode1" presStyleIdx="1" presStyleCnt="2" custLinFactNeighborX="-5795" custLinFactNeighborY="-29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6E208-1752-4E82-91F1-A6F6EFC4DE78}" type="pres">
      <dgm:prSet presAssocID="{41DCF67E-F283-4101-8A25-0B68556E7DE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69027-9ECC-4CFD-9686-36D3E5D943C1}" type="pres">
      <dgm:prSet presAssocID="{41DCF67E-F283-4101-8A25-0B68556E7DE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AAC0E-0EEA-432E-9F7B-72F261DBA737}" type="pres">
      <dgm:prSet presAssocID="{41DCF67E-F283-4101-8A25-0B68556E7DE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ABAE99-F19A-4DD5-9B2B-3512E5099C00}" type="presOf" srcId="{BC3CC352-0033-4EDD-BFF6-DF97F7C22BD9}" destId="{96C741ED-8509-4049-9C77-5407F761E89B}" srcOrd="0" destOrd="0" presId="urn:microsoft.com/office/officeart/2005/8/layout/vProcess5"/>
    <dgm:cxn modelId="{950DF359-0B45-4A36-88AE-9FFEA9B7A91B}" srcId="{41DCF67E-F283-4101-8A25-0B68556E7DE1}" destId="{E634BE95-1A85-4BA7-B576-E8001C8552E6}" srcOrd="2" destOrd="0" parTransId="{BAE2539F-4ABB-4CC6-A260-E61451EE7245}" sibTransId="{502B65D4-A3FC-4842-99C6-956FAE1445A0}"/>
    <dgm:cxn modelId="{9B071F06-3B89-478E-BBF5-9F5062E01D84}" type="presOf" srcId="{E634BE95-1A85-4BA7-B576-E8001C8552E6}" destId="{CD5546D8-0B8A-48FA-BD7C-166EA16EF57C}" srcOrd="0" destOrd="0" presId="urn:microsoft.com/office/officeart/2005/8/layout/vProcess5"/>
    <dgm:cxn modelId="{75C02539-9E11-4632-9F50-14226168235B}" type="presOf" srcId="{41DCF67E-F283-4101-8A25-0B68556E7DE1}" destId="{DCBA1B9E-0FD2-4FC3-AD50-36D3B6DF78C2}" srcOrd="0" destOrd="0" presId="urn:microsoft.com/office/officeart/2005/8/layout/vProcess5"/>
    <dgm:cxn modelId="{A4C94FB5-C3EB-4089-9941-5DC55CE801E3}" srcId="{41DCF67E-F283-4101-8A25-0B68556E7DE1}" destId="{DA078FC8-7E1D-4F94-933C-FF439B368301}" srcOrd="0" destOrd="0" parTransId="{7CEF8089-E30E-454E-89B0-BD7CE202043F}" sibTransId="{EDD16C5C-96D4-4E99-809D-FB285FCB3F58}"/>
    <dgm:cxn modelId="{642B7725-6C0D-47C1-BEDC-B29BC0E5C9BD}" type="presOf" srcId="{DA078FC8-7E1D-4F94-933C-FF439B368301}" destId="{88F6E208-1752-4E82-91F1-A6F6EFC4DE78}" srcOrd="1" destOrd="0" presId="urn:microsoft.com/office/officeart/2005/8/layout/vProcess5"/>
    <dgm:cxn modelId="{1A982B94-256F-43C2-ACBC-F2EF13F8713C}" srcId="{41DCF67E-F283-4101-8A25-0B68556E7DE1}" destId="{BC3CC352-0033-4EDD-BFF6-DF97F7C22BD9}" srcOrd="1" destOrd="0" parTransId="{983C5E3E-1B63-4228-A91C-0F4C87E9B054}" sibTransId="{AFF4ABDF-1016-4398-A763-878B66C9AEA2}"/>
    <dgm:cxn modelId="{A6C410B2-F84D-4354-90B3-C53C873E9C04}" type="presOf" srcId="{EDD16C5C-96D4-4E99-809D-FB285FCB3F58}" destId="{FDF2F89E-A940-492D-866A-D1E7E2BE1BF7}" srcOrd="0" destOrd="0" presId="urn:microsoft.com/office/officeart/2005/8/layout/vProcess5"/>
    <dgm:cxn modelId="{34A5C460-6CC3-4463-BB54-1FF72E32710B}" type="presOf" srcId="{DA078FC8-7E1D-4F94-933C-FF439B368301}" destId="{1A3007AD-BF8F-4AA2-ABB1-BA98FF33F7E8}" srcOrd="0" destOrd="0" presId="urn:microsoft.com/office/officeart/2005/8/layout/vProcess5"/>
    <dgm:cxn modelId="{5D9BB70B-A35D-4FB7-9A2F-DFE443DA56FA}" type="presOf" srcId="{E634BE95-1A85-4BA7-B576-E8001C8552E6}" destId="{677AAC0E-0EEA-432E-9F7B-72F261DBA737}" srcOrd="1" destOrd="0" presId="urn:microsoft.com/office/officeart/2005/8/layout/vProcess5"/>
    <dgm:cxn modelId="{F5F5E7BF-315E-4843-B390-FC028BD7D3AB}" type="presOf" srcId="{BC3CC352-0033-4EDD-BFF6-DF97F7C22BD9}" destId="{5CE69027-9ECC-4CFD-9686-36D3E5D943C1}" srcOrd="1" destOrd="0" presId="urn:microsoft.com/office/officeart/2005/8/layout/vProcess5"/>
    <dgm:cxn modelId="{A1744EF6-A8B1-419A-9C74-A44D34794388}" type="presOf" srcId="{AFF4ABDF-1016-4398-A763-878B66C9AEA2}" destId="{DC5E6750-B030-40BF-9D0C-6B4801331A0C}" srcOrd="0" destOrd="0" presId="urn:microsoft.com/office/officeart/2005/8/layout/vProcess5"/>
    <dgm:cxn modelId="{11EE8593-B4AF-4A44-B9F5-57B59A67EA94}" type="presParOf" srcId="{DCBA1B9E-0FD2-4FC3-AD50-36D3B6DF78C2}" destId="{CF20DB64-3301-43A6-BE10-D1F18C79CA0E}" srcOrd="0" destOrd="0" presId="urn:microsoft.com/office/officeart/2005/8/layout/vProcess5"/>
    <dgm:cxn modelId="{4543C111-A1A7-44C2-B30E-EF73FA2B7D67}" type="presParOf" srcId="{DCBA1B9E-0FD2-4FC3-AD50-36D3B6DF78C2}" destId="{1A3007AD-BF8F-4AA2-ABB1-BA98FF33F7E8}" srcOrd="1" destOrd="0" presId="urn:microsoft.com/office/officeart/2005/8/layout/vProcess5"/>
    <dgm:cxn modelId="{5FD14785-2575-4693-86DE-6F2DCB2217C6}" type="presParOf" srcId="{DCBA1B9E-0FD2-4FC3-AD50-36D3B6DF78C2}" destId="{96C741ED-8509-4049-9C77-5407F761E89B}" srcOrd="2" destOrd="0" presId="urn:microsoft.com/office/officeart/2005/8/layout/vProcess5"/>
    <dgm:cxn modelId="{1D245F69-4042-43A1-83CB-43327058B596}" type="presParOf" srcId="{DCBA1B9E-0FD2-4FC3-AD50-36D3B6DF78C2}" destId="{CD5546D8-0B8A-48FA-BD7C-166EA16EF57C}" srcOrd="3" destOrd="0" presId="urn:microsoft.com/office/officeart/2005/8/layout/vProcess5"/>
    <dgm:cxn modelId="{6396435B-4538-442E-8B4C-51985CE382D3}" type="presParOf" srcId="{DCBA1B9E-0FD2-4FC3-AD50-36D3B6DF78C2}" destId="{FDF2F89E-A940-492D-866A-D1E7E2BE1BF7}" srcOrd="4" destOrd="0" presId="urn:microsoft.com/office/officeart/2005/8/layout/vProcess5"/>
    <dgm:cxn modelId="{38078027-06BC-47EB-878E-EC54DF4CC52F}" type="presParOf" srcId="{DCBA1B9E-0FD2-4FC3-AD50-36D3B6DF78C2}" destId="{DC5E6750-B030-40BF-9D0C-6B4801331A0C}" srcOrd="5" destOrd="0" presId="urn:microsoft.com/office/officeart/2005/8/layout/vProcess5"/>
    <dgm:cxn modelId="{FF3C5D93-AE79-4E2B-8A35-E233D866901E}" type="presParOf" srcId="{DCBA1B9E-0FD2-4FC3-AD50-36D3B6DF78C2}" destId="{88F6E208-1752-4E82-91F1-A6F6EFC4DE78}" srcOrd="6" destOrd="0" presId="urn:microsoft.com/office/officeart/2005/8/layout/vProcess5"/>
    <dgm:cxn modelId="{62B35BF9-EB1F-4FF1-BDF1-F7F1A762360F}" type="presParOf" srcId="{DCBA1B9E-0FD2-4FC3-AD50-36D3B6DF78C2}" destId="{5CE69027-9ECC-4CFD-9686-36D3E5D943C1}" srcOrd="7" destOrd="0" presId="urn:microsoft.com/office/officeart/2005/8/layout/vProcess5"/>
    <dgm:cxn modelId="{6F3E8B64-29A3-453C-A2C3-DFE4ADE0ED24}" type="presParOf" srcId="{DCBA1B9E-0FD2-4FC3-AD50-36D3B6DF78C2}" destId="{677AAC0E-0EEA-432E-9F7B-72F261DBA73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DCF67E-F283-4101-8A25-0B68556E7DE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078FC8-7E1D-4F94-933C-FF439B368301}">
      <dgm:prSet phldrT="[Текст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pPr algn="ctr"/>
          <a:r>
            <a:rPr lang="ru-RU" sz="1800" dirty="0" smtClean="0"/>
            <a:t>После завершения прохождения медицинского осмотра</a:t>
          </a:r>
          <a:endParaRPr lang="ru-RU" sz="1800" dirty="0"/>
        </a:p>
      </dgm:t>
    </dgm:pt>
    <dgm:pt modelId="{7CEF8089-E30E-454E-89B0-BD7CE202043F}" type="parTrans" cxnId="{A4C94FB5-C3EB-4089-9941-5DC55CE801E3}">
      <dgm:prSet/>
      <dgm:spPr/>
      <dgm:t>
        <a:bodyPr/>
        <a:lstStyle/>
        <a:p>
          <a:endParaRPr lang="ru-RU"/>
        </a:p>
      </dgm:t>
    </dgm:pt>
    <dgm:pt modelId="{EDD16C5C-96D4-4E99-809D-FB285FCB3F58}" type="sibTrans" cxnId="{A4C94FB5-C3EB-4089-9941-5DC55CE801E3}">
      <dgm:prSet/>
      <dgm:spPr/>
      <dgm:t>
        <a:bodyPr/>
        <a:lstStyle/>
        <a:p>
          <a:endParaRPr lang="ru-RU"/>
        </a:p>
      </dgm:t>
    </dgm:pt>
    <dgm:pt modelId="{BC3CC352-0033-4EDD-BFF6-DF97F7C22BD9}">
      <dgm:prSet phldrT="[Текст]" custT="1"/>
      <dgm:spPr/>
      <dgm:t>
        <a:bodyPr/>
        <a:lstStyle/>
        <a:p>
          <a:pPr algn="ctr"/>
          <a:r>
            <a:rPr lang="ru-RU" sz="1800" dirty="0" smtClean="0"/>
            <a:t>Родители (законные представители) несовершеннолетнего повторно записываются на прием к участковому врачу-педиатру</a:t>
          </a:r>
          <a:endParaRPr lang="ru-RU" sz="1800" dirty="0"/>
        </a:p>
      </dgm:t>
    </dgm:pt>
    <dgm:pt modelId="{983C5E3E-1B63-4228-A91C-0F4C87E9B054}" type="parTrans" cxnId="{1A982B94-256F-43C2-ACBC-F2EF13F8713C}">
      <dgm:prSet/>
      <dgm:spPr/>
      <dgm:t>
        <a:bodyPr/>
        <a:lstStyle/>
        <a:p>
          <a:endParaRPr lang="ru-RU"/>
        </a:p>
      </dgm:t>
    </dgm:pt>
    <dgm:pt modelId="{AFF4ABDF-1016-4398-A763-878B66C9AEA2}" type="sibTrans" cxnId="{1A982B94-256F-43C2-ACBC-F2EF13F8713C}">
      <dgm:prSet/>
      <dgm:spPr/>
      <dgm:t>
        <a:bodyPr/>
        <a:lstStyle/>
        <a:p>
          <a:endParaRPr lang="ru-RU"/>
        </a:p>
      </dgm:t>
    </dgm:pt>
    <dgm:pt modelId="{E634BE95-1A85-4BA7-B576-E8001C8552E6}">
      <dgm:prSet phldrT="[Текст]" custT="1"/>
      <dgm:spPr/>
      <dgm:t>
        <a:bodyPr/>
        <a:lstStyle/>
        <a:p>
          <a:pPr algn="ctr"/>
          <a:r>
            <a:rPr lang="ru-RU" sz="1800" dirty="0" smtClean="0"/>
            <a:t>Врач-педиатр</a:t>
          </a:r>
        </a:p>
        <a:p>
          <a:pPr algn="l"/>
          <a:r>
            <a:rPr lang="ru-RU" sz="1800" dirty="0" smtClean="0"/>
            <a:t>- знакомится с результатами обследования</a:t>
          </a:r>
        </a:p>
        <a:p>
          <a:pPr algn="l"/>
          <a:r>
            <a:rPr lang="ru-RU" sz="1800" dirty="0" smtClean="0"/>
            <a:t>- при наличии завершения медицинского осмотра оформляет и передает документы на подкомиссию ВК</a:t>
          </a:r>
          <a:endParaRPr lang="ru-RU" sz="1800" dirty="0"/>
        </a:p>
      </dgm:t>
    </dgm:pt>
    <dgm:pt modelId="{BAE2539F-4ABB-4CC6-A260-E61451EE7245}" type="parTrans" cxnId="{950DF359-0B45-4A36-88AE-9FFEA9B7A91B}">
      <dgm:prSet/>
      <dgm:spPr/>
      <dgm:t>
        <a:bodyPr/>
        <a:lstStyle/>
        <a:p>
          <a:endParaRPr lang="ru-RU"/>
        </a:p>
      </dgm:t>
    </dgm:pt>
    <dgm:pt modelId="{502B65D4-A3FC-4842-99C6-956FAE1445A0}" type="sibTrans" cxnId="{950DF359-0B45-4A36-88AE-9FFEA9B7A91B}">
      <dgm:prSet/>
      <dgm:spPr/>
      <dgm:t>
        <a:bodyPr/>
        <a:lstStyle/>
        <a:p>
          <a:endParaRPr lang="ru-RU"/>
        </a:p>
      </dgm:t>
    </dgm:pt>
    <dgm:pt modelId="{DCBA1B9E-0FD2-4FC3-AD50-36D3B6DF78C2}" type="pres">
      <dgm:prSet presAssocID="{41DCF67E-F283-4101-8A25-0B68556E7DE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20DB64-3301-43A6-BE10-D1F18C79CA0E}" type="pres">
      <dgm:prSet presAssocID="{41DCF67E-F283-4101-8A25-0B68556E7DE1}" presName="dummyMaxCanvas" presStyleCnt="0">
        <dgm:presLayoutVars/>
      </dgm:prSet>
      <dgm:spPr/>
    </dgm:pt>
    <dgm:pt modelId="{1A3007AD-BF8F-4AA2-ABB1-BA98FF33F7E8}" type="pres">
      <dgm:prSet presAssocID="{41DCF67E-F283-4101-8A25-0B68556E7DE1}" presName="ThreeNodes_1" presStyleLbl="node1" presStyleIdx="0" presStyleCnt="3" custScaleY="8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741ED-8509-4049-9C77-5407F761E89B}" type="pres">
      <dgm:prSet presAssocID="{41DCF67E-F283-4101-8A25-0B68556E7DE1}" presName="ThreeNodes_2" presStyleLbl="node1" presStyleIdx="1" presStyleCnt="3" custLinFactNeighborX="-2900" custLinFactNeighborY="-4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546D8-0B8A-48FA-BD7C-166EA16EF57C}" type="pres">
      <dgm:prSet presAssocID="{41DCF67E-F283-4101-8A25-0B68556E7DE1}" presName="ThreeNodes_3" presStyleLbl="node1" presStyleIdx="2" presStyleCnt="3" custScaleY="111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2F89E-A940-492D-866A-D1E7E2BE1BF7}" type="pres">
      <dgm:prSet presAssocID="{41DCF67E-F283-4101-8A25-0B68556E7DE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E6750-B030-40BF-9D0C-6B4801331A0C}" type="pres">
      <dgm:prSet presAssocID="{41DCF67E-F283-4101-8A25-0B68556E7DE1}" presName="ThreeConn_2-3" presStyleLbl="fgAccFollowNode1" presStyleIdx="1" presStyleCnt="2" custLinFactNeighborX="-18732" custLinFactNeighborY="-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6E208-1752-4E82-91F1-A6F6EFC4DE78}" type="pres">
      <dgm:prSet presAssocID="{41DCF67E-F283-4101-8A25-0B68556E7DE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69027-9ECC-4CFD-9686-36D3E5D943C1}" type="pres">
      <dgm:prSet presAssocID="{41DCF67E-F283-4101-8A25-0B68556E7DE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AAC0E-0EEA-432E-9F7B-72F261DBA737}" type="pres">
      <dgm:prSet presAssocID="{41DCF67E-F283-4101-8A25-0B68556E7DE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ABAE99-F19A-4DD5-9B2B-3512E5099C00}" type="presOf" srcId="{BC3CC352-0033-4EDD-BFF6-DF97F7C22BD9}" destId="{96C741ED-8509-4049-9C77-5407F761E89B}" srcOrd="0" destOrd="0" presId="urn:microsoft.com/office/officeart/2005/8/layout/vProcess5"/>
    <dgm:cxn modelId="{950DF359-0B45-4A36-88AE-9FFEA9B7A91B}" srcId="{41DCF67E-F283-4101-8A25-0B68556E7DE1}" destId="{E634BE95-1A85-4BA7-B576-E8001C8552E6}" srcOrd="2" destOrd="0" parTransId="{BAE2539F-4ABB-4CC6-A260-E61451EE7245}" sibTransId="{502B65D4-A3FC-4842-99C6-956FAE1445A0}"/>
    <dgm:cxn modelId="{9B071F06-3B89-478E-BBF5-9F5062E01D84}" type="presOf" srcId="{E634BE95-1A85-4BA7-B576-E8001C8552E6}" destId="{CD5546D8-0B8A-48FA-BD7C-166EA16EF57C}" srcOrd="0" destOrd="0" presId="urn:microsoft.com/office/officeart/2005/8/layout/vProcess5"/>
    <dgm:cxn modelId="{75C02539-9E11-4632-9F50-14226168235B}" type="presOf" srcId="{41DCF67E-F283-4101-8A25-0B68556E7DE1}" destId="{DCBA1B9E-0FD2-4FC3-AD50-36D3B6DF78C2}" srcOrd="0" destOrd="0" presId="urn:microsoft.com/office/officeart/2005/8/layout/vProcess5"/>
    <dgm:cxn modelId="{A4C94FB5-C3EB-4089-9941-5DC55CE801E3}" srcId="{41DCF67E-F283-4101-8A25-0B68556E7DE1}" destId="{DA078FC8-7E1D-4F94-933C-FF439B368301}" srcOrd="0" destOrd="0" parTransId="{7CEF8089-E30E-454E-89B0-BD7CE202043F}" sibTransId="{EDD16C5C-96D4-4E99-809D-FB285FCB3F58}"/>
    <dgm:cxn modelId="{642B7725-6C0D-47C1-BEDC-B29BC0E5C9BD}" type="presOf" srcId="{DA078FC8-7E1D-4F94-933C-FF439B368301}" destId="{88F6E208-1752-4E82-91F1-A6F6EFC4DE78}" srcOrd="1" destOrd="0" presId="urn:microsoft.com/office/officeart/2005/8/layout/vProcess5"/>
    <dgm:cxn modelId="{1A982B94-256F-43C2-ACBC-F2EF13F8713C}" srcId="{41DCF67E-F283-4101-8A25-0B68556E7DE1}" destId="{BC3CC352-0033-4EDD-BFF6-DF97F7C22BD9}" srcOrd="1" destOrd="0" parTransId="{983C5E3E-1B63-4228-A91C-0F4C87E9B054}" sibTransId="{AFF4ABDF-1016-4398-A763-878B66C9AEA2}"/>
    <dgm:cxn modelId="{A6C410B2-F84D-4354-90B3-C53C873E9C04}" type="presOf" srcId="{EDD16C5C-96D4-4E99-809D-FB285FCB3F58}" destId="{FDF2F89E-A940-492D-866A-D1E7E2BE1BF7}" srcOrd="0" destOrd="0" presId="urn:microsoft.com/office/officeart/2005/8/layout/vProcess5"/>
    <dgm:cxn modelId="{34A5C460-6CC3-4463-BB54-1FF72E32710B}" type="presOf" srcId="{DA078FC8-7E1D-4F94-933C-FF439B368301}" destId="{1A3007AD-BF8F-4AA2-ABB1-BA98FF33F7E8}" srcOrd="0" destOrd="0" presId="urn:microsoft.com/office/officeart/2005/8/layout/vProcess5"/>
    <dgm:cxn modelId="{5D9BB70B-A35D-4FB7-9A2F-DFE443DA56FA}" type="presOf" srcId="{E634BE95-1A85-4BA7-B576-E8001C8552E6}" destId="{677AAC0E-0EEA-432E-9F7B-72F261DBA737}" srcOrd="1" destOrd="0" presId="urn:microsoft.com/office/officeart/2005/8/layout/vProcess5"/>
    <dgm:cxn modelId="{F5F5E7BF-315E-4843-B390-FC028BD7D3AB}" type="presOf" srcId="{BC3CC352-0033-4EDD-BFF6-DF97F7C22BD9}" destId="{5CE69027-9ECC-4CFD-9686-36D3E5D943C1}" srcOrd="1" destOrd="0" presId="urn:microsoft.com/office/officeart/2005/8/layout/vProcess5"/>
    <dgm:cxn modelId="{A1744EF6-A8B1-419A-9C74-A44D34794388}" type="presOf" srcId="{AFF4ABDF-1016-4398-A763-878B66C9AEA2}" destId="{DC5E6750-B030-40BF-9D0C-6B4801331A0C}" srcOrd="0" destOrd="0" presId="urn:microsoft.com/office/officeart/2005/8/layout/vProcess5"/>
    <dgm:cxn modelId="{11EE8593-B4AF-4A44-B9F5-57B59A67EA94}" type="presParOf" srcId="{DCBA1B9E-0FD2-4FC3-AD50-36D3B6DF78C2}" destId="{CF20DB64-3301-43A6-BE10-D1F18C79CA0E}" srcOrd="0" destOrd="0" presId="urn:microsoft.com/office/officeart/2005/8/layout/vProcess5"/>
    <dgm:cxn modelId="{4543C111-A1A7-44C2-B30E-EF73FA2B7D67}" type="presParOf" srcId="{DCBA1B9E-0FD2-4FC3-AD50-36D3B6DF78C2}" destId="{1A3007AD-BF8F-4AA2-ABB1-BA98FF33F7E8}" srcOrd="1" destOrd="0" presId="urn:microsoft.com/office/officeart/2005/8/layout/vProcess5"/>
    <dgm:cxn modelId="{5FD14785-2575-4693-86DE-6F2DCB2217C6}" type="presParOf" srcId="{DCBA1B9E-0FD2-4FC3-AD50-36D3B6DF78C2}" destId="{96C741ED-8509-4049-9C77-5407F761E89B}" srcOrd="2" destOrd="0" presId="urn:microsoft.com/office/officeart/2005/8/layout/vProcess5"/>
    <dgm:cxn modelId="{1D245F69-4042-43A1-83CB-43327058B596}" type="presParOf" srcId="{DCBA1B9E-0FD2-4FC3-AD50-36D3B6DF78C2}" destId="{CD5546D8-0B8A-48FA-BD7C-166EA16EF57C}" srcOrd="3" destOrd="0" presId="urn:microsoft.com/office/officeart/2005/8/layout/vProcess5"/>
    <dgm:cxn modelId="{6396435B-4538-442E-8B4C-51985CE382D3}" type="presParOf" srcId="{DCBA1B9E-0FD2-4FC3-AD50-36D3B6DF78C2}" destId="{FDF2F89E-A940-492D-866A-D1E7E2BE1BF7}" srcOrd="4" destOrd="0" presId="urn:microsoft.com/office/officeart/2005/8/layout/vProcess5"/>
    <dgm:cxn modelId="{38078027-06BC-47EB-878E-EC54DF4CC52F}" type="presParOf" srcId="{DCBA1B9E-0FD2-4FC3-AD50-36D3B6DF78C2}" destId="{DC5E6750-B030-40BF-9D0C-6B4801331A0C}" srcOrd="5" destOrd="0" presId="urn:microsoft.com/office/officeart/2005/8/layout/vProcess5"/>
    <dgm:cxn modelId="{FF3C5D93-AE79-4E2B-8A35-E233D866901E}" type="presParOf" srcId="{DCBA1B9E-0FD2-4FC3-AD50-36D3B6DF78C2}" destId="{88F6E208-1752-4E82-91F1-A6F6EFC4DE78}" srcOrd="6" destOrd="0" presId="urn:microsoft.com/office/officeart/2005/8/layout/vProcess5"/>
    <dgm:cxn modelId="{62B35BF9-EB1F-4FF1-BDF1-F7F1A762360F}" type="presParOf" srcId="{DCBA1B9E-0FD2-4FC3-AD50-36D3B6DF78C2}" destId="{5CE69027-9ECC-4CFD-9686-36D3E5D943C1}" srcOrd="7" destOrd="0" presId="urn:microsoft.com/office/officeart/2005/8/layout/vProcess5"/>
    <dgm:cxn modelId="{6F3E8B64-29A3-453C-A2C3-DFE4ADE0ED24}" type="presParOf" srcId="{DCBA1B9E-0FD2-4FC3-AD50-36D3B6DF78C2}" destId="{677AAC0E-0EEA-432E-9F7B-72F261DBA73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C364E5E-BC97-47F1-BCA4-66D9092F25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AFF438-8D22-46F2-9063-4505EC0FAD4F}">
      <dgm:prSet phldrT="[Текст]" custT="1"/>
      <dgm:spPr/>
      <dgm:t>
        <a:bodyPr/>
        <a:lstStyle/>
        <a:p>
          <a:pPr algn="ctr"/>
          <a:r>
            <a:rPr lang="ru-RU" sz="3200" dirty="0" smtClean="0"/>
            <a:t>Заседание подкомиссии ВК</a:t>
          </a:r>
          <a:endParaRPr lang="ru-RU" sz="3200" dirty="0"/>
        </a:p>
      </dgm:t>
    </dgm:pt>
    <dgm:pt modelId="{7F6B0E0F-EC15-4D5F-954D-19C818D8FE2F}" type="parTrans" cxnId="{2FEA1E2D-4E42-437D-960B-1C086C65D13C}">
      <dgm:prSet/>
      <dgm:spPr/>
      <dgm:t>
        <a:bodyPr/>
        <a:lstStyle/>
        <a:p>
          <a:endParaRPr lang="ru-RU"/>
        </a:p>
      </dgm:t>
    </dgm:pt>
    <dgm:pt modelId="{7FF32490-17C5-4A83-8F64-63A7B1D1C9DC}" type="sibTrans" cxnId="{2FEA1E2D-4E42-437D-960B-1C086C65D13C}">
      <dgm:prSet/>
      <dgm:spPr/>
      <dgm:t>
        <a:bodyPr/>
        <a:lstStyle/>
        <a:p>
          <a:endParaRPr lang="ru-RU"/>
        </a:p>
      </dgm:t>
    </dgm:pt>
    <dgm:pt modelId="{0827D9D4-F8B4-4AC4-821B-F2CEAF10612F}">
      <dgm:prSet phldrT="[Текст]" custT="1"/>
      <dgm:spPr/>
      <dgm:t>
        <a:bodyPr/>
        <a:lstStyle/>
        <a:p>
          <a:pPr algn="just"/>
          <a:r>
            <a:rPr lang="ru-RU" sz="2800" dirty="0" smtClean="0"/>
            <a:t>Заседание подкомиссии ВК проводится без участия ребенка и его родителей / законных представителей</a:t>
          </a:r>
          <a:endParaRPr lang="ru-RU" sz="2800" dirty="0"/>
        </a:p>
      </dgm:t>
    </dgm:pt>
    <dgm:pt modelId="{EC42B45D-BA19-4D37-B3F2-2AA5A905D1B3}" type="parTrans" cxnId="{F5A447B2-1D94-4A10-BAEC-D41FD4060C96}">
      <dgm:prSet/>
      <dgm:spPr/>
      <dgm:t>
        <a:bodyPr/>
        <a:lstStyle/>
        <a:p>
          <a:endParaRPr lang="ru-RU"/>
        </a:p>
      </dgm:t>
    </dgm:pt>
    <dgm:pt modelId="{168568D8-2A7D-4A92-879E-D2AEEB9F2BD2}" type="sibTrans" cxnId="{F5A447B2-1D94-4A10-BAEC-D41FD4060C96}">
      <dgm:prSet/>
      <dgm:spPr/>
      <dgm:t>
        <a:bodyPr/>
        <a:lstStyle/>
        <a:p>
          <a:endParaRPr lang="ru-RU"/>
        </a:p>
      </dgm:t>
    </dgm:pt>
    <dgm:pt modelId="{4239441F-587C-4AC7-BD7D-3C104D9BE907}">
      <dgm:prSet custT="1"/>
      <dgm:spPr/>
      <dgm:t>
        <a:bodyPr/>
        <a:lstStyle/>
        <a:p>
          <a:pPr algn="just"/>
          <a:r>
            <a:rPr lang="ru-RU" sz="2800" dirty="0" smtClean="0"/>
            <a:t>Форма медицинского заключения утверждена в соответствии с Приложением  3  к Приказу Департамента здравоохранения города Москвы от 1 апреля 2013 года № 279</a:t>
          </a:r>
          <a:endParaRPr lang="ru-RU" sz="2800" dirty="0"/>
        </a:p>
      </dgm:t>
    </dgm:pt>
    <dgm:pt modelId="{FEFFD5C9-4E7E-4F0C-9401-1B6F1DF69F45}" type="parTrans" cxnId="{CA41F40D-A3BE-421B-9042-48EC88C3E9C1}">
      <dgm:prSet/>
      <dgm:spPr/>
      <dgm:t>
        <a:bodyPr/>
        <a:lstStyle/>
        <a:p>
          <a:endParaRPr lang="ru-RU"/>
        </a:p>
      </dgm:t>
    </dgm:pt>
    <dgm:pt modelId="{918A168F-5045-43CE-9573-F4D0E0C09F7C}" type="sibTrans" cxnId="{CA41F40D-A3BE-421B-9042-48EC88C3E9C1}">
      <dgm:prSet/>
      <dgm:spPr/>
      <dgm:t>
        <a:bodyPr/>
        <a:lstStyle/>
        <a:p>
          <a:endParaRPr lang="ru-RU"/>
        </a:p>
      </dgm:t>
    </dgm:pt>
    <dgm:pt modelId="{25AC1D0F-E448-4C73-98AF-0E46A3D41C88}" type="pres">
      <dgm:prSet presAssocID="{CC364E5E-BC97-47F1-BCA4-66D9092F25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834646-C48A-4400-8957-22BA4116BF73}" type="pres">
      <dgm:prSet presAssocID="{24AFF438-8D22-46F2-9063-4505EC0FAD4F}" presName="parentText" presStyleLbl="node1" presStyleIdx="0" presStyleCnt="1" custScaleY="64992" custLinFactNeighborY="-4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41A3B-5414-4EDF-8F92-13D73577F95B}" type="pres">
      <dgm:prSet presAssocID="{24AFF438-8D22-46F2-9063-4505EC0FAD4F}" presName="childText" presStyleLbl="revTx" presStyleIdx="0" presStyleCnt="1" custScaleY="108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587522-5569-4444-B904-7D6DC2DC9AF5}" type="presOf" srcId="{4239441F-587C-4AC7-BD7D-3C104D9BE907}" destId="{7B541A3B-5414-4EDF-8F92-13D73577F95B}" srcOrd="0" destOrd="1" presId="urn:microsoft.com/office/officeart/2005/8/layout/vList2"/>
    <dgm:cxn modelId="{2FEA1E2D-4E42-437D-960B-1C086C65D13C}" srcId="{CC364E5E-BC97-47F1-BCA4-66D9092F25B8}" destId="{24AFF438-8D22-46F2-9063-4505EC0FAD4F}" srcOrd="0" destOrd="0" parTransId="{7F6B0E0F-EC15-4D5F-954D-19C818D8FE2F}" sibTransId="{7FF32490-17C5-4A83-8F64-63A7B1D1C9DC}"/>
    <dgm:cxn modelId="{798DDA5E-7501-42FA-BED1-BF08D481A54C}" type="presOf" srcId="{0827D9D4-F8B4-4AC4-821B-F2CEAF10612F}" destId="{7B541A3B-5414-4EDF-8F92-13D73577F95B}" srcOrd="0" destOrd="0" presId="urn:microsoft.com/office/officeart/2005/8/layout/vList2"/>
    <dgm:cxn modelId="{331CB545-1325-4D7F-B3B5-629066EA2186}" type="presOf" srcId="{CC364E5E-BC97-47F1-BCA4-66D9092F25B8}" destId="{25AC1D0F-E448-4C73-98AF-0E46A3D41C88}" srcOrd="0" destOrd="0" presId="urn:microsoft.com/office/officeart/2005/8/layout/vList2"/>
    <dgm:cxn modelId="{CA41F40D-A3BE-421B-9042-48EC88C3E9C1}" srcId="{24AFF438-8D22-46F2-9063-4505EC0FAD4F}" destId="{4239441F-587C-4AC7-BD7D-3C104D9BE907}" srcOrd="1" destOrd="0" parTransId="{FEFFD5C9-4E7E-4F0C-9401-1B6F1DF69F45}" sibTransId="{918A168F-5045-43CE-9573-F4D0E0C09F7C}"/>
    <dgm:cxn modelId="{F5A447B2-1D94-4A10-BAEC-D41FD4060C96}" srcId="{24AFF438-8D22-46F2-9063-4505EC0FAD4F}" destId="{0827D9D4-F8B4-4AC4-821B-F2CEAF10612F}" srcOrd="0" destOrd="0" parTransId="{EC42B45D-BA19-4D37-B3F2-2AA5A905D1B3}" sibTransId="{168568D8-2A7D-4A92-879E-D2AEEB9F2BD2}"/>
    <dgm:cxn modelId="{C1DF4007-DD15-460F-BF0D-A5D52C87BB13}" type="presOf" srcId="{24AFF438-8D22-46F2-9063-4505EC0FAD4F}" destId="{7A834646-C48A-4400-8957-22BA4116BF73}" srcOrd="0" destOrd="0" presId="urn:microsoft.com/office/officeart/2005/8/layout/vList2"/>
    <dgm:cxn modelId="{2A67792D-2EBE-4276-9C0C-D5298C15C951}" type="presParOf" srcId="{25AC1D0F-E448-4C73-98AF-0E46A3D41C88}" destId="{7A834646-C48A-4400-8957-22BA4116BF73}" srcOrd="0" destOrd="0" presId="urn:microsoft.com/office/officeart/2005/8/layout/vList2"/>
    <dgm:cxn modelId="{4803DAAF-8CB9-4C35-A012-58FC4A84CD9E}" type="presParOf" srcId="{25AC1D0F-E448-4C73-98AF-0E46A3D41C88}" destId="{7B541A3B-5414-4EDF-8F92-13D73577F95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93978-81D8-4A25-831D-2E9CDA3FE4DA}">
      <dsp:nvSpPr>
        <dsp:cNvPr id="0" name=""/>
        <dsp:cNvSpPr/>
      </dsp:nvSpPr>
      <dsp:spPr>
        <a:xfrm>
          <a:off x="0" y="0"/>
          <a:ext cx="85789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94BD81-D722-48DF-80BD-D42E6DBFD0B9}">
      <dsp:nvSpPr>
        <dsp:cNvPr id="0" name=""/>
        <dsp:cNvSpPr/>
      </dsp:nvSpPr>
      <dsp:spPr>
        <a:xfrm>
          <a:off x="0" y="0"/>
          <a:ext cx="8578973" cy="2880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Порядок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err="1" smtClean="0"/>
            <a:t>выдачи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медицинскими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организациями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государственной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системы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здравоохранения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города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Москвы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медицинских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заключений</a:t>
          </a:r>
          <a:r>
            <a:rPr lang="en-US" sz="2400" b="1" kern="1200" dirty="0" smtClean="0"/>
            <a:t> о </a:t>
          </a:r>
          <a:r>
            <a:rPr lang="en-US" sz="2400" b="1" kern="1200" dirty="0" err="1" smtClean="0"/>
            <a:t>состоянии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здоровья</a:t>
          </a:r>
          <a:r>
            <a:rPr lang="en-US" sz="2400" b="1" kern="1200" dirty="0" smtClean="0"/>
            <a:t> и </a:t>
          </a:r>
          <a:r>
            <a:rPr lang="en-US" sz="2400" b="1" kern="1200" dirty="0" err="1" smtClean="0"/>
            <a:t>рекомендаций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по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организации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образовательного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процесса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для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лиц</a:t>
          </a:r>
          <a:r>
            <a:rPr lang="en-US" sz="2400" b="1" kern="1200" dirty="0" smtClean="0"/>
            <a:t> с </a:t>
          </a:r>
          <a:r>
            <a:rPr lang="en-US" sz="2400" b="1" kern="1200" dirty="0" err="1" smtClean="0"/>
            <a:t>ограниченными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возможностями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здоровья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0" y="0"/>
        <a:ext cx="8578973" cy="28800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F2E5D-04D9-4320-AD70-35ECC8E085E1}">
      <dsp:nvSpPr>
        <dsp:cNvPr id="0" name=""/>
        <dsp:cNvSpPr/>
      </dsp:nvSpPr>
      <dsp:spPr>
        <a:xfrm rot="5400000">
          <a:off x="4476912" y="1103092"/>
          <a:ext cx="4579184" cy="35233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Медицинское заключение подписывается председателем и членами подкомиссии, руководителем медицинской организации, заверяется печатью медицинской организации</a:t>
          </a:r>
          <a:endParaRPr lang="ru-RU" sz="2400" kern="1200" dirty="0"/>
        </a:p>
      </dsp:txBody>
      <dsp:txXfrm rot="-5400000">
        <a:off x="5004808" y="747194"/>
        <a:ext cx="3351393" cy="4235188"/>
      </dsp:txXfrm>
    </dsp:sp>
    <dsp:sp modelId="{C94A3F74-1B9A-47A5-B964-504656F14E1A}">
      <dsp:nvSpPr>
        <dsp:cNvPr id="0" name=""/>
        <dsp:cNvSpPr/>
      </dsp:nvSpPr>
      <dsp:spPr>
        <a:xfrm>
          <a:off x="9" y="97243"/>
          <a:ext cx="5004376" cy="5348716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Приложение 3 к приказу</a:t>
          </a:r>
        </a:p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Департамента здравоохранения</a:t>
          </a:r>
        </a:p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города Москвы</a:t>
          </a:r>
        </a:p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от 01.04.2013 г. № 279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Наименование медицинской организации,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выдавшей медицинское заключений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Штамп с реквизитами или бланк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 smtClean="0">
            <a:solidFill>
              <a:schemeClr val="tx1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Медицинское заключение № ____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о состоянии здоровья и рекомендациях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по организации образовательного процесса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в государственных образовательных учреждениях города Москвы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для лиц с ограниченными возможностями здоровья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Ф.И.О. ребенка/гражданина __________________________________________________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Дата рождения _____________________________________________________________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Адрес мест жительства ______________________________________________________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Наименование образовательного учреждения, где обучается (воспитывается)      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ребенок/гражданин___________________________________________________________________________________________________________________________________________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Ф.И.О. родителя (законного представителя) ______________________________________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Заключение: основной диагноз (шифр МКБ Х или полный диагноз указывается с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письменного согласия гражданина, родителей (законных представителей)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______________________________________________________________________________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Рекомендации по организации образовательного процесса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 _____________________________________________________________________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_____________________________________________________________________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Подписи членов комиссии: председатель _______________________________________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члены комиссии (заверяются личной печатью каждого специалиста)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 ______________________________________________________________________________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__________________________________________________________________________________________________________________________________________________________________________________________________________________________________________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______________________________________________________________________________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Дата «__» _____________ 20__ г.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</a:rPr>
            <a:t>место печати медицинской организации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>
            <a:solidFill>
              <a:schemeClr val="tx1"/>
            </a:solidFill>
          </a:endParaRPr>
        </a:p>
      </dsp:txBody>
      <dsp:txXfrm>
        <a:off x="244303" y="341537"/>
        <a:ext cx="4515788" cy="48601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34646-C48A-4400-8957-22BA4116BF73}">
      <dsp:nvSpPr>
        <dsp:cNvPr id="0" name=""/>
        <dsp:cNvSpPr/>
      </dsp:nvSpPr>
      <dsp:spPr>
        <a:xfrm>
          <a:off x="0" y="2454"/>
          <a:ext cx="8528633" cy="23743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Медицинское заключение выдается родителю / законному представителю несовершеннолетнего при предъявлении документа, удостоверяющего личность, в срок, не превышающий 3 рабочих дня после окончания медицинских мероприятий по обследованию ребенка подкомиссией</a:t>
          </a:r>
          <a:endParaRPr lang="ru-RU" sz="2500" kern="1200" dirty="0"/>
        </a:p>
      </dsp:txBody>
      <dsp:txXfrm>
        <a:off x="115905" y="118359"/>
        <a:ext cx="8296823" cy="2142522"/>
      </dsp:txXfrm>
    </dsp:sp>
    <dsp:sp modelId="{70DC16B1-CD1F-4D78-832E-168D106D3D17}">
      <dsp:nvSpPr>
        <dsp:cNvPr id="0" name=""/>
        <dsp:cNvSpPr/>
      </dsp:nvSpPr>
      <dsp:spPr>
        <a:xfrm>
          <a:off x="0" y="2382952"/>
          <a:ext cx="8528633" cy="1378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Медицинское заключение действительно в течении календарного года</a:t>
          </a:r>
          <a:endParaRPr lang="ru-RU" sz="2500" kern="1200" dirty="0"/>
        </a:p>
      </dsp:txBody>
      <dsp:txXfrm>
        <a:off x="67272" y="2450224"/>
        <a:ext cx="8394089" cy="1243535"/>
      </dsp:txXfrm>
    </dsp:sp>
    <dsp:sp modelId="{2849F5A6-E8C6-4B1D-82E7-2D3637B6DBFC}">
      <dsp:nvSpPr>
        <dsp:cNvPr id="0" name=""/>
        <dsp:cNvSpPr/>
      </dsp:nvSpPr>
      <dsp:spPr>
        <a:xfrm>
          <a:off x="0" y="3767169"/>
          <a:ext cx="8528633" cy="17754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Родители / законные представители имеют право получить дубликат медицинского заключения</a:t>
          </a:r>
          <a:endParaRPr lang="ru-RU" sz="2500" kern="1200" dirty="0"/>
        </a:p>
      </dsp:txBody>
      <dsp:txXfrm>
        <a:off x="86671" y="3853840"/>
        <a:ext cx="8355291" cy="16021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1132D-2CD4-467A-A2B3-A5B0840DE03A}">
      <dsp:nvSpPr>
        <dsp:cNvPr id="0" name=""/>
        <dsp:cNvSpPr/>
      </dsp:nvSpPr>
      <dsp:spPr>
        <a:xfrm>
          <a:off x="0" y="462189"/>
          <a:ext cx="8528633" cy="2305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Медицинское заключение является необходимой частью для вынесения решения ЦПМПК по организации образовательного процесса для лиц с ограниченными возможностями здоровья</a:t>
          </a:r>
          <a:endParaRPr lang="ru-RU" sz="2400" kern="1200" dirty="0"/>
        </a:p>
      </dsp:txBody>
      <dsp:txXfrm>
        <a:off x="112556" y="574745"/>
        <a:ext cx="8303521" cy="2080599"/>
      </dsp:txXfrm>
    </dsp:sp>
    <dsp:sp modelId="{2FBDB27C-B23A-408C-B2AD-8F7DCEE7A651}">
      <dsp:nvSpPr>
        <dsp:cNvPr id="0" name=""/>
        <dsp:cNvSpPr/>
      </dsp:nvSpPr>
      <dsp:spPr>
        <a:xfrm>
          <a:off x="0" y="2958388"/>
          <a:ext cx="8528633" cy="2305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 всем вопросам оформления медицинского заключения можно обратиться к заместителю главного врача по клинико-экспертной работе или к заведующему филиалом государственной медицинской организации оказывающей первичную медико-санитарную помощь</a:t>
          </a:r>
          <a:endParaRPr lang="ru-RU" sz="2400" kern="1200" dirty="0"/>
        </a:p>
      </dsp:txBody>
      <dsp:txXfrm>
        <a:off x="112556" y="3070944"/>
        <a:ext cx="8303521" cy="208059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1132D-2CD4-467A-A2B3-A5B0840DE03A}">
      <dsp:nvSpPr>
        <dsp:cNvPr id="0" name=""/>
        <dsp:cNvSpPr/>
      </dsp:nvSpPr>
      <dsp:spPr>
        <a:xfrm>
          <a:off x="0" y="2236590"/>
          <a:ext cx="8528633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Благодарю за внимание</a:t>
          </a:r>
          <a:endParaRPr lang="ru-RU" sz="4800" kern="1200" dirty="0"/>
        </a:p>
      </dsp:txBody>
      <dsp:txXfrm>
        <a:off x="59399" y="2295989"/>
        <a:ext cx="8409835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34646-C48A-4400-8957-22BA4116BF73}">
      <dsp:nvSpPr>
        <dsp:cNvPr id="0" name=""/>
        <dsp:cNvSpPr/>
      </dsp:nvSpPr>
      <dsp:spPr>
        <a:xfrm>
          <a:off x="0" y="0"/>
          <a:ext cx="8578973" cy="915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b="1" kern="1200" dirty="0" smtClean="0">
              <a:solidFill>
                <a:schemeClr val="bg1"/>
              </a:solidFill>
            </a:rPr>
            <a:t>Федеральный закон от 29.12.2012 № 273-ФЗ "Об образовании в Российской Федерации"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44689" y="44689"/>
        <a:ext cx="8489595" cy="826084"/>
      </dsp:txXfrm>
    </dsp:sp>
    <dsp:sp modelId="{7B541A3B-5414-4EDF-8F92-13D73577F95B}">
      <dsp:nvSpPr>
        <dsp:cNvPr id="0" name=""/>
        <dsp:cNvSpPr/>
      </dsp:nvSpPr>
      <dsp:spPr>
        <a:xfrm>
          <a:off x="0" y="1138403"/>
          <a:ext cx="8578973" cy="4260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382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altLang="ru-RU" sz="3300" b="0" i="0" kern="1200" dirty="0" smtClean="0">
              <a:latin typeface="Calibri" pitchFamily="32" charset="0"/>
            </a:rPr>
            <a:t>Статья 2, пункт 16                               Обучающийся с ограниченными возможностями здоровья –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</a:t>
          </a:r>
          <a:endParaRPr lang="ru-RU" sz="3300" b="0" i="0" kern="1200" dirty="0"/>
        </a:p>
      </dsp:txBody>
      <dsp:txXfrm>
        <a:off x="0" y="1138403"/>
        <a:ext cx="8578973" cy="42600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F8AB1-817F-4B8B-AAF4-48837DB802E5}">
      <dsp:nvSpPr>
        <dsp:cNvPr id="0" name=""/>
        <dsp:cNvSpPr/>
      </dsp:nvSpPr>
      <dsp:spPr>
        <a:xfrm>
          <a:off x="2907" y="2928"/>
          <a:ext cx="8084686" cy="1183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ЦПМПК г. Москвы</a:t>
          </a:r>
          <a:endParaRPr lang="ru-RU" sz="3200" kern="1200" dirty="0"/>
        </a:p>
      </dsp:txBody>
      <dsp:txXfrm>
        <a:off x="37572" y="37593"/>
        <a:ext cx="8015356" cy="1114235"/>
      </dsp:txXfrm>
    </dsp:sp>
    <dsp:sp modelId="{B52CB141-019F-49E9-A3F2-46584D3DB7DB}">
      <dsp:nvSpPr>
        <dsp:cNvPr id="0" name=""/>
        <dsp:cNvSpPr/>
      </dsp:nvSpPr>
      <dsp:spPr>
        <a:xfrm>
          <a:off x="2907" y="1513464"/>
          <a:ext cx="2551984" cy="393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Подкомиссия врачебной комиссии медицинских организаций государственной системы здравоохранения города Москвы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(Приказ ДЗМ от 1.04.2013г. №297)</a:t>
          </a:r>
          <a:endParaRPr lang="ru-RU" sz="2000" kern="1200" dirty="0"/>
        </a:p>
      </dsp:txBody>
      <dsp:txXfrm>
        <a:off x="77652" y="1588209"/>
        <a:ext cx="2402494" cy="3782491"/>
      </dsp:txXfrm>
    </dsp:sp>
    <dsp:sp modelId="{E64F6D70-B162-4A56-BBBD-8B78467492D1}">
      <dsp:nvSpPr>
        <dsp:cNvPr id="0" name=""/>
        <dsp:cNvSpPr/>
      </dsp:nvSpPr>
      <dsp:spPr>
        <a:xfrm>
          <a:off x="2769258" y="1513464"/>
          <a:ext cx="2551984" cy="393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Центральная психолого-медико-педагогическая комиссия города Москвы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(Приказ ДОМ от 1.12.2014г. №897)</a:t>
          </a:r>
          <a:endParaRPr lang="ru-RU" sz="2000" kern="1200" dirty="0"/>
        </a:p>
      </dsp:txBody>
      <dsp:txXfrm>
        <a:off x="2844003" y="1588209"/>
        <a:ext cx="2402494" cy="3782491"/>
      </dsp:txXfrm>
    </dsp:sp>
    <dsp:sp modelId="{AC8824DA-4C8A-41E0-82B4-A5A96535F929}">
      <dsp:nvSpPr>
        <dsp:cNvPr id="0" name=""/>
        <dsp:cNvSpPr/>
      </dsp:nvSpPr>
      <dsp:spPr>
        <a:xfrm>
          <a:off x="5535609" y="1513464"/>
          <a:ext cx="2551984" cy="3931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Межведомственная конфликтная комиссия ЦПМПК города Москвы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(Приказ ДОМ от 28.05.2015г. №245)</a:t>
          </a:r>
          <a:endParaRPr lang="ru-RU" sz="2000" kern="1200" dirty="0"/>
        </a:p>
      </dsp:txBody>
      <dsp:txXfrm>
        <a:off x="5610354" y="1588209"/>
        <a:ext cx="2402494" cy="3782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34646-C48A-4400-8957-22BA4116BF73}">
      <dsp:nvSpPr>
        <dsp:cNvPr id="0" name=""/>
        <dsp:cNvSpPr/>
      </dsp:nvSpPr>
      <dsp:spPr>
        <a:xfrm>
          <a:off x="0" y="0"/>
          <a:ext cx="8578973" cy="28384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Приказ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Департамента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здравоохранения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города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Москвы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от</a:t>
          </a:r>
          <a:r>
            <a:rPr lang="en-US" sz="2200" b="1" kern="1200" dirty="0" smtClean="0"/>
            <a:t> 1 </a:t>
          </a:r>
          <a:r>
            <a:rPr lang="en-US" sz="2200" b="1" kern="1200" dirty="0" err="1" smtClean="0"/>
            <a:t>апреля</a:t>
          </a:r>
          <a:r>
            <a:rPr lang="en-US" sz="2200" b="1" kern="1200" dirty="0" smtClean="0"/>
            <a:t> 2013 </a:t>
          </a:r>
          <a:r>
            <a:rPr lang="en-US" sz="2200" b="1" kern="1200" dirty="0" err="1" smtClean="0"/>
            <a:t>года</a:t>
          </a:r>
          <a:r>
            <a:rPr lang="en-US" sz="2200" b="1" kern="1200" dirty="0" smtClean="0"/>
            <a:t> № 279 «О </a:t>
          </a:r>
          <a:r>
            <a:rPr lang="en-US" sz="2200" b="1" kern="1200" dirty="0" err="1" smtClean="0"/>
            <a:t>совершенствовании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порядка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выдачи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медицинскими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организациями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государственной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системы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здравоохранения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города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Москвы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медицинских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заключений</a:t>
          </a:r>
          <a:r>
            <a:rPr lang="en-US" sz="2200" b="1" kern="1200" dirty="0" smtClean="0"/>
            <a:t> о </a:t>
          </a:r>
          <a:r>
            <a:rPr lang="en-US" sz="2200" b="1" kern="1200" dirty="0" err="1" smtClean="0"/>
            <a:t>состоянии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здоровья</a:t>
          </a:r>
          <a:r>
            <a:rPr lang="en-US" sz="2200" b="1" kern="1200" dirty="0" smtClean="0"/>
            <a:t> и </a:t>
          </a:r>
          <a:r>
            <a:rPr lang="en-US" sz="2200" b="1" kern="1200" dirty="0" err="1" smtClean="0"/>
            <a:t>рекомендаций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по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организации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образовательного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процесса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для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лиц</a:t>
          </a:r>
          <a:r>
            <a:rPr lang="en-US" sz="2200" b="1" kern="1200" dirty="0" smtClean="0"/>
            <a:t> с </a:t>
          </a:r>
          <a:r>
            <a:rPr lang="en-US" sz="2200" b="1" kern="1200" dirty="0" err="1" smtClean="0"/>
            <a:t>ограниченными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возможностями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здоровья</a:t>
          </a:r>
          <a:r>
            <a:rPr lang="ru-RU" sz="2200" b="1" kern="1200" dirty="0" smtClean="0"/>
            <a:t>»</a:t>
          </a:r>
          <a:endParaRPr lang="ru-RU" sz="2200" kern="1200" dirty="0"/>
        </a:p>
      </dsp:txBody>
      <dsp:txXfrm>
        <a:off x="138563" y="138563"/>
        <a:ext cx="8301847" cy="2561347"/>
      </dsp:txXfrm>
    </dsp:sp>
    <dsp:sp modelId="{7B541A3B-5414-4EDF-8F92-13D73577F95B}">
      <dsp:nvSpPr>
        <dsp:cNvPr id="0" name=""/>
        <dsp:cNvSpPr/>
      </dsp:nvSpPr>
      <dsp:spPr>
        <a:xfrm>
          <a:off x="0" y="2849868"/>
          <a:ext cx="8578973" cy="275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382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Утвержден перечень медицинских организаций государственной системы здравоохранения города Москвы, осуществляющих выдачу медицинских заключений</a:t>
          </a:r>
          <a:endParaRPr lang="ru-RU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Утверждено Положение о работе подкомиссии врачебной комиссии</a:t>
          </a:r>
          <a:endParaRPr lang="ru-RU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err="1" smtClean="0"/>
            <a:t>Утверждена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форма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медицинского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заключения</a:t>
          </a:r>
          <a:endParaRPr lang="ru-RU" sz="2400" kern="1200" dirty="0"/>
        </a:p>
      </dsp:txBody>
      <dsp:txXfrm>
        <a:off x="0" y="2849868"/>
        <a:ext cx="8578973" cy="27540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34646-C48A-4400-8957-22BA4116BF73}">
      <dsp:nvSpPr>
        <dsp:cNvPr id="0" name=""/>
        <dsp:cNvSpPr/>
      </dsp:nvSpPr>
      <dsp:spPr>
        <a:xfrm>
          <a:off x="0" y="0"/>
          <a:ext cx="8528633" cy="1883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Работа врачебных подкомиссии по выдаче медицинских заключений о состоянии здоровья и рекомендаций по организации образовательного процесса для лиц с ОВЗ  обеспечена в соответствии нормативными документами: </a:t>
          </a:r>
          <a:endParaRPr lang="ru-RU" sz="2300" kern="1200" dirty="0"/>
        </a:p>
      </dsp:txBody>
      <dsp:txXfrm>
        <a:off x="91955" y="91955"/>
        <a:ext cx="8344723" cy="1699790"/>
      </dsp:txXfrm>
    </dsp:sp>
    <dsp:sp modelId="{7B541A3B-5414-4EDF-8F92-13D73577F95B}">
      <dsp:nvSpPr>
        <dsp:cNvPr id="0" name=""/>
        <dsp:cNvSpPr/>
      </dsp:nvSpPr>
      <dsp:spPr>
        <a:xfrm>
          <a:off x="0" y="1896761"/>
          <a:ext cx="8528633" cy="38197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784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с приказом Министерства здравоохранения и социального развития Российской Федерации от 5 мая 2012 г. № 502н «Об утверждении порядка создания и деятельности врачебной комиссии медицинской организации» (</a:t>
          </a:r>
          <a:r>
            <a:rPr lang="ru-RU" sz="1800" kern="1200" dirty="0" err="1" smtClean="0"/>
            <a:t>п.п</a:t>
          </a:r>
          <a:r>
            <a:rPr lang="ru-RU" sz="1800" kern="1200" dirty="0" smtClean="0"/>
            <a:t>. 5 – 21 приложения к приказу </a:t>
          </a:r>
          <a:r>
            <a:rPr lang="ru-RU" sz="1800" kern="1200" dirty="0" err="1" smtClean="0"/>
            <a:t>Минздравсоцразвития</a:t>
          </a:r>
          <a:r>
            <a:rPr lang="ru-RU" sz="1800" kern="1200" dirty="0" smtClean="0"/>
            <a:t> РФ от 5 мая 2012 г. № 502н) </a:t>
          </a:r>
          <a:endParaRPr lang="ru-RU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совместным письмом Министерства просвещения РСФРС от 08.07.1980 № 281-М и Министерства здравоохранения РСФРС от 28.07.1980 г. № 17 – 13 – 186</a:t>
          </a:r>
          <a:endParaRPr lang="ru-RU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положением о работе подкомиссии врачебной комиссии медицинской организации государственной системы здравоохранения города Москвы по выдаче медицинских заключений о состоянии здоровья и рекомендаций по организации образовательного процесса в государственных образовательных учреждениях города Москвы для лиц с ограниченными возможностями здоровья</a:t>
          </a:r>
          <a:endParaRPr lang="ru-RU" sz="1800" kern="1200" dirty="0"/>
        </a:p>
      </dsp:txBody>
      <dsp:txXfrm>
        <a:off x="0" y="1896761"/>
        <a:ext cx="8528633" cy="38197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34646-C48A-4400-8957-22BA4116BF73}">
      <dsp:nvSpPr>
        <dsp:cNvPr id="0" name=""/>
        <dsp:cNvSpPr/>
      </dsp:nvSpPr>
      <dsp:spPr>
        <a:xfrm>
          <a:off x="0" y="22451"/>
          <a:ext cx="8528633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Подкомиссия ВК осуществляет следующие функции</a:t>
          </a:r>
          <a:endParaRPr lang="ru-RU" sz="2700" kern="1200" dirty="0"/>
        </a:p>
      </dsp:txBody>
      <dsp:txXfrm>
        <a:off x="50889" y="73340"/>
        <a:ext cx="8426855" cy="940692"/>
      </dsp:txXfrm>
    </dsp:sp>
    <dsp:sp modelId="{7B541A3B-5414-4EDF-8F92-13D73577F95B}">
      <dsp:nvSpPr>
        <dsp:cNvPr id="0" name=""/>
        <dsp:cNvSpPr/>
      </dsp:nvSpPr>
      <dsp:spPr>
        <a:xfrm>
          <a:off x="0" y="1083398"/>
          <a:ext cx="8528633" cy="4605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784" tIns="34290" rIns="192024" bIns="34290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Оценку эффективности проводимых индивидуальных программ реабилитации</a:t>
          </a:r>
          <a:endParaRPr lang="ru-RU" sz="2100" kern="1200" dirty="0"/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Определяет с учетом комиссионных медицинских заключений профильных специалистов, медицинских организаций иной организационно-правовой формы:</a:t>
          </a:r>
          <a:endParaRPr lang="ru-RU" sz="2100" kern="1200" dirty="0"/>
        </a:p>
        <a:p>
          <a:pPr marL="457200" lvl="2" indent="-228600" algn="just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соответствия состояния здоровья учащегося требованиям к обучению</a:t>
          </a:r>
          <a:endParaRPr lang="ru-RU" sz="2100" kern="1200" dirty="0"/>
        </a:p>
        <a:p>
          <a:pPr marL="457200" lvl="2" indent="-228600" algn="just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рекомендаций по созданию специальных условий обучения (воспитания)</a:t>
          </a:r>
          <a:endParaRPr lang="ru-RU" sz="2100" kern="1200" dirty="0"/>
        </a:p>
        <a:p>
          <a:pPr marL="457200" lvl="2" indent="-228600" algn="just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наличия медицинских показаний для организации конкретной формы обучения (индивидуальное обучение на дому, с дополнительным днем отдыха и др.)</a:t>
          </a:r>
          <a:endParaRPr lang="ru-RU" sz="2100" kern="1200" dirty="0"/>
        </a:p>
        <a:p>
          <a:pPr marL="457200" lvl="2" indent="-228600" algn="just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рекомендации об условиях организации и проведения государственной (итоговой) аттестации обучающихся</a:t>
          </a:r>
          <a:endParaRPr lang="ru-RU" sz="2100" kern="1200" dirty="0"/>
        </a:p>
      </dsp:txBody>
      <dsp:txXfrm>
        <a:off x="0" y="1083398"/>
        <a:ext cx="8528633" cy="46052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007AD-BF8F-4AA2-ABB1-BA98FF33F7E8}">
      <dsp:nvSpPr>
        <dsp:cNvPr id="0" name=""/>
        <dsp:cNvSpPr/>
      </dsp:nvSpPr>
      <dsp:spPr>
        <a:xfrm>
          <a:off x="0" y="-114716"/>
          <a:ext cx="6943572" cy="13363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Медицинское обследование для выдачи медицинского заключения проводится на основании письменного заявления родителей / законных представителей несовершеннолетнего</a:t>
          </a:r>
          <a:endParaRPr lang="ru-RU" sz="1800" kern="1200" dirty="0"/>
        </a:p>
      </dsp:txBody>
      <dsp:txXfrm>
        <a:off x="39141" y="-75575"/>
        <a:ext cx="5501529" cy="1258083"/>
      </dsp:txXfrm>
    </dsp:sp>
    <dsp:sp modelId="{96C741ED-8509-4049-9C77-5407F761E89B}">
      <dsp:nvSpPr>
        <dsp:cNvPr id="0" name=""/>
        <dsp:cNvSpPr/>
      </dsp:nvSpPr>
      <dsp:spPr>
        <a:xfrm>
          <a:off x="583227" y="1618872"/>
          <a:ext cx="6943572" cy="886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Заявление оформляется на приеме у участкового врача-педиатра</a:t>
          </a:r>
          <a:endParaRPr lang="ru-RU" sz="1800" kern="1200" dirty="0"/>
        </a:p>
      </dsp:txBody>
      <dsp:txXfrm>
        <a:off x="609198" y="1644843"/>
        <a:ext cx="5410324" cy="834776"/>
      </dsp:txXfrm>
    </dsp:sp>
    <dsp:sp modelId="{CD5546D8-0B8A-48FA-BD7C-166EA16EF57C}">
      <dsp:nvSpPr>
        <dsp:cNvPr id="0" name=""/>
        <dsp:cNvSpPr/>
      </dsp:nvSpPr>
      <dsp:spPr>
        <a:xfrm>
          <a:off x="1225336" y="2774036"/>
          <a:ext cx="6943572" cy="1795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Врач-педиатр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проводит осмотр ребенка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анализирует медицинскую документацию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составляет план необходимого обследования с участием врачей-специалистов и врача-психиатра</a:t>
          </a:r>
          <a:endParaRPr lang="ru-RU" sz="1800" kern="1200" dirty="0"/>
        </a:p>
      </dsp:txBody>
      <dsp:txXfrm>
        <a:off x="1277917" y="2826617"/>
        <a:ext cx="5357104" cy="1690071"/>
      </dsp:txXfrm>
    </dsp:sp>
    <dsp:sp modelId="{FDF2F89E-A940-492D-866A-D1E7E2BE1BF7}">
      <dsp:nvSpPr>
        <dsp:cNvPr id="0" name=""/>
        <dsp:cNvSpPr/>
      </dsp:nvSpPr>
      <dsp:spPr>
        <a:xfrm>
          <a:off x="6074934" y="898693"/>
          <a:ext cx="868637" cy="8686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270377" y="898693"/>
        <a:ext cx="477751" cy="653649"/>
      </dsp:txXfrm>
    </dsp:sp>
    <dsp:sp modelId="{DC5E6750-B030-40BF-9D0C-6B4801331A0C}">
      <dsp:nvSpPr>
        <dsp:cNvPr id="0" name=""/>
        <dsp:cNvSpPr/>
      </dsp:nvSpPr>
      <dsp:spPr>
        <a:xfrm>
          <a:off x="6637265" y="2188816"/>
          <a:ext cx="868637" cy="8686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32708" y="2188816"/>
        <a:ext cx="477751" cy="6536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007AD-BF8F-4AA2-ABB1-BA98FF33F7E8}">
      <dsp:nvSpPr>
        <dsp:cNvPr id="0" name=""/>
        <dsp:cNvSpPr/>
      </dsp:nvSpPr>
      <dsp:spPr>
        <a:xfrm>
          <a:off x="0" y="59407"/>
          <a:ext cx="6943572" cy="1307569"/>
        </a:xfrm>
        <a:prstGeom prst="roundRect">
          <a:avLst>
            <a:gd name="adj" fmla="val 10000"/>
          </a:avLst>
        </a:prstGeom>
        <a:solidFill>
          <a:schemeClr val="tx2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После завершения прохождения медицинского осмотра</a:t>
          </a:r>
          <a:endParaRPr lang="ru-RU" sz="1800" kern="1200" dirty="0"/>
        </a:p>
      </dsp:txBody>
      <dsp:txXfrm>
        <a:off x="38297" y="97704"/>
        <a:ext cx="5320110" cy="1230975"/>
      </dsp:txXfrm>
    </dsp:sp>
    <dsp:sp modelId="{96C741ED-8509-4049-9C77-5407F761E89B}">
      <dsp:nvSpPr>
        <dsp:cNvPr id="0" name=""/>
        <dsp:cNvSpPr/>
      </dsp:nvSpPr>
      <dsp:spPr>
        <a:xfrm>
          <a:off x="411304" y="1648220"/>
          <a:ext cx="6943572" cy="1515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Родители (законные представители) несовершеннолетнего повторно записываются на прием к участковому врачу-педиатру</a:t>
          </a:r>
          <a:endParaRPr lang="ru-RU" sz="1800" kern="1200" dirty="0"/>
        </a:p>
      </dsp:txBody>
      <dsp:txXfrm>
        <a:off x="455700" y="1692616"/>
        <a:ext cx="5256846" cy="1427002"/>
      </dsp:txXfrm>
    </dsp:sp>
    <dsp:sp modelId="{CD5546D8-0B8A-48FA-BD7C-166EA16EF57C}">
      <dsp:nvSpPr>
        <dsp:cNvPr id="0" name=""/>
        <dsp:cNvSpPr/>
      </dsp:nvSpPr>
      <dsp:spPr>
        <a:xfrm>
          <a:off x="1225336" y="3402739"/>
          <a:ext cx="6943572" cy="1694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Врач-педиатр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знакомится с результатами обследования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при наличии завершения медицинского осмотра оформляет и передает документы на подкомиссию ВК</a:t>
          </a:r>
          <a:endParaRPr lang="ru-RU" sz="1800" kern="1200" dirty="0"/>
        </a:p>
      </dsp:txBody>
      <dsp:txXfrm>
        <a:off x="1274969" y="3452372"/>
        <a:ext cx="5246372" cy="1595346"/>
      </dsp:txXfrm>
    </dsp:sp>
    <dsp:sp modelId="{FDF2F89E-A940-492D-866A-D1E7E2BE1BF7}">
      <dsp:nvSpPr>
        <dsp:cNvPr id="0" name=""/>
        <dsp:cNvSpPr/>
      </dsp:nvSpPr>
      <dsp:spPr>
        <a:xfrm>
          <a:off x="5958306" y="1104772"/>
          <a:ext cx="985266" cy="9852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179991" y="1104772"/>
        <a:ext cx="541896" cy="741413"/>
      </dsp:txXfrm>
    </dsp:sp>
    <dsp:sp modelId="{DC5E6750-B030-40BF-9D0C-6B4801331A0C}">
      <dsp:nvSpPr>
        <dsp:cNvPr id="0" name=""/>
        <dsp:cNvSpPr/>
      </dsp:nvSpPr>
      <dsp:spPr>
        <a:xfrm>
          <a:off x="6386414" y="2854709"/>
          <a:ext cx="985266" cy="98526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608099" y="2854709"/>
        <a:ext cx="541896" cy="7414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34646-C48A-4400-8957-22BA4116BF73}">
      <dsp:nvSpPr>
        <dsp:cNvPr id="0" name=""/>
        <dsp:cNvSpPr/>
      </dsp:nvSpPr>
      <dsp:spPr>
        <a:xfrm>
          <a:off x="0" y="579988"/>
          <a:ext cx="8528633" cy="7908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Заседание подкомиссии ВК</a:t>
          </a:r>
          <a:endParaRPr lang="ru-RU" sz="3200" kern="1200" dirty="0"/>
        </a:p>
      </dsp:txBody>
      <dsp:txXfrm>
        <a:off x="38605" y="618593"/>
        <a:ext cx="8451423" cy="713612"/>
      </dsp:txXfrm>
    </dsp:sp>
    <dsp:sp modelId="{7B541A3B-5414-4EDF-8F92-13D73577F95B}">
      <dsp:nvSpPr>
        <dsp:cNvPr id="0" name=""/>
        <dsp:cNvSpPr/>
      </dsp:nvSpPr>
      <dsp:spPr>
        <a:xfrm>
          <a:off x="0" y="1382809"/>
          <a:ext cx="8528633" cy="2990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784" tIns="35560" rIns="199136" bIns="35560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/>
            <a:t>Заседание подкомиссии ВК проводится без участия ребенка и его родителей / законных представителей</a:t>
          </a:r>
          <a:endParaRPr lang="ru-RU" sz="2800" kern="1200" dirty="0"/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/>
            <a:t>Форма медицинского заключения утверждена в соответствии с Приложением  3  к Приказу Департамента здравоохранения города Москвы от 1 апреля 2013 года № 279</a:t>
          </a:r>
          <a:endParaRPr lang="ru-RU" sz="2800" kern="1200" dirty="0"/>
        </a:p>
      </dsp:txBody>
      <dsp:txXfrm>
        <a:off x="0" y="1382809"/>
        <a:ext cx="8528633" cy="2990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88950" y="620713"/>
            <a:ext cx="5824538" cy="4368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477" y="5333980"/>
            <a:ext cx="5792745" cy="1272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66389" y="9540046"/>
            <a:ext cx="539268" cy="19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605593" y="108828"/>
            <a:ext cx="66" cy="125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0672" indent="-28872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4883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6834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8787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40739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2691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4645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6596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ru-RU" sz="1200"/>
              <a:pPr eaLnBrk="1" hangingPunct="1"/>
              <a:t>0</a:t>
            </a:fld>
            <a:endParaRPr lang="ru-RU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4227" y="5323681"/>
            <a:ext cx="5832237" cy="25456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67662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0672" indent="-28872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4883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6834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8787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40739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2691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4645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6596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ru-RU" sz="1200"/>
              <a:pPr eaLnBrk="1" hangingPunct="1"/>
              <a:t>9</a:t>
            </a:fld>
            <a:endParaRPr lang="ru-RU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4227" y="5323681"/>
            <a:ext cx="5832237" cy="25456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10529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0672" indent="-28872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4883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6834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8787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40739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2691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4645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6596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ru-RU" sz="1200"/>
              <a:pPr eaLnBrk="1" hangingPunct="1"/>
              <a:t>10</a:t>
            </a:fld>
            <a:endParaRPr lang="ru-RU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4227" y="5323681"/>
            <a:ext cx="5832237" cy="25456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00403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0672" indent="-28872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4883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6834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8787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40739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2691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4645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6596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ru-RU" sz="1200"/>
              <a:pPr eaLnBrk="1" hangingPunct="1"/>
              <a:t>11</a:t>
            </a:fld>
            <a:endParaRPr lang="ru-RU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4227" y="5323681"/>
            <a:ext cx="5832237" cy="25456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72682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0672" indent="-28872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4883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6834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8787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40739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2691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4645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6596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ru-RU" sz="1200"/>
              <a:pPr eaLnBrk="1" hangingPunct="1"/>
              <a:t>12</a:t>
            </a:fld>
            <a:endParaRPr lang="ru-RU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4227" y="5323681"/>
            <a:ext cx="5832237" cy="25456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4111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0672" indent="-28872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4883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6834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8787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40739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2691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4645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6596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ru-RU" sz="1200"/>
              <a:pPr eaLnBrk="1" hangingPunct="1"/>
              <a:t>1</a:t>
            </a:fld>
            <a:endParaRPr lang="ru-RU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4227" y="5323681"/>
            <a:ext cx="5832237" cy="25456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67662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0672" indent="-28872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4883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6834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8787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40739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2691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4645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6596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ru-RU" sz="1200"/>
              <a:pPr eaLnBrk="1" hangingPunct="1"/>
              <a:t>2</a:t>
            </a:fld>
            <a:endParaRPr lang="ru-RU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4227" y="5323681"/>
            <a:ext cx="5832237" cy="25456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11361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0672" indent="-28872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4883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6834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8787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40739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2691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4645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6596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ru-RU" sz="1200"/>
              <a:pPr eaLnBrk="1" hangingPunct="1"/>
              <a:t>3</a:t>
            </a:fld>
            <a:endParaRPr lang="ru-RU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4227" y="5323681"/>
            <a:ext cx="5832237" cy="25456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67662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0672" indent="-28872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4883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6834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8787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40739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2691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4645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6596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ru-RU" sz="1200"/>
              <a:pPr eaLnBrk="1" hangingPunct="1"/>
              <a:t>4</a:t>
            </a:fld>
            <a:endParaRPr lang="ru-RU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4227" y="5323681"/>
            <a:ext cx="5832237" cy="25456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45282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0672" indent="-28872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4883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6834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8787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40739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2691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4645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6596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ru-RU" sz="1200"/>
              <a:pPr eaLnBrk="1" hangingPunct="1"/>
              <a:t>5</a:t>
            </a:fld>
            <a:endParaRPr lang="ru-RU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4227" y="5323681"/>
            <a:ext cx="5832237" cy="25456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2942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0672" indent="-28872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4883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6834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8787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40739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2691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4645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6596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ru-RU" sz="1200"/>
              <a:pPr eaLnBrk="1" hangingPunct="1"/>
              <a:t>6</a:t>
            </a:fld>
            <a:endParaRPr lang="ru-RU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4227" y="5323681"/>
            <a:ext cx="5832237" cy="25456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32266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0672" indent="-28872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4883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6834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8787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40739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2691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4645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6596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ru-RU" sz="1200"/>
              <a:pPr eaLnBrk="1" hangingPunct="1"/>
              <a:t>7</a:t>
            </a:fld>
            <a:endParaRPr lang="ru-RU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4227" y="5323681"/>
            <a:ext cx="5832237" cy="25456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40941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50672" indent="-28872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54883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16834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78787" indent="-230976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40739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02691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64645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926596" indent="-23097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ru-RU" sz="1200"/>
              <a:pPr eaLnBrk="1" hangingPunct="1"/>
              <a:t>8</a:t>
            </a:fld>
            <a:endParaRPr lang="ru-RU" sz="1200" dirty="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54227" y="5323681"/>
            <a:ext cx="5832237" cy="25456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1052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652270" y="2133600"/>
            <a:ext cx="5653722" cy="49244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652270" y="3867150"/>
            <a:ext cx="5653722" cy="215444"/>
          </a:xfrm>
        </p:spPr>
        <p:txBody>
          <a:bodyPr wrap="square"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ru-RU" noProof="0" smtClean="0"/>
          </a:p>
        </p:txBody>
      </p:sp>
      <p:sp>
        <p:nvSpPr>
          <p:cNvPr id="19" name="Rectangle 1134"/>
          <p:cNvSpPr>
            <a:spLocks noChangeArrowheads="1"/>
          </p:cNvSpPr>
          <p:nvPr userDrawn="1"/>
        </p:nvSpPr>
        <p:spPr bwMode="gray">
          <a:xfrm>
            <a:off x="0" y="6305550"/>
            <a:ext cx="8958263" cy="4206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Rectangle 1134"/>
          <p:cNvSpPr>
            <a:spLocks noChangeArrowheads="1"/>
          </p:cNvSpPr>
          <p:nvPr userDrawn="1"/>
        </p:nvSpPr>
        <p:spPr bwMode="gray">
          <a:xfrm>
            <a:off x="0" y="0"/>
            <a:ext cx="8958263" cy="4206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" name="Rectangle 4"/>
          <p:cNvSpPr txBox="1">
            <a:spLocks/>
          </p:cNvSpPr>
          <p:nvPr userDrawn="1"/>
        </p:nvSpPr>
        <p:spPr>
          <a:xfrm>
            <a:off x="1652270" y="87234"/>
            <a:ext cx="565372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algn="ctr"/>
            <a:r>
              <a:rPr lang="ru-RU" b="1" dirty="0">
                <a:solidFill>
                  <a:schemeClr val="bg1"/>
                </a:solidFill>
              </a:rPr>
              <a:t>ДЕПАРТАМЕНТ ЗДРАВООХРАНЕНИЯ ГОРОДА МОСКВЫ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22" name="Document type" hidden="1"/>
          <p:cNvSpPr txBox="1">
            <a:spLocks noChangeArrowheads="1"/>
          </p:cNvSpPr>
          <p:nvPr userDrawn="1"/>
        </p:nvSpPr>
        <p:spPr bwMode="auto">
          <a:xfrm>
            <a:off x="1652271" y="4930775"/>
            <a:ext cx="565372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1400" dirty="0" smtClean="0"/>
              <a:t>Тип документа</a:t>
            </a:r>
          </a:p>
        </p:txBody>
      </p:sp>
      <p:sp>
        <p:nvSpPr>
          <p:cNvPr id="23" name="Date" hidden="1"/>
          <p:cNvSpPr txBox="1">
            <a:spLocks noChangeArrowheads="1"/>
          </p:cNvSpPr>
          <p:nvPr userDrawn="1"/>
        </p:nvSpPr>
        <p:spPr bwMode="auto">
          <a:xfrm>
            <a:off x="1652271" y="5199063"/>
            <a:ext cx="565372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1400" dirty="0" smtClean="0"/>
              <a:t>Дата</a:t>
            </a:r>
          </a:p>
        </p:txBody>
      </p:sp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3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18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11" Type="http://schemas.openxmlformats.org/officeDocument/2006/relationships/image" Target="../media/image2.png"/><Relationship Id="rId5" Type="http://schemas.openxmlformats.org/officeDocument/2006/relationships/theme" Target="../theme/theme1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57885314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85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SlideBottomBar"/>
          <p:cNvSpPr>
            <a:spLocks noChangeArrowheads="1"/>
          </p:cNvSpPr>
          <p:nvPr/>
        </p:nvSpPr>
        <p:spPr bwMode="auto">
          <a:xfrm>
            <a:off x="0" y="6300788"/>
            <a:ext cx="8961438" cy="4222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2563" y="195103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30188"/>
            <a:ext cx="81867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  <p:sp>
        <p:nvSpPr>
          <p:cNvPr id="10" name="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ru-RU" sz="1400" dirty="0" smtClean="0">
                <a:solidFill>
                  <a:srgbClr val="808080"/>
                </a:solidFill>
                <a:latin typeface="+mn-lt"/>
              </a:rPr>
              <a:t>TRACKER</a:t>
            </a:r>
            <a:endParaRPr lang="ru-RU" sz="140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11" name="Unit of measure" hidden="1"/>
          <p:cNvSpPr txBox="1">
            <a:spLocks noChangeArrowheads="1"/>
          </p:cNvSpPr>
          <p:nvPr/>
        </p:nvSpPr>
        <p:spPr bwMode="auto">
          <a:xfrm>
            <a:off x="119062" y="531813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12" name="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sz="1000" baseline="0" dirty="0" smtClean="0">
                  <a:latin typeface="+mn-lt"/>
                </a:rPr>
                <a:t>1 Сноска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ru-RU" sz="1000" baseline="0" dirty="0" smtClean="0">
                  <a:solidFill>
                    <a:schemeClr val="tx1"/>
                  </a:solidFill>
                  <a:latin typeface="+mn-lt"/>
                </a:rPr>
                <a:t>ИСТОЧНИК: источник</a:t>
              </a:r>
              <a:endParaRPr lang="ru-RU" sz="1000" baseline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ru-RU" b="1" dirty="0" smtClean="0"/>
                <a:t>Title</a:t>
              </a:r>
            </a:p>
            <a:p>
              <a:r>
                <a:rPr lang="ru-RU" dirty="0" smtClean="0">
                  <a:solidFill>
                    <a:srgbClr val="808080"/>
                  </a:solidFill>
                </a:rPr>
                <a:t>Unit of measure</a:t>
              </a:r>
              <a:endParaRPr lang="ru-RU" dirty="0">
                <a:solidFill>
                  <a:srgbClr val="808080"/>
                </a:solidFill>
              </a:endParaRPr>
            </a:p>
          </p:txBody>
        </p:sp>
      </p:grpSp>
      <p:sp>
        <p:nvSpPr>
          <p:cNvPr id="21" name="SlideLogoSeparator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419112" y="6403975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5350"/>
            <a:r>
              <a:rPr lang="en-US" sz="1200" baseline="0" noProof="0" dirty="0">
                <a:latin typeface="+mn-lt"/>
                <a:ea typeface="+mn-ea"/>
              </a:rPr>
              <a:t>|</a:t>
            </a:r>
          </a:p>
        </p:txBody>
      </p:sp>
      <p:pic>
        <p:nvPicPr>
          <p:cNvPr id="18" name="Picture 5" descr="http://abali.ru/wp-content/uploads/2010/12/gerb_moskvy.png"/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745" y="104775"/>
            <a:ext cx="477980" cy="56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357188" algn="l"/>
        </a:tabLs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7.xml"/><Relationship Id="rId9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38564231"/>
              </p:ext>
            </p:extLst>
          </p:nvPr>
        </p:nvGraphicFramePr>
        <p:xfrm>
          <a:off x="260331" y="1792626"/>
          <a:ext cx="8578973" cy="2880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http://abali.ru/wp-content/uploads/2010/12/gerb_moskvy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4" y="54311"/>
            <a:ext cx="608013" cy="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753303" y="5813895"/>
            <a:ext cx="1451656" cy="215444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Москва 2016 год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2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44691465"/>
              </p:ext>
            </p:extLst>
          </p:nvPr>
        </p:nvGraphicFramePr>
        <p:xfrm>
          <a:off x="316523" y="589162"/>
          <a:ext cx="8528633" cy="5729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http://abali.ru/wp-content/uploads/2010/12/gerb_moskvy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123270"/>
            <a:ext cx="608013" cy="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94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25038172"/>
              </p:ext>
            </p:extLst>
          </p:nvPr>
        </p:nvGraphicFramePr>
        <p:xfrm>
          <a:off x="316523" y="536895"/>
          <a:ext cx="8528633" cy="5545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http://abali.ru/wp-content/uploads/2010/12/gerb_moskvy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39698"/>
            <a:ext cx="608013" cy="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3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4216608"/>
              </p:ext>
            </p:extLst>
          </p:nvPr>
        </p:nvGraphicFramePr>
        <p:xfrm>
          <a:off x="316523" y="589162"/>
          <a:ext cx="8528633" cy="5729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http://abali.ru/wp-content/uploads/2010/12/gerb_moskvy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142282"/>
            <a:ext cx="608013" cy="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87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8669315"/>
              </p:ext>
            </p:extLst>
          </p:nvPr>
        </p:nvGraphicFramePr>
        <p:xfrm>
          <a:off x="316523" y="589162"/>
          <a:ext cx="8528633" cy="5729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http://abali.ru/wp-content/uploads/2010/12/gerb_moskvy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123270"/>
            <a:ext cx="608013" cy="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0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60815492"/>
              </p:ext>
            </p:extLst>
          </p:nvPr>
        </p:nvGraphicFramePr>
        <p:xfrm>
          <a:off x="269631" y="580104"/>
          <a:ext cx="8578973" cy="5621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http://abali.ru/wp-content/uploads/2010/12/gerb_moskvy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4" y="54311"/>
            <a:ext cx="608013" cy="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3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15833011"/>
              </p:ext>
            </p:extLst>
          </p:nvPr>
        </p:nvGraphicFramePr>
        <p:xfrm>
          <a:off x="424106" y="536788"/>
          <a:ext cx="8090502" cy="544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http://abali.ru/wp-content/uploads/2010/12/gerb_moskvy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123270"/>
            <a:ext cx="608013" cy="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2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1652271" y="1972945"/>
            <a:ext cx="7023896" cy="49244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/>
              <a:t>ЦМПК</a:t>
            </a:r>
            <a:endParaRPr lang="ru-RU" dirty="0"/>
          </a:p>
        </p:txBody>
      </p:sp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42770055"/>
              </p:ext>
            </p:extLst>
          </p:nvPr>
        </p:nvGraphicFramePr>
        <p:xfrm>
          <a:off x="269631" y="586154"/>
          <a:ext cx="8578973" cy="561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http://abali.ru/wp-content/uploads/2010/12/gerb_moskvy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118532"/>
            <a:ext cx="608013" cy="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6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30372937"/>
              </p:ext>
            </p:extLst>
          </p:nvPr>
        </p:nvGraphicFramePr>
        <p:xfrm>
          <a:off x="316523" y="589162"/>
          <a:ext cx="8528633" cy="5729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http://abali.ru/wp-content/uploads/2010/12/gerb_moskvy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06" y="123270"/>
            <a:ext cx="608013" cy="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2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51301974"/>
              </p:ext>
            </p:extLst>
          </p:nvPr>
        </p:nvGraphicFramePr>
        <p:xfrm>
          <a:off x="316523" y="589162"/>
          <a:ext cx="8528633" cy="5729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http://abali.ru/wp-content/uploads/2010/12/gerb_moskvy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24" y="123270"/>
            <a:ext cx="608013" cy="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14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85795751"/>
              </p:ext>
            </p:extLst>
          </p:nvPr>
        </p:nvGraphicFramePr>
        <p:xfrm>
          <a:off x="424106" y="1577130"/>
          <a:ext cx="8168909" cy="4454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342236" y="482150"/>
            <a:ext cx="8528633" cy="748467"/>
            <a:chOff x="0" y="22451"/>
            <a:chExt cx="8528633" cy="104247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22451"/>
              <a:ext cx="8528633" cy="104247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50889" y="73340"/>
              <a:ext cx="8426855" cy="9406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700" b="1" kern="1200" dirty="0" smtClean="0"/>
                <a:t>Порядок получения медицинского заключения</a:t>
              </a:r>
              <a:endParaRPr lang="ru-RU" sz="2700" kern="1200" dirty="0"/>
            </a:p>
          </p:txBody>
        </p:sp>
      </p:grpSp>
      <p:pic>
        <p:nvPicPr>
          <p:cNvPr id="7" name="Picture 5" descr="http://abali.ru/wp-content/uploads/2010/12/gerb_moskvy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" y="64547"/>
            <a:ext cx="608013" cy="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30" y="1347811"/>
            <a:ext cx="1508839" cy="150384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93" y="4776582"/>
            <a:ext cx="1453073" cy="109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9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21200830"/>
              </p:ext>
            </p:extLst>
          </p:nvPr>
        </p:nvGraphicFramePr>
        <p:xfrm>
          <a:off x="424106" y="679938"/>
          <a:ext cx="8168909" cy="5052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http://abali.ru/wp-content/uploads/2010/12/gerb_moskvy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123270"/>
            <a:ext cx="608013" cy="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840" y="956345"/>
            <a:ext cx="1451295" cy="116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0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74435634"/>
              </p:ext>
            </p:extLst>
          </p:nvPr>
        </p:nvGraphicFramePr>
        <p:xfrm>
          <a:off x="214814" y="707923"/>
          <a:ext cx="8528633" cy="496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5" descr="http://abali.ru/wp-content/uploads/2010/12/gerb_moskvy.png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" y="123270"/>
            <a:ext cx="608013" cy="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0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m_strFormatTime&gt;Q%5&lt;/m_strFormatTime&gt;&lt;/m_precDefaultQuarter&gt;&lt;m_precDefaultMonth&gt;&lt;m_bNumberIsYear val=&quot;0&quot;/&gt;&lt;/m_precDefaultMonth&gt;&lt;m_precDefaultWeek&gt;&lt;m_bNumberIsYear val=&quot;0&quot;/&gt;&lt;m_strFormatTime&gt;%4&lt;/m_strFormatTime&gt;&lt;/m_precDefaultWeek&gt;&lt;m_precDefaultDay&gt;&lt;m_bNumberIsYear val=&quot;0&quot;/&gt;&lt;m_strFormatTime&gt;%d&lt;/m_strFormatTime&gt;&lt;/m_precDefaultDay&gt;&lt;m_mruColor&gt;&lt;m_vecMRU length=&quot;8&quot;&gt;&lt;elem m_fUsage=&quot;5.04705215385916000000E+000&quot;&gt;&lt;m_msothmcolidx val=&quot;0&quot;/&gt;&lt;m_rgb r=&quot;f0&quot; g=&quot;e6&quot; b=&quot;1c&quot;/&gt;&lt;m_ppcolschidx tagver0=&quot;23004&quot; tagname0=&quot;m_ppcolschidxUNRECOGNIZED&quot; val=&quot;0&quot;/&gt;&lt;m_nBrightness val=&quot;0&quot;/&gt;&lt;/elem&gt;&lt;elem m_fUsage=&quot;3.38754156436227660000E+000&quot;&gt;&lt;m_msothmcolidx val=&quot;0&quot;/&gt;&lt;m_rgb r=&quot;40&quot; g=&quot;cc&quot; b=&quot;52&quot;/&gt;&lt;m_ppcolschidx tagver0=&quot;23004&quot; tagname0=&quot;m_ppcolschidxUNRECOGNIZED&quot; val=&quot;0&quot;/&gt;&lt;m_nBrightness val=&quot;0&quot;/&gt;&lt;/elem&gt;&lt;elem m_fUsage=&quot;8.10000000000000050000E-001&quot;&gt;&lt;m_msothmcolidx val=&quot;0&quot;/&gt;&lt;m_rgb r=&quot;9e&quot; g=&quot;18&quot; b=&quot;1c&quot;/&gt;&lt;m_ppcolschidx tagver0=&quot;23004&quot; tagname0=&quot;m_ppcolschidxUNRECOGNIZED&quot; val=&quot;0&quot;/&gt;&lt;m_nBrightness val=&quot;0&quot;/&gt;&lt;/elem&gt;&lt;elem m_fUsage=&quot;7.53313720494021450000E-001&quot;&gt;&lt;m_msothmcolidx val=&quot;0&quot;/&gt;&lt;m_rgb r=&quot;b2&quot; g=&quot;b2&quot; b=&quot;b2&quot;/&gt;&lt;m_ppcolschidx tagver0=&quot;23004&quot; tagname0=&quot;m_ppcolschidxUNRECOGNIZED&quot; val=&quot;0&quot;/&gt;&lt;m_nBrightness val=&quot;0&quot;/&gt;&lt;/elem&gt;&lt;elem m_fUsage=&quot;1.47710929124402920000E-003&quot;&gt;&lt;m_msothmcolidx val=&quot;0&quot;/&gt;&lt;m_rgb r=&quot;f3&quot; g=&quot;ac&quot; b=&quot;18&quot;/&gt;&lt;m_ppcolschidx tagver0=&quot;23004&quot; tagname0=&quot;m_ppcolschidxUNRECOGNIZED&quot; val=&quot;0&quot;/&gt;&lt;m_nBrightness val=&quot;0&quot;/&gt;&lt;/elem&gt;&lt;elem m_fUsage=&quot;2.45113314852319930000E-004&quot;&gt;&lt;m_msothmcolidx val=&quot;0&quot;/&gt;&lt;m_rgb r=&quot;30&quot; g=&quot;9b&quot; b=&quot;cf&quot;/&gt;&lt;m_ppcolschidx tagver0=&quot;23004&quot; tagname0=&quot;m_ppcolschidxUNRECOGNIZED&quot; val=&quot;0&quot;/&gt;&lt;m_nBrightness val=&quot;0&quot;/&gt;&lt;/elem&gt;&lt;elem m_fUsage=&quot;2.23464150302024500000E-004&quot;&gt;&lt;m_msothmcolidx val=&quot;0&quot;/&gt;&lt;m_rgb r=&quot;dd&quot; g=&quot;dd&quot; b=&quot;dd&quot;/&gt;&lt;m_ppcolschidx tagver0=&quot;23004&quot; tagname0=&quot;m_ppcolschidxUNRECOGNIZED&quot; val=&quot;0&quot;/&gt;&lt;m_nBrightness val=&quot;0&quot;/&gt;&lt;/elem&gt;&lt;elem m_fUsage=&quot;1.43341119796678340000E-004&quot;&gt;&lt;m_msothmcolidx val=&quot;0&quot;/&gt;&lt;m_rgb r=&quot;27&quot; g=&quot;8c&quot; b=&quot;d8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C:\Users\Yulia Urozhaeva\AppData\Local\Temp\notes350075\20150902_1530_встреча стационаров.pp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heme/theme1.xml><?xml version="1.0" encoding="utf-8"?>
<a:theme xmlns:a="http://schemas.openxmlformats.org/drawingml/2006/main" name="WRM025">
  <a:themeElements>
    <a:clrScheme name="Custom 13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4F81BD"/>
      </a:accent1>
      <a:accent2>
        <a:srgbClr val="D0D8E8"/>
      </a:accent2>
      <a:accent3>
        <a:srgbClr val="1F497D"/>
      </a:accent3>
      <a:accent4>
        <a:srgbClr val="C0504D"/>
      </a:accent4>
      <a:accent5>
        <a:srgbClr val="FF6600"/>
      </a:accent5>
      <a:accent6>
        <a:srgbClr val="808080"/>
      </a:accent6>
      <a:hlink>
        <a:srgbClr val="1F497D"/>
      </a:hlink>
      <a:folHlink>
        <a:srgbClr val="C0504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262626"/>
        </a:dk1>
        <a:lt1>
          <a:srgbClr val="FFFFFF"/>
        </a:lt1>
        <a:dk2>
          <a:srgbClr val="002960"/>
        </a:dk2>
        <a:lt2>
          <a:srgbClr val="FFFFFF"/>
        </a:lt2>
        <a:accent1>
          <a:srgbClr val="D0D8E8"/>
        </a:accent1>
        <a:accent2>
          <a:srgbClr val="4F81BD"/>
        </a:accent2>
        <a:accent3>
          <a:srgbClr val="C0504D"/>
        </a:accent3>
        <a:accent4>
          <a:srgbClr val="1F497D"/>
        </a:accent4>
        <a:accent5>
          <a:srgbClr val="FF6600"/>
        </a:accent5>
        <a:accent6>
          <a:srgbClr val="808080"/>
        </a:accent6>
        <a:hlink>
          <a:srgbClr val="C0504D"/>
        </a:hlink>
        <a:folHlink>
          <a:srgbClr val="1F49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WRM025.potx" id="{908ED9AE-8232-412D-80DA-185066C3A5A2}" vid="{7F3D5187-3E89-4100-AD82-61E9AAA06A2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71174</TotalTime>
  <Words>726</Words>
  <Application>Microsoft Office PowerPoint</Application>
  <PresentationFormat>Произвольный</PresentationFormat>
  <Paragraphs>95</Paragraphs>
  <Slides>13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WRM025</vt:lpstr>
      <vt:lpstr>think-cell Slide</vt:lpstr>
      <vt:lpstr>Москва 2016 год</vt:lpstr>
      <vt:lpstr>Презентация PowerPoint</vt:lpstr>
      <vt:lpstr>Презентация PowerPoint</vt:lpstr>
      <vt:lpstr>ЦМПК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документа</dc:title>
  <dc:creator>Irina Mikhaylova</dc:creator>
  <cp:lastModifiedBy>Ольга Владимировна Богатырева</cp:lastModifiedBy>
  <cp:revision>2824</cp:revision>
  <cp:lastPrinted>2015-09-17T11:09:02Z</cp:lastPrinted>
  <dcterms:created xsi:type="dcterms:W3CDTF">2014-10-08T04:14:35Z</dcterms:created>
  <dcterms:modified xsi:type="dcterms:W3CDTF">2016-03-21T16:28:23Z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Дата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</Properties>
</file>