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9" r:id="rId3"/>
    <p:sldId id="281" r:id="rId4"/>
    <p:sldId id="275" r:id="rId5"/>
    <p:sldId id="286" r:id="rId6"/>
    <p:sldId id="287" r:id="rId7"/>
    <p:sldId id="278" r:id="rId8"/>
    <p:sldId id="271" r:id="rId9"/>
    <p:sldId id="270" r:id="rId10"/>
    <p:sldId id="265" r:id="rId11"/>
    <p:sldId id="258" r:id="rId12"/>
    <p:sldId id="267" r:id="rId13"/>
    <p:sldId id="268" r:id="rId14"/>
    <p:sldId id="279" r:id="rId15"/>
    <p:sldId id="282" r:id="rId16"/>
    <p:sldId id="283" r:id="rId17"/>
    <p:sldId id="285" r:id="rId1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D1925-A132-43F9-AF77-C9E680B59A52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62A31-970B-41A1-B59F-8F00D929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171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0" sz="1200">
                <a:latin typeface="Tahoma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E54A7EC-7852-4BFE-A856-B3B213BB904D}" type="datetimeFigureOut">
              <a:rPr lang="ru-RU" altLang="ru-RU"/>
              <a:pPr/>
              <a:t>27.02.2017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0" sz="1200">
                <a:latin typeface="Tahoma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4A0EF18-81A5-4675-BCA7-0C836452FC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9637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7B32D-DBB1-45E7-AA1C-9DFD27AEDE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744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D4D79-4DE2-4806-9FEC-AA18B6148B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1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C47F4-98B1-4F89-B160-F253F2C2A3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676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34AAF-380A-43F2-B238-2B8F244E14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601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9D210-E400-45BD-857D-8C2C7DF425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762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43D89-4DAF-4537-8B69-4D7C193BC0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046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4E283-ED37-4B0C-B4BA-9F3A6F232B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647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296CC-1232-4924-8FC5-A440CE2F96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05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7EE43-0916-4EBC-892B-0C4B6A2A36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239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A91C3-8212-4D9F-8399-85066CA696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152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7B833-0F6D-43E3-A593-FADA091B3F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044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2591B6BC-2E16-44A8-98B7-02A89A4BE0B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old.mosgorzdrav.ru/mgz/KOMZDRAVinstitutions.nsf/va_WebPages/lpu_a443?OpenDocument" TargetMode="External"/><Relationship Id="rId3" Type="http://schemas.openxmlformats.org/officeDocument/2006/relationships/hyperlink" Target="http://old.mosgorzdrav.ru/mgz/KOMZDRAVinstitutions.nsf/va_WebPages/lpu_a437?OpenDocument" TargetMode="External"/><Relationship Id="rId7" Type="http://schemas.openxmlformats.org/officeDocument/2006/relationships/hyperlink" Target="http://old.mosgorzdrav.ru/mgz/KOMZDRAVinstitutions.nsf/va_WebPages/lpu_a441?OpenDocument" TargetMode="External"/><Relationship Id="rId12" Type="http://schemas.openxmlformats.org/officeDocument/2006/relationships/hyperlink" Target="http://old.mosgorzdrav.ru/mgz/KOMZDRAVinstitutions.nsf/va_WebPages/lpu_a1508?OpenDocument" TargetMode="External"/><Relationship Id="rId2" Type="http://schemas.openxmlformats.org/officeDocument/2006/relationships/hyperlink" Target="http://old.mosgorzdrav.ru/mgz/KOMZDRAVinstitutions.nsf/va_WebPages/lpu_a436?OpenDocu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ld.mosgorzdrav.ru/mgz/KOMZDRAVinstitutions.nsf/va_WebPages/lpu_a439?OpenDocument" TargetMode="External"/><Relationship Id="rId11" Type="http://schemas.openxmlformats.org/officeDocument/2006/relationships/hyperlink" Target="http://old.mosgorzdrav.ru/mgz/KOMZDRAVinstitutions.nsf/va_WebPages/lpu_a1507?OpenDocument" TargetMode="External"/><Relationship Id="rId5" Type="http://schemas.openxmlformats.org/officeDocument/2006/relationships/hyperlink" Target="http://old.mosgorzdrav.ru/mgz/KOMZDRAVinstitutions.nsf/va_WebPages/lpu_a451?OpenDocument" TargetMode="External"/><Relationship Id="rId10" Type="http://schemas.openxmlformats.org/officeDocument/2006/relationships/hyperlink" Target="http://old.mosgorzdrav.ru/mgz/KOMZDRAVinstitutions.nsf/va_WebPages/lpu_a444?OpenDocument" TargetMode="External"/><Relationship Id="rId4" Type="http://schemas.openxmlformats.org/officeDocument/2006/relationships/hyperlink" Target="http://old.mosgorzdrav.ru/mgz/KOMZDRAVinstitutions.nsf/va_WebPages/lpu_a438?OpenDocument" TargetMode="External"/><Relationship Id="rId9" Type="http://schemas.openxmlformats.org/officeDocument/2006/relationships/hyperlink" Target="http://old.mosgorzdrav.ru/mgz/KOMZDRAVinstitutions.nsf/va_WebPages/lpu_a456?OpenDocument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old.mosgorzdrav.ru/mgz/KOMZDRAVinstitutions.nsf/va_WebPages/lpu_a1511?OpenDocument" TargetMode="External"/><Relationship Id="rId3" Type="http://schemas.openxmlformats.org/officeDocument/2006/relationships/hyperlink" Target="http://old.mosgorzdrav.ru/mgz/KOMZDRAVinstitutions.nsf/va_WebPages/lpu_a449?OpenDocument" TargetMode="External"/><Relationship Id="rId7" Type="http://schemas.openxmlformats.org/officeDocument/2006/relationships/hyperlink" Target="http://old.mosgorzdrav.ru/mgz/KOMZDRAVinstitutions.nsf/va_WebPages/lpu_a459?OpenDocument" TargetMode="External"/><Relationship Id="rId12" Type="http://schemas.openxmlformats.org/officeDocument/2006/relationships/hyperlink" Target="http://old.mosgorzdrav.ru/mgz/KOMZDRAVinstitutions.nsf/va_WebPages/lpu_a440?OpenDocument" TargetMode="External"/><Relationship Id="rId2" Type="http://schemas.openxmlformats.org/officeDocument/2006/relationships/hyperlink" Target="http://old.mosgorzdrav.ru/mgz/KOMZDRAVinstitutions.nsf/va_WebPages/lpu_a447?OpenDocu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ld.mosgorzdrav.ru/mgz/KOMZDRAVinstitutions.nsf/va_WebPages/lpu_a455?OpenDocument" TargetMode="External"/><Relationship Id="rId11" Type="http://schemas.openxmlformats.org/officeDocument/2006/relationships/hyperlink" Target="http://old.mosgorzdrav.ru/mgz/KOMZDRAVinstitutions.nsf/va_WebPages/lpu_a1512?OpenDocument" TargetMode="External"/><Relationship Id="rId5" Type="http://schemas.openxmlformats.org/officeDocument/2006/relationships/hyperlink" Target="http://old.mosgorzdrav.ru/mgz/KOMZDRAVinstitutions.nsf/va_WebPages/lpu_a454?OpenDocument" TargetMode="External"/><Relationship Id="rId10" Type="http://schemas.openxmlformats.org/officeDocument/2006/relationships/hyperlink" Target="http://old.mosgorzdrav.ru/mgz/KOMZDRAVinstitutions.nsf/va_WebPages/lpu_a442?OpenDocument" TargetMode="External"/><Relationship Id="rId4" Type="http://schemas.openxmlformats.org/officeDocument/2006/relationships/hyperlink" Target="http://old.mosgorzdrav.ru/mgz/KOMZDRAVinstitutions.nsf/va_WebPages/lpu_a453?OpenDocument" TargetMode="External"/><Relationship Id="rId9" Type="http://schemas.openxmlformats.org/officeDocument/2006/relationships/hyperlink" Target="http://old.mosgorzdrav.ru/mgz/KOMZDRAVinstitutions.nsf/va_WebPages/lpu_a452?OpenDocumen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27B01799821A03356BBF6A43053F93A2E1A81D106373C9FBBB6347710338656CD705E4116C59C22C765H" TargetMode="External"/><Relationship Id="rId2" Type="http://schemas.openxmlformats.org/officeDocument/2006/relationships/hyperlink" Target="consultantplus://offline/ref=A27B01799821A03356BBF6A43053F93A2E1A81D106373C9FBBB6347710338656CD705E4116C79B27C760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33C74B3774139E3D8D7B211746F43601F7B2ADA098149095AAA3C30C6B93878B6432DD7BBFE7033d7S4L" TargetMode="External"/><Relationship Id="rId2" Type="http://schemas.openxmlformats.org/officeDocument/2006/relationships/hyperlink" Target="consultantplus://offline/ref=233C74B3774139E3D8D7B211746F43601F7B2ADA098149095AAA3C30C6B93878B6432DD7B9dFSD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5400"/>
            <a:ext cx="9144000" cy="1727200"/>
          </a:xfrm>
        </p:spPr>
        <p:txBody>
          <a:bodyPr/>
          <a:lstStyle/>
          <a:p>
            <a:r>
              <a:rPr kumimoji="0" lang="ru-RU" altLang="ru-RU" smtClean="0">
                <a:solidFill>
                  <a:srgbClr val="FFFF00"/>
                </a:solidFill>
              </a:rPr>
              <a:t>Организация санаторно-курортного лечения детям с ограниченными возможностями</a:t>
            </a:r>
          </a:p>
        </p:txBody>
      </p:sp>
      <p:pic>
        <p:nvPicPr>
          <p:cNvPr id="14338" name="Picture 5" descr="i?id=7a82d4601b16bbff495e477b071b194b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113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7" descr="80d65d0a337f40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581525"/>
            <a:ext cx="352901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kumimoji="0" lang="ru-RU" altLang="ru-RU" smtClean="0">
                <a:solidFill>
                  <a:srgbClr val="FFFF00"/>
                </a:solidFill>
              </a:rPr>
              <a:t>Санаторно-курортное лечение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76103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kumimoji="0" lang="ru-RU" altLang="ru-RU" sz="1400" b="1" smtClean="0">
                <a:solidFill>
                  <a:srgbClr val="FF6600"/>
                </a:solidFill>
              </a:rPr>
              <a:t>2 шага оформления в медицинской организации </a:t>
            </a:r>
          </a:p>
          <a:p>
            <a:pPr>
              <a:lnSpc>
                <a:spcPct val="80000"/>
              </a:lnSpc>
            </a:pPr>
            <a:endParaRPr kumimoji="0" lang="ru-RU" altLang="ru-RU" sz="1000" b="1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1412875"/>
            <a:ext cx="914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800" b="1">
                <a:solidFill>
                  <a:srgbClr val="FF6600"/>
                </a:solidFill>
              </a:rPr>
              <a:t>Шаг </a:t>
            </a:r>
            <a:r>
              <a:rPr kumimoji="0" lang="ru-RU" altLang="ru-RU" sz="180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1331913" y="1628775"/>
            <a:ext cx="576262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79613" y="1125538"/>
            <a:ext cx="7056437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200">
                <a:solidFill>
                  <a:srgbClr val="FFFF00"/>
                </a:solidFill>
              </a:rPr>
              <a:t>Получение справки с рекомендацией санаторно-курортного лечения</a:t>
            </a:r>
            <a:r>
              <a:rPr kumimoji="0" lang="ru-RU" altLang="ru-RU" sz="1200">
                <a:solidFill>
                  <a:srgbClr val="FFFFFF"/>
                </a:solidFill>
              </a:rPr>
              <a:t> у участкового врача-педиатра, кабинета </a:t>
            </a:r>
            <a:r>
              <a:rPr kumimoji="0" lang="en-US" altLang="ru-RU" sz="1200">
                <a:solidFill>
                  <a:srgbClr val="FFFFFF"/>
                </a:solidFill>
              </a:rPr>
              <a:t> </a:t>
            </a:r>
            <a:r>
              <a:rPr kumimoji="0" lang="ru-RU" altLang="ru-RU" sz="1200">
                <a:solidFill>
                  <a:srgbClr val="FFFFFF"/>
                </a:solidFill>
              </a:rPr>
              <a:t>выдачи справок и направлений по месту прикрепления пациента (месту жительства)</a:t>
            </a:r>
          </a:p>
          <a:p>
            <a:pPr algn="ctr"/>
            <a:r>
              <a:rPr kumimoji="0" lang="ru-RU" altLang="ru-RU" sz="1200">
                <a:solidFill>
                  <a:srgbClr val="FFFFFF"/>
                </a:solidFill>
              </a:rPr>
              <a:t>«Справка для получения путевки форма № 070/у»,</a:t>
            </a:r>
          </a:p>
          <a:p>
            <a:pPr algn="ctr"/>
            <a:r>
              <a:rPr kumimoji="0" lang="ru-RU" altLang="ru-RU" sz="1200">
                <a:solidFill>
                  <a:srgbClr val="FFFFFF"/>
                </a:solidFill>
              </a:rPr>
              <a:t> утверждена приказом Минздрава России от 15.12.2014 № 834н</a:t>
            </a:r>
          </a:p>
          <a:p>
            <a:pPr algn="ctr"/>
            <a:r>
              <a:rPr kumimoji="0" lang="ru-RU" altLang="ru-RU" sz="1200">
                <a:solidFill>
                  <a:srgbClr val="FFFF00"/>
                </a:solidFill>
              </a:rPr>
              <a:t>СРОК ДЕЙСТВИЯ СПРАВКИ ДЛЯ ПОЛУЧЕНИЯ ПУТЕВКИ– 6 месяцев</a:t>
            </a:r>
          </a:p>
          <a:p>
            <a:pPr algn="ctr"/>
            <a:r>
              <a:rPr kumimoji="0" lang="ru-RU" altLang="ru-RU" sz="1200">
                <a:solidFill>
                  <a:srgbClr val="FFFF00"/>
                </a:solidFill>
              </a:rPr>
              <a:t>Справка выдается через врачебную комиссию поликлиники в течение 3 дней.</a:t>
            </a:r>
          </a:p>
        </p:txBody>
      </p:sp>
      <p:pic>
        <p:nvPicPr>
          <p:cNvPr id="25606" name="Picture 4" descr="C:\Users\Платные услуги\Desktop\справ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420938"/>
            <a:ext cx="255587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вал 9"/>
          <p:cNvSpPr/>
          <p:nvPr/>
        </p:nvSpPr>
        <p:spPr>
          <a:xfrm>
            <a:off x="827088" y="2636838"/>
            <a:ext cx="5976937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200">
                <a:solidFill>
                  <a:srgbClr val="FFFFFF"/>
                </a:solidFill>
              </a:rPr>
              <a:t>Справка выдается Врачебной комиссией в соответствии с диагнозом требующим проведение реабилитации и отсутствием противопоказаний для реабилитации в условиях санаторно-курортного лечения и профиля санатория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4292600"/>
            <a:ext cx="863600" cy="86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800">
                <a:solidFill>
                  <a:srgbClr val="FFFFFF"/>
                </a:solidFill>
              </a:rPr>
              <a:t>Шаг 2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900113" y="5229225"/>
            <a:ext cx="576262" cy="144463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76375" y="4005263"/>
            <a:ext cx="5327650" cy="2592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>
                <a:solidFill>
                  <a:srgbClr val="FFFF00"/>
                </a:solidFill>
              </a:rPr>
              <a:t>Подготовка документов в ДТСЗН по месту жительства для получения путевки на санаторно-курортное лечение:</a:t>
            </a:r>
          </a:p>
          <a:p>
            <a:r>
              <a:rPr kumimoji="0" lang="ru-RU" altLang="ru-RU" sz="1200">
                <a:solidFill>
                  <a:srgbClr val="FFFFFF"/>
                </a:solidFill>
              </a:rPr>
              <a:t>-</a:t>
            </a:r>
            <a:r>
              <a:rPr kumimoji="0" lang="ru-RU" altLang="ru-RU" sz="1200">
                <a:solidFill>
                  <a:srgbClr val="7030A0"/>
                </a:solidFill>
              </a:rPr>
              <a:t> </a:t>
            </a:r>
            <a:r>
              <a:rPr kumimoji="0" lang="ru-RU" altLang="ru-RU" sz="1200">
                <a:solidFill>
                  <a:srgbClr val="FF0000"/>
                </a:solidFill>
              </a:rPr>
              <a:t>Заявление </a:t>
            </a:r>
            <a:r>
              <a:rPr kumimoji="0" lang="ru-RU" altLang="ru-RU" sz="1200">
                <a:solidFill>
                  <a:srgbClr val="FFFFFF"/>
                </a:solidFill>
              </a:rPr>
              <a:t>о предоставлении путевки на санаторно-курортное лечение;</a:t>
            </a:r>
          </a:p>
          <a:p>
            <a:r>
              <a:rPr kumimoji="0" lang="ru-RU" altLang="ru-RU" sz="1200">
                <a:solidFill>
                  <a:srgbClr val="FFFFFF"/>
                </a:solidFill>
              </a:rPr>
              <a:t>- документ, удостоверяющий личность заявителя или его представителя;</a:t>
            </a:r>
          </a:p>
          <a:p>
            <a:r>
              <a:rPr kumimoji="0" lang="ru-RU" altLang="ru-RU" sz="1200">
                <a:solidFill>
                  <a:srgbClr val="FFFFFF"/>
                </a:solidFill>
              </a:rPr>
              <a:t>- документ, удостоверяющий полномочия представителя;</a:t>
            </a:r>
          </a:p>
          <a:p>
            <a:pPr>
              <a:buFontTx/>
              <a:buChar char="-"/>
            </a:pPr>
            <a:r>
              <a:rPr kumimoji="0" lang="ru-RU" altLang="ru-RU" sz="1200">
                <a:solidFill>
                  <a:srgbClr val="FF0000"/>
                </a:solidFill>
              </a:rPr>
              <a:t>СПРАВКУ </a:t>
            </a:r>
            <a:r>
              <a:rPr kumimoji="0" lang="ru-RU" altLang="ru-RU" sz="1200">
                <a:solidFill>
                  <a:srgbClr val="FFFFFF"/>
                </a:solidFill>
              </a:rPr>
              <a:t>форма 070/у с рекомендацией санаторно-курортного лечения.</a:t>
            </a:r>
          </a:p>
          <a:p>
            <a:r>
              <a:rPr kumimoji="0" lang="ru-RU" altLang="ru-RU" sz="1200">
                <a:solidFill>
                  <a:srgbClr val="FFFF00"/>
                </a:solidFill>
              </a:rPr>
              <a:t>Заявление и документы нужно подать в срок до 1 декабря текущего года</a:t>
            </a:r>
          </a:p>
          <a:p>
            <a:pPr algn="ctr"/>
            <a:r>
              <a:rPr kumimoji="0" lang="ru-RU" altLang="ru-RU" sz="1200">
                <a:solidFill>
                  <a:srgbClr val="FFFF00"/>
                </a:solidFill>
              </a:rPr>
              <a:t>Получение уведомление о регистрации заявления, в течении 10 дней с момента поступления заявления в ДТСЗН</a:t>
            </a:r>
          </a:p>
          <a:p>
            <a:pPr algn="ctr"/>
            <a:endParaRPr kumimoji="0" lang="ru-RU" altLang="ru-RU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r>
              <a:rPr kumimoji="0" lang="ru-RU" altLang="ru-RU" smtClean="0">
                <a:solidFill>
                  <a:srgbClr val="FFFF00"/>
                </a:solidFill>
              </a:rPr>
              <a:t>Санаторно-курортное лечение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1484313"/>
            <a:ext cx="1008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800">
                <a:solidFill>
                  <a:srgbClr val="FFFFFF"/>
                </a:solidFill>
              </a:rPr>
              <a:t>Шаг 3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84438" y="1125538"/>
            <a:ext cx="6480175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800">
                <a:solidFill>
                  <a:srgbClr val="FFFFFF"/>
                </a:solidFill>
              </a:rPr>
              <a:t>Получение в ДТСЗН уведомление о принятом решении:       </a:t>
            </a:r>
            <a:r>
              <a:rPr kumimoji="0" lang="ru-RU" altLang="ru-RU" sz="1200">
                <a:solidFill>
                  <a:srgbClr val="FFFFFF"/>
                </a:solidFill>
              </a:rPr>
              <a:t>(заявителя информируют по почте или в электронном виде в форме электронного документа через Единый портал государственных и муниципальных услуг (функций)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1692275" y="1844675"/>
            <a:ext cx="719138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188" y="4005263"/>
            <a:ext cx="10810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800">
                <a:solidFill>
                  <a:srgbClr val="FFFFFF"/>
                </a:solidFill>
              </a:rPr>
              <a:t>Шаг 4</a:t>
            </a:r>
          </a:p>
        </p:txBody>
      </p:sp>
      <p:sp>
        <p:nvSpPr>
          <p:cNvPr id="8" name="Овал 7"/>
          <p:cNvSpPr/>
          <p:nvPr/>
        </p:nvSpPr>
        <p:spPr>
          <a:xfrm>
            <a:off x="2339975" y="2565400"/>
            <a:ext cx="2808288" cy="935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200">
                <a:solidFill>
                  <a:srgbClr val="FFFFFF"/>
                </a:solidFill>
              </a:rPr>
              <a:t>О  предоставлении санаторно-курортной путевки заявителю</a:t>
            </a:r>
          </a:p>
        </p:txBody>
      </p:sp>
      <p:sp>
        <p:nvSpPr>
          <p:cNvPr id="9" name="Овал 8"/>
          <p:cNvSpPr/>
          <p:nvPr/>
        </p:nvSpPr>
        <p:spPr>
          <a:xfrm>
            <a:off x="6011863" y="2565400"/>
            <a:ext cx="2881312" cy="935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200">
                <a:solidFill>
                  <a:srgbClr val="FFFFFF"/>
                </a:solidFill>
              </a:rPr>
              <a:t>Об отказе в предоставлении путевки заявителю</a:t>
            </a:r>
          </a:p>
        </p:txBody>
      </p:sp>
      <p:sp>
        <p:nvSpPr>
          <p:cNvPr id="13" name="Овал 12"/>
          <p:cNvSpPr/>
          <p:nvPr/>
        </p:nvSpPr>
        <p:spPr>
          <a:xfrm>
            <a:off x="5148263" y="2565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800">
                <a:solidFill>
                  <a:srgbClr val="FFFFFF"/>
                </a:solidFill>
              </a:rPr>
              <a:t>или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1763713" y="4292600"/>
            <a:ext cx="576262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84438" y="3860800"/>
            <a:ext cx="6048375" cy="1274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>
                <a:solidFill>
                  <a:srgbClr val="FFFFFF"/>
                </a:solidFill>
              </a:rPr>
              <a:t>Одновременно с путевкой заявителю предоставляются специальные талоны и (или) направления на право бесплатного получения проездных документов. Путевка выдается не позднее чем за 18 дней (для детей-инвалидов, инвалидов с заболеваниями и последствиями травм спинного и головного мозга - за 21 день) до даты заезда в санаторно-курортное учреждение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r>
              <a:rPr kumimoji="0" lang="ru-RU" altLang="ru-RU" smtClean="0">
                <a:solidFill>
                  <a:srgbClr val="FFFF00"/>
                </a:solidFill>
              </a:rPr>
              <a:t>Санаторно-курортное лечение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1484313"/>
            <a:ext cx="1008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800" b="1">
                <a:solidFill>
                  <a:srgbClr val="FF6600"/>
                </a:solidFill>
              </a:rPr>
              <a:t>Шаг 5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1692275" y="1844675"/>
            <a:ext cx="719138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55875" y="1412875"/>
            <a:ext cx="5545138" cy="115252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200">
                <a:solidFill>
                  <a:srgbClr val="FFFFFF"/>
                </a:solidFill>
              </a:rPr>
              <a:t>Граждане после получения санаторно-курортной путевки, до начала срока ее действия, обязаны получить санаторно-курортную карту (учетная форма для детей - № 076/у, в поликлинике, у врача педиатра-участкового выдавшей справку для получения путевки.</a:t>
            </a:r>
            <a:r>
              <a:rPr kumimoji="0" lang="ru-RU" altLang="ru-RU" sz="1200">
                <a:solidFill>
                  <a:srgbClr val="FFFF00"/>
                </a:solidFill>
              </a:rPr>
              <a:t> </a:t>
            </a:r>
            <a:r>
              <a:rPr kumimoji="0" lang="ru-RU" altLang="ru-RU" sz="1200">
                <a:solidFill>
                  <a:srgbClr val="FF6600"/>
                </a:solidFill>
              </a:rPr>
              <a:t>Санаторно-курортная карта выдается через врачебную комиссию в течении 3 дней, после проведения всех обследований</a:t>
            </a:r>
          </a:p>
        </p:txBody>
      </p:sp>
      <p:sp>
        <p:nvSpPr>
          <p:cNvPr id="25" name="Овал 24"/>
          <p:cNvSpPr/>
          <p:nvPr/>
        </p:nvSpPr>
        <p:spPr>
          <a:xfrm>
            <a:off x="323850" y="3141663"/>
            <a:ext cx="4319588" cy="1655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000">
                <a:solidFill>
                  <a:srgbClr val="FFFFFF"/>
                </a:solidFill>
              </a:rPr>
              <a:t>Перед направлением ребенка на санаторно-курортное лечение лечащий врач организует его клинико-лабораторное обследование в зависимости от характера заболевания, а также санацию хронических очагов инфекции, противопаразитарное лечение по показаниям.</a:t>
            </a:r>
          </a:p>
        </p:txBody>
      </p:sp>
      <p:sp>
        <p:nvSpPr>
          <p:cNvPr id="7" name="Овал 6"/>
          <p:cNvSpPr/>
          <p:nvPr/>
        </p:nvSpPr>
        <p:spPr>
          <a:xfrm>
            <a:off x="5076825" y="2997200"/>
            <a:ext cx="3887788" cy="172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000">
                <a:solidFill>
                  <a:srgbClr val="FFFFFF"/>
                </a:solidFill>
              </a:rPr>
              <a:t>Медицинский отбор взрослых больных, направляемых совместно с детьми в санатории для детей с родителями, осуществляется в установленном Порядке. При определении профиля санатория учитывается заболевание ребенка и отсутствие противопоказаний для санаторно-курортного лечения у его сопровождающего.</a:t>
            </a: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2195513" y="2492375"/>
            <a:ext cx="504825" cy="6492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8027988" y="2492375"/>
            <a:ext cx="504825" cy="7207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088" y="4941888"/>
            <a:ext cx="7921625" cy="1916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>
                <a:solidFill>
                  <a:srgbClr val="FF6600"/>
                </a:solidFill>
              </a:rPr>
              <a:t>При направлении на санаторно-курортное лечение ребенка необходимо иметь следующие документы:</a:t>
            </a:r>
          </a:p>
          <a:p>
            <a:r>
              <a:rPr kumimoji="0" lang="ru-RU" altLang="ru-RU" sz="1200">
                <a:solidFill>
                  <a:srgbClr val="FFFFFF"/>
                </a:solidFill>
              </a:rPr>
              <a:t>- </a:t>
            </a:r>
            <a:r>
              <a:rPr kumimoji="0" lang="ru-RU" altLang="ru-RU" sz="1200">
                <a:solidFill>
                  <a:srgbClr val="FFFF00"/>
                </a:solidFill>
              </a:rPr>
              <a:t>путевку;</a:t>
            </a:r>
          </a:p>
          <a:p>
            <a:r>
              <a:rPr kumimoji="0" lang="ru-RU" altLang="ru-RU" sz="1200">
                <a:solidFill>
                  <a:srgbClr val="FFFF00"/>
                </a:solidFill>
              </a:rPr>
              <a:t>- санаторно-курортную карту для детей;</a:t>
            </a:r>
          </a:p>
          <a:p>
            <a:r>
              <a:rPr kumimoji="0" lang="ru-RU" altLang="ru-RU" sz="1200">
                <a:solidFill>
                  <a:srgbClr val="FFFF00"/>
                </a:solidFill>
              </a:rPr>
              <a:t>- полис обязательного медицинского страхования;</a:t>
            </a:r>
          </a:p>
          <a:p>
            <a:r>
              <a:rPr kumimoji="0" lang="ru-RU" altLang="ru-RU" sz="1200">
                <a:solidFill>
                  <a:srgbClr val="FFFF00"/>
                </a:solidFill>
              </a:rPr>
              <a:t>- анализ на энтеробиоз;</a:t>
            </a:r>
          </a:p>
          <a:p>
            <a:r>
              <a:rPr kumimoji="0" lang="ru-RU" altLang="ru-RU" sz="1200">
                <a:solidFill>
                  <a:srgbClr val="FFFF00"/>
                </a:solidFill>
              </a:rPr>
              <a:t>- заключение врача об отсутствии заразных заболеваний кожи;</a:t>
            </a:r>
          </a:p>
          <a:p>
            <a:r>
              <a:rPr kumimoji="0" lang="ru-RU" altLang="ru-RU" sz="1200">
                <a:solidFill>
                  <a:srgbClr val="FFFF00"/>
                </a:solidFill>
              </a:rPr>
              <a:t>- справку врача-педиатра  об отсутствии контакта ребенка с инфекционными больными по месту жительства, в детском саду или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r>
              <a:rPr kumimoji="0" lang="ru-RU" altLang="ru-RU" smtClean="0">
                <a:solidFill>
                  <a:srgbClr val="FFFF00"/>
                </a:solidFill>
              </a:rPr>
              <a:t>Санаторно-курортное лечение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1484313"/>
            <a:ext cx="10080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800">
                <a:solidFill>
                  <a:srgbClr val="FFFFFF"/>
                </a:solidFill>
              </a:rPr>
              <a:t>Шаг 6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1692275" y="1844675"/>
            <a:ext cx="719138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ru-RU" sz="18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55875" y="1125538"/>
            <a:ext cx="5903913" cy="2016125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ru-RU" altLang="ru-RU" sz="1200">
                <a:solidFill>
                  <a:srgbClr val="FFFFFF"/>
                </a:solidFill>
              </a:rPr>
              <a:t>По окончании санаторно-курортного лечения на ребенка выдается </a:t>
            </a:r>
            <a:r>
              <a:rPr kumimoji="0" lang="ru-RU" altLang="ru-RU" sz="1200">
                <a:solidFill>
                  <a:srgbClr val="FF0000"/>
                </a:solidFill>
              </a:rPr>
              <a:t>обратный талон </a:t>
            </a:r>
            <a:r>
              <a:rPr kumimoji="0" lang="ru-RU" altLang="ru-RU" sz="1200">
                <a:solidFill>
                  <a:srgbClr val="FFFFFF"/>
                </a:solidFill>
              </a:rPr>
              <a:t>санаторно-курортной карты для представления в лечебно-профилактическое учреждение, выдавшее санаторно-курортную карту, а также санаторная книжка с данными о проведенном в санатории лечении, его эффективности, медицинскими рекомендациями.</a:t>
            </a:r>
          </a:p>
          <a:p>
            <a:pPr algn="ctr"/>
            <a:r>
              <a:rPr kumimoji="0" lang="ru-RU" altLang="ru-RU" sz="1200">
                <a:solidFill>
                  <a:srgbClr val="FFFFFF"/>
                </a:solidFill>
              </a:rPr>
              <a:t>Данная документация выдается на руки родителям или сопровождающему лицу и передается в медицинскую организацию.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1081087"/>
          </a:xfrm>
        </p:spPr>
        <p:txBody>
          <a:bodyPr/>
          <a:lstStyle/>
          <a:p>
            <a:r>
              <a:rPr kumimoji="0" lang="ru-RU" altLang="ru-RU" sz="2400" smtClean="0">
                <a:solidFill>
                  <a:srgbClr val="FFFF00"/>
                </a:solidFill>
              </a:rPr>
              <a:t>Летний оздоровительный отдых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49704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kumimoji="0" lang="ru-RU" altLang="ru-RU" sz="2000" dirty="0" smtClean="0"/>
              <a:t>      Порядок оказания медицинской помощи несовершеннолетним в период оздоровления и организованного отдыха, осуществляется в соответствии с приказом </a:t>
            </a:r>
            <a:r>
              <a:rPr kumimoji="0" lang="ru-RU" altLang="ru-RU" sz="2000" dirty="0" err="1" smtClean="0"/>
              <a:t>Минздравсоцразвития</a:t>
            </a:r>
            <a:r>
              <a:rPr kumimoji="0" lang="ru-RU" altLang="ru-RU" sz="2000" dirty="0" smtClean="0"/>
              <a:t> России от 16.04.2012г №363н «Об утверждении Порядка оказания медицинской помощи несовершеннолетним в период оздоровления и организованного отдыха»</a:t>
            </a:r>
          </a:p>
          <a:p>
            <a:pPr>
              <a:buFont typeface="Wingdings" pitchFamily="2" charset="2"/>
              <a:buNone/>
            </a:pPr>
            <a:r>
              <a:rPr kumimoji="0" lang="ru-RU" altLang="ru-RU" sz="2000" dirty="0" smtClean="0"/>
              <a:t>     Врачом  участковым врачом педиатров в поликлинике или в кабинете выдачи справок и направлений по месту жительства (прикрепления) оформляются следующие медицинские документы: </a:t>
            </a:r>
          </a:p>
          <a:p>
            <a:r>
              <a:rPr kumimoji="0" lang="ru-RU" altLang="ru-RU" sz="2000" dirty="0" smtClean="0"/>
              <a:t> </a:t>
            </a:r>
            <a:r>
              <a:rPr kumimoji="0" lang="ru-RU" altLang="ru-RU" sz="1600" dirty="0" smtClean="0">
                <a:solidFill>
                  <a:srgbClr val="FFFF00"/>
                </a:solidFill>
              </a:rPr>
              <a:t>справка по форме 079/у</a:t>
            </a:r>
          </a:p>
          <a:p>
            <a:pPr lvl="0">
              <a:buClr>
                <a:srgbClr val="00CCFF"/>
              </a:buClr>
            </a:pPr>
            <a:r>
              <a:rPr kumimoji="0" lang="ru-RU" altLang="ru-RU" sz="1600" dirty="0" smtClean="0">
                <a:solidFill>
                  <a:srgbClr val="FFFF00"/>
                </a:solidFill>
              </a:rPr>
              <a:t>Справка </a:t>
            </a:r>
            <a:r>
              <a:rPr kumimoji="0" lang="ru-RU" altLang="ru-RU" sz="1600" dirty="0">
                <a:solidFill>
                  <a:srgbClr val="FFFF00"/>
                </a:solidFill>
              </a:rPr>
              <a:t>об отсутствии контакта с инфекционными больными в школе (классе) и по месту жительства выдается амбулаторно-поликлиническим учреждениям за 3 дня до отъезда. Справка прилагается к медицинской карте.</a:t>
            </a:r>
          </a:p>
          <a:p>
            <a:pPr lvl="0">
              <a:buClr>
                <a:srgbClr val="00CCFF"/>
              </a:buClr>
            </a:pPr>
            <a:r>
              <a:rPr kumimoji="0" lang="ru-RU" altLang="ru-RU" sz="1600" dirty="0" smtClean="0">
                <a:solidFill>
                  <a:srgbClr val="FFFF00"/>
                </a:solidFill>
              </a:rPr>
              <a:t>Дети </a:t>
            </a:r>
            <a:r>
              <a:rPr kumimoji="0" lang="ru-RU" altLang="ru-RU" sz="1600" dirty="0">
                <a:solidFill>
                  <a:srgbClr val="FFFF00"/>
                </a:solidFill>
              </a:rPr>
              <a:t>должны быть привиты по возрасту и с учетом эпидемиологической ситуации на территории.</a:t>
            </a:r>
          </a:p>
          <a:p>
            <a:pPr lvl="0">
              <a:buClr>
                <a:srgbClr val="00CCFF"/>
              </a:buClr>
            </a:pPr>
            <a:r>
              <a:rPr kumimoji="0" lang="ru-RU" altLang="ru-RU" sz="1600" dirty="0" smtClean="0">
                <a:solidFill>
                  <a:srgbClr val="FFFF00"/>
                </a:solidFill>
              </a:rPr>
              <a:t>Санация </a:t>
            </a:r>
            <a:r>
              <a:rPr kumimoji="0" lang="ru-RU" altLang="ru-RU" sz="1600" dirty="0">
                <a:solidFill>
                  <a:srgbClr val="FFFF00"/>
                </a:solidFill>
              </a:rPr>
              <a:t>полости рта </a:t>
            </a:r>
            <a:r>
              <a:rPr kumimoji="0" lang="ru-RU" altLang="ru-RU" sz="1600" dirty="0" smtClean="0">
                <a:solidFill>
                  <a:srgbClr val="FFFF00"/>
                </a:solidFill>
              </a:rPr>
              <a:t>обязательна</a:t>
            </a:r>
            <a:endParaRPr kumimoji="0" lang="ru-RU" altLang="ru-RU" sz="1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03313"/>
          </a:xfrm>
        </p:spPr>
        <p:txBody>
          <a:bodyPr/>
          <a:lstStyle/>
          <a:p>
            <a:pPr marL="342900" lvl="0" indent="342900">
              <a:spcBef>
                <a:spcPct val="20000"/>
              </a:spcBef>
              <a:spcAft>
                <a:spcPts val="0"/>
              </a:spcAft>
            </a:pPr>
            <a:r>
              <a:rPr lang="ru-RU" sz="2000" dirty="0">
                <a:solidFill>
                  <a:srgbClr val="FFFF00"/>
                </a:solidFill>
                <a:effectLst/>
                <a:latin typeface="Calibri"/>
                <a:ea typeface="Times New Roman"/>
                <a:cs typeface="Calibri"/>
              </a:rPr>
              <a:t>В организации отдыха и оздоровления (далее - учреждения) направляются дети, не имеющие следующих медицинских противопоказаний для пребывания в учреждениях:</a:t>
            </a:r>
            <a:br>
              <a:rPr lang="ru-RU" sz="2000" dirty="0">
                <a:solidFill>
                  <a:srgbClr val="FFFF00"/>
                </a:solidFill>
                <a:effectLst/>
                <a:latin typeface="Calibri"/>
                <a:ea typeface="Times New Roman"/>
                <a:cs typeface="Calibri"/>
              </a:rPr>
            </a:br>
            <a:endParaRPr kumimoji="0" lang="ru-RU" altLang="ru-RU" sz="2000" dirty="0" smtClean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842"/>
          </a:xfrm>
        </p:spPr>
        <p:txBody>
          <a:bodyPr/>
          <a:lstStyle/>
          <a:p>
            <a:pPr indent="342900"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соматические заболевания в острой и подострой стадии, хронические заболевания в стадии обострения, в стадии декомпенсации;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инфекционные и паразитарные болезни, в том числе с поражением глаз и кожи, </a:t>
            </a:r>
            <a:r>
              <a:rPr lang="ru-RU" sz="1600" dirty="0" err="1" smtClean="0">
                <a:effectLst/>
                <a:latin typeface="Calibri"/>
                <a:ea typeface="Times New Roman"/>
                <a:cs typeface="Calibri"/>
              </a:rPr>
              <a:t>инфестации</a:t>
            </a: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 (педикулез, чесотка) - в период до окончания срока изоляции;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установленный диагноз "</a:t>
            </a:r>
            <a:r>
              <a:rPr lang="ru-RU" sz="1600" dirty="0" err="1" smtClean="0">
                <a:effectLst/>
                <a:latin typeface="Calibri"/>
                <a:ea typeface="Times New Roman"/>
                <a:cs typeface="Calibri"/>
              </a:rPr>
              <a:t>бактерионосительство</a:t>
            </a: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 возбудителей кишечных инфекций, дифтерии";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активный туберкулез любой локализации;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злокачественные новообразования, требующие лечения, в том числе проведения химиотерапии;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эпилепсия с текущими приступами, в том числе резистентная к проводимому лечению;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эпилепсия с медикаментозной ремиссией менее 1 года;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кахексия;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психические расстройства и расстройства поведения в состоянии обострения и (или) представляющие опасность для больного и окружающих;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психические расстройства и расстройства поведения, вызванные употреблением </a:t>
            </a:r>
            <a:r>
              <a:rPr lang="ru-RU" sz="1600" dirty="0" err="1" smtClean="0">
                <a:effectLst/>
                <a:latin typeface="Calibri"/>
                <a:ea typeface="Times New Roman"/>
                <a:cs typeface="Calibri"/>
              </a:rPr>
              <a:t>психоактивных</a:t>
            </a:r>
            <a:r>
              <a:rPr lang="ru-RU" sz="1600" dirty="0" smtClean="0">
                <a:effectLst/>
                <a:latin typeface="Calibri"/>
                <a:ea typeface="Times New Roman"/>
                <a:cs typeface="Calibri"/>
              </a:rPr>
              <a:t> веществ.</a:t>
            </a:r>
          </a:p>
          <a:p>
            <a:pPr marL="0" indent="0">
              <a:buFont typeface="Wingdings" pitchFamily="2" charset="2"/>
              <a:buNone/>
            </a:pPr>
            <a:endParaRPr kumimoji="0" lang="ru-RU" altLang="ru-RU" sz="16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563687"/>
          </a:xfrm>
        </p:spPr>
        <p:txBody>
          <a:bodyPr/>
          <a:lstStyle/>
          <a:p>
            <a:r>
              <a:rPr kumimoji="0" lang="ru-RU" altLang="ru-RU" sz="2400" b="1" smtClean="0">
                <a:solidFill>
                  <a:srgbClr val="FFFF00"/>
                </a:solidFill>
              </a:rPr>
              <a:t>Порядок выявления и эвакуации больных</a:t>
            </a:r>
            <a:r>
              <a:rPr kumimoji="0" lang="en-US" altLang="ru-RU" sz="2400" b="1" smtClean="0">
                <a:solidFill>
                  <a:srgbClr val="FFFF00"/>
                </a:solidFill>
              </a:rPr>
              <a:t>,</a:t>
            </a:r>
            <a:r>
              <a:rPr kumimoji="0" lang="ru-RU" altLang="ru-RU" sz="2400" b="1" smtClean="0">
                <a:solidFill>
                  <a:srgbClr val="FFFF00"/>
                </a:solidFill>
              </a:rPr>
              <a:t> которым противопоказано санаторно-курортное лечение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9138"/>
            <a:ext cx="9144000" cy="4035425"/>
          </a:xfrm>
        </p:spPr>
        <p:txBody>
          <a:bodyPr/>
          <a:lstStyle/>
          <a:p>
            <a:r>
              <a:rPr kumimoji="0" lang="ru-RU" altLang="ru-RU" sz="2000" smtClean="0"/>
              <a:t>Пребывание в санатории</a:t>
            </a:r>
            <a:r>
              <a:rPr kumimoji="0" lang="en-US" altLang="ru-RU" sz="2000" smtClean="0"/>
              <a:t>, </a:t>
            </a:r>
            <a:r>
              <a:rPr kumimoji="0" lang="ru-RU" altLang="ru-RU" sz="2000" smtClean="0"/>
              <a:t>которое влечет за собой ухудшение состояния здоровья больного</a:t>
            </a:r>
            <a:r>
              <a:rPr kumimoji="0" lang="en-US" altLang="ru-RU" sz="2000" smtClean="0"/>
              <a:t>,</a:t>
            </a:r>
            <a:r>
              <a:rPr kumimoji="0" lang="ru-RU" altLang="ru-RU" sz="2000" smtClean="0"/>
              <a:t> считается для пациента противопоказанным</a:t>
            </a:r>
          </a:p>
          <a:p>
            <a:r>
              <a:rPr kumimoji="0" lang="ru-RU" altLang="ru-RU" sz="2000" smtClean="0"/>
              <a:t>Срок выявления противопоказаний пребывания больного в санатории не должен превышать 5 дней с момента поступления</a:t>
            </a:r>
          </a:p>
          <a:p>
            <a:r>
              <a:rPr kumimoji="0" lang="ru-RU" altLang="ru-RU" sz="2000" smtClean="0"/>
              <a:t>При установлении противопоказаний врачебная комиссия санатория составляет акт о противопоказанности больному санаторно-курортного лечения в 3 экземплярах</a:t>
            </a:r>
            <a:r>
              <a:rPr kumimoji="0" lang="en-US" altLang="ru-RU" sz="2000" smtClean="0"/>
              <a:t>,</a:t>
            </a:r>
            <a:r>
              <a:rPr kumimoji="0" lang="ru-RU" altLang="ru-RU" sz="2000" smtClean="0"/>
              <a:t> один из которых направляется в орган управления здравоохранения субъекта РФ</a:t>
            </a:r>
            <a:r>
              <a:rPr kumimoji="0" lang="en-US" altLang="ru-RU" sz="2000" smtClean="0"/>
              <a:t>,</a:t>
            </a:r>
            <a:r>
              <a:rPr kumimoji="0" lang="ru-RU" altLang="ru-RU" sz="2000" smtClean="0"/>
              <a:t> второй- в адрес медицинской организации</a:t>
            </a:r>
            <a:r>
              <a:rPr kumimoji="0" lang="en-US" altLang="ru-RU" sz="2000" smtClean="0"/>
              <a:t>,</a:t>
            </a:r>
            <a:r>
              <a:rPr kumimoji="0" lang="ru-RU" altLang="ru-RU" sz="2000" smtClean="0"/>
              <a:t> выдавшей санаторно-курортную карту</a:t>
            </a:r>
            <a:r>
              <a:rPr kumimoji="0" lang="en-US" altLang="ru-RU" sz="2000" smtClean="0"/>
              <a:t>,</a:t>
            </a:r>
            <a:r>
              <a:rPr kumimoji="0" lang="ru-RU" altLang="ru-RU" sz="2000" smtClean="0"/>
              <a:t> для разбора на ВК</a:t>
            </a:r>
            <a:r>
              <a:rPr kumimoji="0" lang="en-US" altLang="ru-RU" sz="2000" smtClean="0"/>
              <a:t>,</a:t>
            </a:r>
            <a:r>
              <a:rPr kumimoji="0" lang="ru-RU" altLang="ru-RU" sz="2000" smtClean="0"/>
              <a:t> третий экземпляр остается в санаторно-курортной организации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kumimoji="0" lang="ru-RU" altLang="ru-RU" dirty="0" smtClean="0">
                <a:solidFill>
                  <a:srgbClr val="FFFF00"/>
                </a:solidFill>
              </a:rPr>
              <a:t>БЛАГОДАРЮ ЗА ВНИМАНИЕ</a:t>
            </a:r>
          </a:p>
          <a:p>
            <a:pPr marL="0" indent="0">
              <a:buFont typeface="Wingdings" pitchFamily="2" charset="2"/>
              <a:buNone/>
            </a:pPr>
            <a:endParaRPr kumimoji="0" lang="ru-RU" altLang="ru-RU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r>
              <a:rPr kumimoji="0" lang="ru-RU" altLang="ru-RU" smtClean="0">
                <a:solidFill>
                  <a:srgbClr val="FFFF00"/>
                </a:solidFill>
              </a:rPr>
              <a:t>Нормативные документы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5472113"/>
          </a:xfrm>
        </p:spPr>
        <p:txBody>
          <a:bodyPr/>
          <a:lstStyle/>
          <a:p>
            <a:r>
              <a:rPr kumimoji="0" lang="ru-RU" altLang="ru-RU" sz="1300" smtClean="0">
                <a:effectLst/>
              </a:rPr>
              <a:t>Указ Президента Российской Федерации от 2 октября 1992 года N 1157 «О дополнительных мерах государственной поддержки инвалидов»</a:t>
            </a:r>
          </a:p>
          <a:p>
            <a:r>
              <a:rPr kumimoji="0" lang="ru-RU" altLang="ru-RU" sz="1300" smtClean="0">
                <a:effectLst/>
              </a:rPr>
              <a:t>Федеральный закон Российской Федерации от 17 июля 1999 года N 178-ФЗ «О государственной социальной помощи»</a:t>
            </a:r>
            <a:endParaRPr kumimoji="0" lang="ru-RU" altLang="ru-RU" sz="1300" b="1" smtClean="0">
              <a:effectLst/>
            </a:endParaRPr>
          </a:p>
          <a:p>
            <a:r>
              <a:rPr kumimoji="0" lang="ru-RU" altLang="ru-RU" sz="1300" smtClean="0">
                <a:effectLst/>
              </a:rPr>
              <a:t>Приказ Министерства здравоохранения Российской Федерации от 5 мая 2016 г. N 281н «Об утверждении перечней медицинских показаний и противопоказаний для санаторно-курортного лечения»</a:t>
            </a:r>
            <a:endParaRPr kumimoji="0" lang="ru-RU" altLang="ru-RU" sz="1300" b="1" smtClean="0">
              <a:effectLst/>
            </a:endParaRPr>
          </a:p>
          <a:p>
            <a:r>
              <a:rPr kumimoji="0" lang="ru-RU" altLang="ru-RU" sz="1300" smtClean="0">
                <a:effectLst/>
              </a:rPr>
              <a:t>Постановление Правительства Москвы от 6 сентября 2011 г. N 420-ПП «Об утверждении государственной программы города Москвы «Социальная поддержка жителей города Москвы на 2012-2018 годы» </a:t>
            </a:r>
          </a:p>
          <a:p>
            <a:r>
              <a:rPr kumimoji="0" lang="ru-RU" altLang="ru-RU" sz="1300" smtClean="0">
                <a:effectLst/>
              </a:rPr>
              <a:t>Приказ Комитета здравоохранения от 13 августа 1999 г., Комитета социальной защиты населения г. Москвы от 29 июля 1999 г., Комитета образования г. Москвы от 30 августа 1999 г. N 370/178/457 «О дальнейшем совершенствовании оказания медико-социальной помощи детям, подросткам и взрослым больным, и инвалидам с последствиями детского церебрального паралича» </a:t>
            </a:r>
          </a:p>
          <a:p>
            <a:r>
              <a:rPr kumimoji="0" lang="ru-RU" altLang="ru-RU" sz="1300" smtClean="0">
                <a:effectLst/>
              </a:rPr>
              <a:t>Приказ Министерства здравоохранения Российской Федерации от 15 декабря 2014 г. N 834н «Об утверждении унифицированных форм медицинской документации, используемых в медицинских организациях, оказывающих медицинскую помощь в амбулаторных условиях, и порядков по их заполнению» </a:t>
            </a:r>
          </a:p>
          <a:p>
            <a:r>
              <a:rPr kumimoji="0" lang="ru-RU" altLang="ru-RU" sz="1300" smtClean="0">
                <a:effectLst/>
              </a:rPr>
              <a:t>Приказ Министерства здравоохранения и социального развития Российской Федерации от 22 ноября 2004 г. N 256 «О порядке медицинского отбора и направления больных на санаторно-курортное лечение» </a:t>
            </a:r>
            <a:endParaRPr kumimoji="0" lang="ru-RU" altLang="ru-RU" sz="1300" b="1" smtClean="0">
              <a:effectLst/>
            </a:endParaRPr>
          </a:p>
          <a:p>
            <a:r>
              <a:rPr kumimoji="0" lang="ru-RU" altLang="ru-RU" sz="1300" smtClean="0">
                <a:effectLst/>
              </a:rPr>
              <a:t>Приказ Министерства здравоохранения и социального развития Российской Федерации от 29 декабря 2004 г. N 328 «Об утверждении порядка предоставления набора социальных услуг отдельным категориям граждан» </a:t>
            </a:r>
            <a:endParaRPr kumimoji="0" lang="ru-RU" altLang="ru-RU" sz="1300" b="1" smtClean="0">
              <a:effectLst/>
            </a:endParaRPr>
          </a:p>
          <a:p>
            <a:endParaRPr kumimoji="0" lang="ru-RU" altLang="ru-RU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46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kumimoji="0" lang="ru-RU" altLang="ru-RU" sz="2800" b="1" smtClean="0">
                <a:solidFill>
                  <a:srgbClr val="FFFF00"/>
                </a:solidFill>
              </a:rPr>
              <a:t>В соответствии с со ст. 40 п.3  ФЗ -323</a:t>
            </a:r>
            <a:r>
              <a:rPr kumimoji="0" lang="en-US" altLang="ru-RU" sz="2800" b="1" smtClean="0">
                <a:solidFill>
                  <a:srgbClr val="FFFF00"/>
                </a:solidFill>
              </a:rPr>
              <a:t>: </a:t>
            </a:r>
            <a:endParaRPr kumimoji="0" lang="ru-RU" altLang="ru-RU" sz="2800" b="1" smtClean="0">
              <a:solidFill>
                <a:srgbClr val="FFFF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2800" smtClean="0"/>
              <a:t>« Санаторно-курортное лечение включает в себя медицинскую помощь, осуществляемую медицинскими организациями (санаторно-курортными организациям) в профилактических, лечебных и реабилитационных целях на основе использования природных лечебных ресурсов в условиях пребывания в лечебно-оздоровительных местностях, на курортах, и не подразумевает стационар» </a:t>
            </a:r>
          </a:p>
          <a:p>
            <a:pPr marL="0" indent="0"/>
            <a:endParaRPr kumimoji="0"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0"/>
            <a:ext cx="9036050" cy="1196975"/>
          </a:xfrm>
        </p:spPr>
        <p:txBody>
          <a:bodyPr/>
          <a:lstStyle/>
          <a:p>
            <a:r>
              <a:rPr kumimoji="0" lang="ru-RU" altLang="ru-RU" sz="2400" smtClean="0">
                <a:solidFill>
                  <a:srgbClr val="FFFF00"/>
                </a:solidFill>
              </a:rPr>
              <a:t>Направления реабилитации в санаторно-курортных учреждениях: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25538"/>
            <a:ext cx="8964612" cy="5472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kumimoji="0" lang="ru-RU" altLang="ru-RU" sz="1800" smtClean="0"/>
              <a:t>	 установлен определенный медицинский профиль (специализация) санатория в зависимости от природных лечебных факторов курорта и утвержденных для него медицинских показаний. Лечение больных в санатории осуществляется преимущественно природными физическими факторами (климат, минеральные воды, лечебные грязи</a:t>
            </a:r>
            <a:r>
              <a:rPr kumimoji="0" lang="en-US" altLang="ru-RU" sz="1800" smtClean="0"/>
              <a:t>,</a:t>
            </a:r>
            <a:r>
              <a:rPr kumimoji="0" lang="ru-RU" altLang="ru-RU" sz="1800" smtClean="0"/>
              <a:t> бальнеотерапия и т</a:t>
            </a:r>
            <a:r>
              <a:rPr kumimoji="0" lang="en-US" altLang="ru-RU" sz="1800" smtClean="0"/>
              <a:t>.</a:t>
            </a:r>
            <a:r>
              <a:rPr kumimoji="0" lang="ru-RU" altLang="ru-RU" sz="1800" smtClean="0"/>
              <a:t>д</a:t>
            </a:r>
            <a:r>
              <a:rPr kumimoji="0" lang="en-US" altLang="ru-RU" sz="1800" smtClean="0"/>
              <a:t>.</a:t>
            </a:r>
            <a:r>
              <a:rPr kumimoji="0" lang="ru-RU" altLang="ru-RU" sz="1800" smtClean="0"/>
              <a:t>) в сочетании с физиотерапией, лечебной физкультурой, лечебным питанием и психотерапией, при условии соблюдения установленного обще</a:t>
            </a:r>
            <a:r>
              <a:rPr kumimoji="0" lang="en-US" altLang="ru-RU" sz="1800" smtClean="0"/>
              <a:t>-</a:t>
            </a:r>
            <a:r>
              <a:rPr kumimoji="0" lang="ru-RU" altLang="ru-RU" sz="1800" smtClean="0"/>
              <a:t>санаторного и индивидуального режима, обеспечивающего полноценное лечение и отдых.</a:t>
            </a:r>
            <a:r>
              <a:rPr kumimoji="0" lang="en-US" altLang="ru-RU" sz="1800" smtClean="0"/>
              <a:t> C</a:t>
            </a:r>
            <a:r>
              <a:rPr kumimoji="0" lang="ru-RU" altLang="ru-RU" sz="1800" smtClean="0"/>
              <a:t>анатории различаются по профилям </a:t>
            </a:r>
            <a:r>
              <a:rPr kumimoji="0" lang="en-US" altLang="ru-RU" sz="1800" smtClean="0"/>
              <a:t>:</a:t>
            </a:r>
            <a:endParaRPr kumimoji="0" lang="ru-RU" altLang="ru-RU" sz="1800" smtClean="0"/>
          </a:p>
          <a:p>
            <a:pPr>
              <a:buFont typeface="Wingdings" pitchFamily="2" charset="2"/>
              <a:buNone/>
            </a:pPr>
            <a:endParaRPr kumimoji="0" lang="ru-RU" altLang="ru-RU" sz="1200" smtClean="0"/>
          </a:p>
          <a:p>
            <a:r>
              <a:rPr kumimoji="0" lang="ru-RU" altLang="ru-RU" sz="1600" smtClean="0"/>
              <a:t>Заболевания органов дыхания</a:t>
            </a:r>
          </a:p>
          <a:p>
            <a:r>
              <a:rPr kumimoji="0" lang="ru-RU" altLang="ru-RU" sz="1600" smtClean="0"/>
              <a:t>Заболевания опорно-двигательного аппарата</a:t>
            </a:r>
          </a:p>
          <a:p>
            <a:r>
              <a:rPr kumimoji="0" lang="ru-RU" altLang="ru-RU" sz="1600" smtClean="0"/>
              <a:t>Заболевания сердечно-сосудистой системы</a:t>
            </a:r>
          </a:p>
          <a:p>
            <a:r>
              <a:rPr kumimoji="0" lang="ru-RU" altLang="ru-RU" sz="1600" smtClean="0"/>
              <a:t>Заболевания органов пищеварения</a:t>
            </a:r>
          </a:p>
          <a:p>
            <a:r>
              <a:rPr kumimoji="0" lang="ru-RU" altLang="ru-RU" sz="1600" smtClean="0"/>
              <a:t>Заболевания нервной системы, в том числе ДЦП</a:t>
            </a:r>
          </a:p>
          <a:p>
            <a:r>
              <a:rPr kumimoji="0" lang="ru-RU" altLang="ru-RU" sz="1600" smtClean="0"/>
              <a:t>Заболевания гемато-онкологического профиля</a:t>
            </a:r>
          </a:p>
          <a:p>
            <a:pPr>
              <a:buFont typeface="Wingdings" pitchFamily="2" charset="2"/>
              <a:buNone/>
            </a:pPr>
            <a:endParaRPr kumimoji="0" lang="ru-RU" altLang="ru-RU" sz="1400" smtClean="0"/>
          </a:p>
          <a:p>
            <a:pPr>
              <a:buFont typeface="Wingdings" pitchFamily="2" charset="2"/>
              <a:buNone/>
            </a:pPr>
            <a:r>
              <a:rPr kumimoji="0" lang="ru-RU" altLang="ru-RU" sz="14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928100" cy="576262"/>
          </a:xfrm>
        </p:spPr>
        <p:txBody>
          <a:bodyPr/>
          <a:lstStyle/>
          <a:p>
            <a:r>
              <a:rPr lang="ru-RU" altLang="ru-RU" sz="2400" smtClean="0">
                <a:solidFill>
                  <a:srgbClr val="FFFF00"/>
                </a:solidFill>
              </a:rPr>
              <a:t>Санатории Департамента здравоохранения города Москвы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981075"/>
            <a:ext cx="8785225" cy="55435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2"/>
              </a:rPr>
              <a:t>Детский нефрологический санаторий № 6</a:t>
            </a:r>
            <a:r>
              <a:rPr lang="en-US" altLang="ru-RU" sz="1100" b="1" u="sng" smtClean="0">
                <a:effectLst/>
              </a:rPr>
              <a:t>  (возраст с 3 до 7 лет)</a:t>
            </a:r>
            <a:r>
              <a:rPr lang="en-US" altLang="ru-RU" sz="1100" smtClean="0">
                <a:effectLst/>
              </a:rPr>
              <a:t>  г. Москва, Дмитровское шоссе, д. 93; 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100" smtClean="0">
                <a:effectLst/>
              </a:rPr>
              <a:t>    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3"/>
              </a:rPr>
              <a:t>Детский бронхолегочный санаторий № 8</a:t>
            </a:r>
            <a:r>
              <a:rPr lang="en-US" altLang="ru-RU" sz="1400" b="1" u="sng" smtClean="0">
                <a:effectLst/>
              </a:rPr>
              <a:t> </a:t>
            </a:r>
            <a:r>
              <a:rPr lang="en-US" altLang="ru-RU" sz="1100" b="1" u="sng" smtClean="0">
                <a:effectLst/>
              </a:rPr>
              <a:t>  (возраст с 2,5 до 7 лет)</a:t>
            </a:r>
            <a:r>
              <a:rPr lang="en-US" altLang="ru-RU" sz="1100" smtClean="0">
                <a:effectLst/>
              </a:rPr>
              <a:t> Моск. обл., г. Бронницы, п. Марьинка; 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100" smtClean="0">
                <a:effectLst/>
              </a:rPr>
              <a:t>    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100" smtClean="0">
                <a:effectLst/>
              </a:rPr>
              <a:t> </a:t>
            </a:r>
            <a:r>
              <a:rPr lang="en-US" altLang="ru-RU" sz="1400" b="1" smtClean="0">
                <a:effectLst/>
                <a:hlinkClick r:id="rId4"/>
              </a:rPr>
              <a:t>Детский нефрологический санаторий № 9</a:t>
            </a:r>
            <a:r>
              <a:rPr lang="en-US" altLang="ru-RU" sz="1100" b="1" u="sng" smtClean="0">
                <a:effectLst/>
              </a:rPr>
              <a:t>   (возраст с 3 до 7 лет)</a:t>
            </a:r>
            <a:r>
              <a:rPr lang="en-US" altLang="ru-RU" sz="1100" smtClean="0">
                <a:effectLst/>
              </a:rPr>
              <a:t>  г. Москва, Черницынский проезд, д. 6; 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100" smtClean="0">
                <a:effectLst/>
              </a:rPr>
              <a:t> 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5"/>
              </a:rPr>
              <a:t>Детский нефрологический санаторий № 9 Филиал</a:t>
            </a:r>
            <a:r>
              <a:rPr lang="en-US" altLang="ru-RU" sz="1400" b="1" u="sng" smtClean="0">
                <a:effectLst/>
              </a:rPr>
              <a:t> </a:t>
            </a:r>
            <a:r>
              <a:rPr lang="en-US" altLang="ru-RU" sz="1100" b="1" u="sng" smtClean="0">
                <a:effectLst/>
              </a:rPr>
              <a:t>  (возраст с 3 до 7 лет)</a:t>
            </a:r>
            <a:r>
              <a:rPr lang="en-US" altLang="ru-RU" sz="1100" smtClean="0">
                <a:effectLst/>
              </a:rPr>
              <a:t> г. Москва, Саперный п-д, д. 6А; 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100" smtClean="0">
                <a:effectLst/>
              </a:rPr>
              <a:t> </a:t>
            </a:r>
            <a:r>
              <a:rPr lang="en-US" altLang="ru-RU" sz="1400" smtClean="0">
                <a:effectLst/>
              </a:rPr>
              <a:t>   </a:t>
            </a:r>
            <a:endParaRPr lang="ru-RU" altLang="ru-RU" sz="14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6"/>
              </a:rPr>
              <a:t>Детский бронхолегочный санаторий № 12</a:t>
            </a:r>
            <a:r>
              <a:rPr lang="en-US" altLang="ru-RU" sz="1100" b="1" u="sng" smtClean="0">
                <a:effectLst/>
              </a:rPr>
              <a:t>  (возраст с 3 до 7 лет)</a:t>
            </a:r>
            <a:r>
              <a:rPr lang="en-US" altLang="ru-RU" sz="1100" smtClean="0">
                <a:effectLst/>
              </a:rPr>
              <a:t>Моск. обл., Люберецкий район, д. Сосновка, д. 1; 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7"/>
              </a:rPr>
              <a:t>Детский бронхолегочный санаторий № 15</a:t>
            </a:r>
            <a:r>
              <a:rPr lang="en-US" altLang="ru-RU" sz="1100" b="1" u="sng" smtClean="0">
                <a:effectLst/>
              </a:rPr>
              <a:t>   (возраст с 4 до 11 лет)</a:t>
            </a:r>
            <a:r>
              <a:rPr lang="en-US" altLang="ru-RU" sz="1100" smtClean="0">
                <a:effectLst/>
              </a:rPr>
              <a:t> г. Москва, ул. Академика Капицы, д. 11; 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100" smtClean="0">
                <a:effectLst/>
              </a:rPr>
              <a:t>    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8"/>
              </a:rPr>
              <a:t>Детский бронхолегочный санаторий № 18</a:t>
            </a:r>
            <a:r>
              <a:rPr lang="en-US" altLang="ru-RU" sz="1400" b="1" u="sng" smtClean="0">
                <a:effectLst/>
              </a:rPr>
              <a:t> </a:t>
            </a:r>
            <a:r>
              <a:rPr lang="en-US" altLang="ru-RU" sz="1100" b="1" u="sng" smtClean="0">
                <a:effectLst/>
              </a:rPr>
              <a:t>(возраст с 4 до 7 лет)</a:t>
            </a:r>
            <a:r>
              <a:rPr lang="en-US" altLang="ru-RU" sz="1100" smtClean="0">
                <a:effectLst/>
              </a:rPr>
              <a:t>г. Москва, Днепропетровская ул., д. 27 "А"; 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100" smtClean="0">
                <a:effectLst/>
              </a:rPr>
              <a:t>     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9"/>
              </a:rPr>
              <a:t>Детский бронхолегочный санаторий № 18 Филиал</a:t>
            </a:r>
            <a:r>
              <a:rPr lang="en-US" altLang="ru-RU" sz="1400" b="1" u="sng" smtClean="0">
                <a:effectLst/>
              </a:rPr>
              <a:t> </a:t>
            </a:r>
            <a:r>
              <a:rPr lang="en-US" altLang="ru-RU" sz="1100" b="1" u="sng" smtClean="0">
                <a:effectLst/>
              </a:rPr>
              <a:t>(возраст с 4 до 7 лет)</a:t>
            </a:r>
            <a:r>
              <a:rPr lang="en-US" altLang="ru-RU" sz="1100" smtClean="0">
                <a:effectLst/>
              </a:rPr>
              <a:t>г. Москва, ул. Академика Янгеля, д. 14 Б;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ru-RU" sz="1100" smtClean="0">
                <a:effectLst/>
              </a:rPr>
              <a:t> </a:t>
            </a:r>
            <a:r>
              <a:rPr lang="en-US" altLang="ru-RU" sz="1400" b="1" smtClean="0">
                <a:effectLst/>
                <a:hlinkClick r:id="rId10"/>
              </a:rPr>
              <a:t>Детский бронхолегочный санаторий № 19</a:t>
            </a:r>
            <a:r>
              <a:rPr lang="en-US" altLang="ru-RU" sz="1400" b="1" u="sng" smtClean="0">
                <a:effectLst/>
              </a:rPr>
              <a:t> </a:t>
            </a:r>
            <a:r>
              <a:rPr lang="en-US" altLang="ru-RU" sz="1100" b="1" u="sng" smtClean="0">
                <a:effectLst/>
              </a:rPr>
              <a:t>(возраст с 3 до 7 лет)</a:t>
            </a:r>
            <a:r>
              <a:rPr lang="en-US" altLang="ru-RU" sz="1100" smtClean="0">
                <a:effectLst/>
              </a:rPr>
              <a:t> Тульская область, 3аокский район, п. Приокский; 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100" smtClean="0">
                <a:effectLst/>
              </a:rPr>
              <a:t>    </a:t>
            </a:r>
            <a:endParaRPr lang="ru-RU" altLang="ru-RU" sz="14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11"/>
              </a:rPr>
              <a:t>Детский кардиоревматологический санаторий "Красная пахра" № </a:t>
            </a:r>
            <a:r>
              <a:rPr lang="en-US" altLang="ru-RU" sz="1100" b="1" smtClean="0">
                <a:effectLst/>
                <a:hlinkClick r:id="rId11"/>
              </a:rPr>
              <a:t>20</a:t>
            </a:r>
            <a:r>
              <a:rPr lang="en-US" altLang="ru-RU" sz="1100" smtClean="0">
                <a:effectLst/>
              </a:rPr>
              <a:t>г.Москва, г. Троицк;   </a:t>
            </a:r>
            <a:r>
              <a:rPr lang="en-US" altLang="ru-RU" sz="1100" b="1" u="sng" smtClean="0">
                <a:effectLst/>
              </a:rPr>
              <a:t>(возраст с 4 до 14 лет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smtClean="0">
                <a:effectLst/>
              </a:rPr>
              <a:t> </a:t>
            </a:r>
            <a:endParaRPr lang="ru-RU" altLang="ru-RU" sz="14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12"/>
              </a:rPr>
              <a:t>Детский бронхолегочный санаторий № 23</a:t>
            </a:r>
            <a:r>
              <a:rPr lang="en-US" altLang="ru-RU" sz="1100" b="1" u="sng" smtClean="0">
                <a:effectLst/>
              </a:rPr>
              <a:t>  (возраст с 3 до 7 лет)</a:t>
            </a:r>
            <a:r>
              <a:rPr lang="en-US" altLang="ru-RU" sz="1100" smtClean="0">
                <a:effectLst/>
              </a:rPr>
              <a:t> Мос.область, Люберецкий р-н, пос. Малаховка, Красковский обрыв, д. 16; 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100" smtClean="0">
                <a:effectLst/>
              </a:rPr>
              <a:t> </a:t>
            </a:r>
            <a:endParaRPr lang="ru-RU" altLang="ru-RU" sz="11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altLang="ru-RU" sz="2400" smtClean="0">
                <a:solidFill>
                  <a:srgbClr val="FFFF00"/>
                </a:solidFill>
              </a:rPr>
              <a:t>Санатории Департамента здравоохранения города Москвы</a:t>
            </a:r>
            <a:endParaRPr lang="ru-RU" alt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6165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2"/>
              </a:rPr>
              <a:t>Детский бронхолегочный санаторий № 27</a:t>
            </a:r>
            <a:r>
              <a:rPr lang="en-US" altLang="ru-RU" sz="1400" b="1" u="sng" smtClean="0">
                <a:effectLst/>
              </a:rPr>
              <a:t>  (возраст с 2 до 4 лет)</a:t>
            </a:r>
            <a:endParaRPr lang="ru-RU" altLang="ru-RU" sz="14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3"/>
              </a:rPr>
              <a:t>Детский бронхолегочный санаторий № 29</a:t>
            </a:r>
            <a:r>
              <a:rPr lang="en-US" altLang="ru-RU" sz="1400" b="1" u="sng" smtClean="0">
                <a:effectLst/>
              </a:rPr>
              <a:t>  (возраст с 3 до 7 лет)</a:t>
            </a:r>
            <a:r>
              <a:rPr lang="en-US" altLang="ru-RU" sz="1400" smtClean="0">
                <a:effectLst/>
              </a:rPr>
              <a:t>г. Москва, пр-д Ольминского, д. 1</a:t>
            </a:r>
            <a:endParaRPr lang="ru-RU" altLang="ru-RU" sz="14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4"/>
              </a:rPr>
              <a:t>Детский санаторий № 42</a:t>
            </a:r>
            <a:r>
              <a:rPr lang="en-US" altLang="ru-RU" sz="1400" b="1" u="sng" smtClean="0">
                <a:effectLst/>
              </a:rPr>
              <a:t> (возраст с 3 до 7 лет)</a:t>
            </a:r>
            <a:r>
              <a:rPr lang="en-US" altLang="ru-RU" sz="1400" smtClean="0">
                <a:effectLst/>
              </a:rPr>
              <a:t>г. Москва, ул. Таманская, д. 15, стр. 2; </a:t>
            </a:r>
            <a:endParaRPr lang="ru-RU" altLang="ru-RU" sz="14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200" b="1" smtClean="0">
                <a:effectLst/>
                <a:hlinkClick r:id="rId5"/>
              </a:rPr>
              <a:t>Детский санаторий № 45</a:t>
            </a:r>
            <a:r>
              <a:rPr lang="en-US" altLang="ru-RU" sz="1200" b="1" u="sng" smtClean="0">
                <a:effectLst/>
              </a:rPr>
              <a:t> (возраст с 4 до 12 лет)</a:t>
            </a:r>
            <a:r>
              <a:rPr lang="en-US" altLang="ru-RU" sz="1200" smtClean="0">
                <a:effectLst/>
              </a:rPr>
              <a:t>г. Москва, Большой Дровяной пер., д. 12 "А"; 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200" smtClean="0">
                <a:effectLst/>
              </a:rPr>
              <a:t> </a:t>
            </a:r>
            <a:endParaRPr lang="ru-RU" altLang="ru-RU" sz="14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6"/>
              </a:rPr>
              <a:t>Детский пульмонологический санаторий № 47</a:t>
            </a:r>
            <a:r>
              <a:rPr lang="en-US" altLang="ru-RU" sz="1400" b="1" u="sng" smtClean="0">
                <a:effectLst/>
              </a:rPr>
              <a:t> </a:t>
            </a:r>
            <a:r>
              <a:rPr lang="en-US" altLang="ru-RU" sz="1200" b="1" u="sng" smtClean="0">
                <a:effectLst/>
              </a:rPr>
              <a:t>(возраст с 3 до 7 лет)</a:t>
            </a:r>
            <a:r>
              <a:rPr lang="en-US" altLang="ru-RU" sz="1200" smtClean="0">
                <a:effectLst/>
              </a:rPr>
              <a:t> Моск. обл., Раменский р-н, пос. Кратово, ул. Тимирязевская, д. 9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200" smtClean="0">
                <a:effectLst/>
              </a:rPr>
              <a:t> 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7"/>
              </a:rPr>
              <a:t>Детский ортопедический санаторий № 56</a:t>
            </a:r>
            <a:r>
              <a:rPr lang="en-US" altLang="ru-RU" sz="1400" b="1" u="sng" smtClean="0">
                <a:effectLst/>
              </a:rPr>
              <a:t> </a:t>
            </a:r>
            <a:r>
              <a:rPr lang="en-US" altLang="ru-RU" sz="1200" b="1" u="sng" smtClean="0">
                <a:effectLst/>
              </a:rPr>
              <a:t>(возраст с 4 до 7 лет)</a:t>
            </a:r>
            <a:r>
              <a:rPr lang="en-US" altLang="ru-RU" sz="1200" smtClean="0">
                <a:effectLst/>
              </a:rPr>
              <a:t>   г. Москва, ул. Садовники, д. 19; 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200" smtClean="0">
                <a:effectLst/>
              </a:rPr>
              <a:t>  </a:t>
            </a:r>
            <a:endParaRPr lang="ru-RU" altLang="ru-RU" sz="14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smtClean="0">
                <a:effectLst/>
              </a:rPr>
              <a:t>  </a:t>
            </a:r>
            <a:r>
              <a:rPr lang="en-US" altLang="ru-RU" sz="1400" b="1" smtClean="0">
                <a:effectLst/>
                <a:hlinkClick r:id="rId8"/>
              </a:rPr>
              <a:t>Детский туберкулезный санаторий № 64</a:t>
            </a:r>
            <a:r>
              <a:rPr lang="en-US" altLang="ru-RU" sz="1400" smtClean="0">
                <a:effectLst/>
              </a:rPr>
              <a:t> </a:t>
            </a:r>
            <a:r>
              <a:rPr lang="en-US" altLang="ru-RU" sz="1200" smtClean="0">
                <a:effectLst/>
              </a:rPr>
              <a:t>Моск. обл., пос. Дубровский, ул. Советская, д. 3; 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9"/>
              </a:rPr>
              <a:t>Детский туберкулезный санаторий № 64 Филиал № 1</a:t>
            </a:r>
            <a:r>
              <a:rPr lang="en-US" altLang="ru-RU" sz="1400" smtClean="0">
                <a:effectLst/>
              </a:rPr>
              <a:t> </a:t>
            </a:r>
            <a:r>
              <a:rPr lang="en-US" altLang="ru-RU" sz="1200" smtClean="0">
                <a:effectLst/>
              </a:rPr>
              <a:t>Московская обл., Одинцовский р-н., п. Дубки, ул. Санаторная д.7/5; 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200" smtClean="0">
                <a:effectLst/>
              </a:rPr>
              <a:t> 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10"/>
              </a:rPr>
              <a:t>Детский туберкулезный санаторий № 64 Филиал № 2</a:t>
            </a:r>
            <a:r>
              <a:rPr lang="en-US" altLang="ru-RU" sz="1200" smtClean="0">
                <a:effectLst/>
              </a:rPr>
              <a:t> г. Москва, ул. Стартовая, д. 2; 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200" smtClean="0">
                <a:effectLst/>
              </a:rPr>
              <a:t> 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11"/>
              </a:rPr>
              <a:t>Детский бронхолегочный санаторий № 68</a:t>
            </a:r>
            <a:r>
              <a:rPr lang="en-US" altLang="ru-RU" sz="1200" b="1" u="sng" smtClean="0">
                <a:effectLst/>
              </a:rPr>
              <a:t>  (возраст с 3 до 7 лет)</a:t>
            </a:r>
            <a:r>
              <a:rPr lang="en-US" altLang="ru-RU" sz="1200" smtClean="0">
                <a:effectLst/>
              </a:rPr>
              <a:t>Моск. обл., г. Пушкино, Пушкинское поле, д. 2; 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200" smtClean="0">
                <a:effectLst/>
              </a:rPr>
              <a:t> 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400" b="1" smtClean="0">
                <a:effectLst/>
                <a:hlinkClick r:id="rId12"/>
              </a:rPr>
              <a:t>Детский бронхолегочный санаторий № 68 Филиал</a:t>
            </a:r>
            <a:r>
              <a:rPr lang="en-US" altLang="ru-RU" sz="1400" b="1" u="sng" smtClean="0">
                <a:effectLst/>
              </a:rPr>
              <a:t> </a:t>
            </a:r>
            <a:r>
              <a:rPr lang="en-US" altLang="ru-RU" sz="1200" b="1" u="sng" smtClean="0">
                <a:effectLst/>
              </a:rPr>
              <a:t>1 (возраст с 3 до 7 лет)</a:t>
            </a:r>
            <a:r>
              <a:rPr lang="en-US" altLang="ru-RU" sz="1200" smtClean="0">
                <a:effectLst/>
              </a:rPr>
              <a:t>  Моск. обл., г. Королев, ул. Марии Цветаевой, д. 5; </a:t>
            </a:r>
            <a:endParaRPr lang="ru-RU" altLang="ru-RU" sz="1200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ru-RU" sz="1200" smtClean="0">
                <a:effectLst/>
              </a:rPr>
              <a:t> </a:t>
            </a:r>
            <a:r>
              <a:rPr lang="en-US" altLang="ru-RU" smtClean="0">
                <a:effectLst/>
              </a:rPr>
              <a:t>   </a:t>
            </a:r>
            <a:endParaRPr lang="ru-RU" altLang="ru-RU" smtClean="0">
              <a:effectLst/>
            </a:endParaRPr>
          </a:p>
          <a:p>
            <a:pPr marL="0" indent="0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507412" cy="863600"/>
          </a:xfrm>
        </p:spPr>
        <p:txBody>
          <a:bodyPr/>
          <a:lstStyle/>
          <a:p>
            <a:r>
              <a:rPr kumimoji="0" lang="ru-RU" altLang="ru-RU" sz="1400" smtClean="0">
                <a:solidFill>
                  <a:srgbClr val="FFFF00"/>
                </a:solidFill>
              </a:rPr>
              <a:t/>
            </a:r>
            <a:br>
              <a:rPr kumimoji="0" lang="ru-RU" altLang="ru-RU" sz="1400" smtClean="0">
                <a:solidFill>
                  <a:srgbClr val="FFFF00"/>
                </a:solidFill>
              </a:rPr>
            </a:br>
            <a:r>
              <a:rPr kumimoji="0" lang="ru-RU" altLang="ru-RU" sz="1800" smtClean="0">
                <a:solidFill>
                  <a:srgbClr val="FFFF00"/>
                </a:solidFill>
              </a:rPr>
              <a:t>Приказ МЗ</a:t>
            </a:r>
            <a:r>
              <a:rPr kumimoji="0" lang="en-US" altLang="ru-RU" sz="1800" smtClean="0">
                <a:solidFill>
                  <a:srgbClr val="FFFF00"/>
                </a:solidFill>
              </a:rPr>
              <a:t> </a:t>
            </a:r>
            <a:r>
              <a:rPr kumimoji="0" lang="ru-RU" altLang="ru-RU" sz="1800" smtClean="0">
                <a:solidFill>
                  <a:srgbClr val="FFFF00"/>
                </a:solidFill>
              </a:rPr>
              <a:t>РФ от 22.11.2004 № 256</a:t>
            </a:r>
            <a:br>
              <a:rPr kumimoji="0" lang="ru-RU" altLang="ru-RU" sz="1800" smtClean="0">
                <a:solidFill>
                  <a:srgbClr val="FFFF00"/>
                </a:solidFill>
              </a:rPr>
            </a:br>
            <a:r>
              <a:rPr kumimoji="0" lang="ru-RU" altLang="ru-RU" sz="1800" b="1" smtClean="0">
                <a:solidFill>
                  <a:srgbClr val="FFFF00"/>
                </a:solidFill>
              </a:rPr>
              <a:t>Порядок медицинского отбора и направления больных на санаторно-курортное лечение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5184775"/>
          </a:xfrm>
        </p:spPr>
        <p:txBody>
          <a:bodyPr/>
          <a:lstStyle/>
          <a:p>
            <a:r>
              <a:rPr kumimoji="0" lang="ru-RU" altLang="ru-RU" sz="1200" smtClean="0"/>
              <a:t>   </a:t>
            </a:r>
            <a:r>
              <a:rPr kumimoji="0" lang="ru-RU" altLang="ru-RU" sz="1400" smtClean="0"/>
              <a:t> </a:t>
            </a:r>
            <a:r>
              <a:rPr kumimoji="0" lang="ru-RU" altLang="ru-RU" sz="1600" smtClean="0"/>
              <a:t>  «Лечащий врач определяет </a:t>
            </a:r>
            <a:r>
              <a:rPr kumimoji="0" lang="ru-RU" altLang="ru-RU" sz="1600" smtClean="0">
                <a:hlinkClick r:id="rId2" action="ppaction://hlinkfile"/>
              </a:rPr>
              <a:t>медицинские показания</a:t>
            </a:r>
            <a:r>
              <a:rPr kumimoji="0" lang="ru-RU" altLang="ru-RU" sz="1600" smtClean="0"/>
              <a:t> для санаторно-курортного лечения и отсутствие </a:t>
            </a:r>
            <a:r>
              <a:rPr kumimoji="0" lang="ru-RU" altLang="ru-RU" sz="1600" smtClean="0">
                <a:hlinkClick r:id="rId3" action="ppaction://hlinkfile"/>
              </a:rPr>
              <a:t>противопоказаний</a:t>
            </a:r>
            <a:r>
              <a:rPr kumimoji="0" lang="ru-RU" altLang="ru-RU" sz="1600" smtClean="0"/>
              <a:t> для его осуществления, в первую очередь для применения природных климатических факторов, на основании анализа объективного состояния больного, результатов предшествующего лечения (амбулаторного, стационарного), данных лабораторных, функциональных, рентгенологических и других исследований.</a:t>
            </a:r>
          </a:p>
          <a:p>
            <a:pPr>
              <a:buFont typeface="Wingdings" pitchFamily="2" charset="2"/>
              <a:buNone/>
            </a:pPr>
            <a:r>
              <a:rPr kumimoji="0" lang="ru-RU" altLang="ru-RU" sz="1600" smtClean="0"/>
              <a:t>	В сложных  ситуациях по представлению лечащего врача и заведующего отделением заключение о показаниях санаторно-курортного лечения выдается  врачебной комиссией медицинской организации.</a:t>
            </a:r>
          </a:p>
          <a:p>
            <a:pPr>
              <a:buFont typeface="Wingdings" pitchFamily="2" charset="2"/>
              <a:buNone/>
            </a:pPr>
            <a:r>
              <a:rPr kumimoji="0" lang="ru-RU" altLang="ru-RU" sz="1600" smtClean="0"/>
              <a:t> </a:t>
            </a:r>
          </a:p>
          <a:p>
            <a:r>
              <a:rPr kumimoji="0" lang="ru-RU" altLang="ru-RU" sz="1600" smtClean="0"/>
              <a:t>	При решении вопроса о выборе курорта, помимо заболевания в соответствии с которым больному рекомендовано санаторно-курортное лечение, следует учитывать наличие сопутствующих заболеваний, условия поездки на курорт, контрастность климатогеографических условий, особенности природных лечебных факторов и других условий лечения на рекомендуемых курортах.</a:t>
            </a:r>
          </a:p>
          <a:p>
            <a:pPr>
              <a:buFont typeface="Wingdings" pitchFamily="2" charset="2"/>
              <a:buNone/>
            </a:pPr>
            <a:endParaRPr kumimoji="0" lang="ru-RU" altLang="ru-RU" sz="1600" smtClean="0"/>
          </a:p>
          <a:p>
            <a:r>
              <a:rPr kumimoji="0" lang="ru-RU" altLang="ru-RU" sz="1600" smtClean="0"/>
              <a:t>     	Больных, которым показано санаторно-курортное лечение, но отягощенных сопутствующими заболеваниями, либо  в тех случаях, когда поездка на отдаленные курорты может вредно отразиться на общем состоянии здоровья, следует направлять в близ расположенные санаторно-курортные учреждения, организации необходимого профиля.»</a:t>
            </a:r>
          </a:p>
          <a:p>
            <a:pPr>
              <a:buFont typeface="Wingdings" pitchFamily="2" charset="2"/>
              <a:buNone/>
            </a:pPr>
            <a:endParaRPr kumimoji="0" lang="ru-RU" altLang="ru-RU" sz="1200" smtClean="0"/>
          </a:p>
          <a:p>
            <a:pPr>
              <a:buFont typeface="Wingdings" pitchFamily="2" charset="2"/>
              <a:buNone/>
            </a:pPr>
            <a:endParaRPr kumimoji="0" lang="ru-RU" altLang="ru-RU" sz="1200" smtClean="0"/>
          </a:p>
          <a:p>
            <a:pPr>
              <a:buFont typeface="Wingdings" pitchFamily="2" charset="2"/>
              <a:buNone/>
            </a:pPr>
            <a:endParaRPr kumimoji="0" lang="ru-RU" altLang="ru-RU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ru-RU" sz="2000" smtClean="0">
                <a:solidFill>
                  <a:srgbClr val="FFFF00"/>
                </a:solidFill>
              </a:rPr>
              <a:t>Медицинский отбор детей на лечение в санаторно-курортные организации осуществляется лечебно-профилактическими учреждениями, которые должны обеспечивать:</a:t>
            </a:r>
            <a:br>
              <a:rPr kumimoji="0" lang="ru-RU" altLang="ru-RU" sz="2000" smtClean="0">
                <a:solidFill>
                  <a:srgbClr val="FFFF00"/>
                </a:solidFill>
              </a:rPr>
            </a:br>
            <a:endParaRPr kumimoji="0" lang="ru-RU" altLang="ru-RU" sz="2000" smtClean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67225"/>
          </a:xfrm>
        </p:spPr>
        <p:txBody>
          <a:bodyPr/>
          <a:lstStyle/>
          <a:p>
            <a:r>
              <a:rPr kumimoji="0" lang="ru-RU" altLang="ru-RU" sz="2400" smtClean="0"/>
              <a:t>учет детей, нуждающихся в санаторно-курортном лечении;</a:t>
            </a:r>
          </a:p>
          <a:p>
            <a:r>
              <a:rPr kumimoji="0" lang="ru-RU" altLang="ru-RU" sz="2400" smtClean="0"/>
              <a:t>контроль полноты обследования больных перед направлением на санаторно-курортное лечение и качества оформления медицинской документации;</a:t>
            </a:r>
          </a:p>
          <a:p>
            <a:r>
              <a:rPr kumimoji="0" lang="ru-RU" altLang="ru-RU" sz="2400" smtClean="0"/>
              <a:t>учет дефектов отбора, направления детей на санаторно-курортное лечение и анализ его эффективности.</a:t>
            </a:r>
          </a:p>
          <a:p>
            <a:endParaRPr kumimoji="0"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r>
              <a:rPr kumimoji="0" lang="en-US" altLang="ru-RU" sz="1400" b="1" smtClean="0">
                <a:solidFill>
                  <a:srgbClr val="FFFF00"/>
                </a:solidFill>
              </a:rPr>
              <a:t/>
            </a:r>
            <a:br>
              <a:rPr kumimoji="0" lang="en-US" altLang="ru-RU" sz="1400" b="1" smtClean="0">
                <a:solidFill>
                  <a:srgbClr val="FFFF00"/>
                </a:solidFill>
              </a:rPr>
            </a:br>
            <a:r>
              <a:rPr kumimoji="0" lang="en-US" altLang="ru-RU" sz="1400" b="1" smtClean="0">
                <a:solidFill>
                  <a:srgbClr val="FFFF00"/>
                </a:solidFill>
              </a:rPr>
              <a:t/>
            </a:r>
            <a:br>
              <a:rPr kumimoji="0" lang="en-US" altLang="ru-RU" sz="1400" b="1" smtClean="0">
                <a:solidFill>
                  <a:srgbClr val="FFFF00"/>
                </a:solidFill>
              </a:rPr>
            </a:br>
            <a:r>
              <a:rPr kumimoji="0" lang="ru-RU" altLang="ru-RU" sz="1200" smtClean="0">
                <a:solidFill>
                  <a:srgbClr val="FFFF00"/>
                </a:solidFill>
              </a:rPr>
              <a:t>Приказ Министерства здравоохранения РФ от 5 мая 2015 г. № 281н "Об утверждении перечней медицинских показаний и противопоказаний для санаторно-курортного лечения</a:t>
            </a:r>
            <a:r>
              <a:rPr kumimoji="0" lang="ja-JP" altLang="ru-RU" sz="1200" smtClean="0">
                <a:solidFill>
                  <a:srgbClr val="FFFF00"/>
                </a:solidFill>
                <a:ea typeface="MS PGothic" pitchFamily="34" charset="-128"/>
              </a:rPr>
              <a:t>“</a:t>
            </a:r>
            <a:r>
              <a:rPr kumimoji="0" lang="en-US" altLang="ja-JP" sz="1400" smtClean="0">
                <a:solidFill>
                  <a:srgbClr val="FFFF00"/>
                </a:solidFill>
                <a:ea typeface="MS PGothic" pitchFamily="34" charset="-128"/>
              </a:rPr>
              <a:t/>
            </a:r>
            <a:br>
              <a:rPr kumimoji="0" lang="en-US" altLang="ja-JP" sz="1400" smtClean="0">
                <a:solidFill>
                  <a:srgbClr val="FFFF00"/>
                </a:solidFill>
                <a:ea typeface="MS PGothic" pitchFamily="34" charset="-128"/>
              </a:rPr>
            </a:br>
            <a:r>
              <a:rPr kumimoji="0" lang="ru-RU" altLang="ja-JP" sz="1800" b="1" smtClean="0">
                <a:solidFill>
                  <a:srgbClr val="FFFF00"/>
                </a:solidFill>
              </a:rPr>
              <a:t>медицинские противопоказания для санаторно-курортного лечения</a:t>
            </a:r>
            <a:r>
              <a:rPr kumimoji="0" lang="en-US" altLang="ja-JP" sz="1800" b="1" smtClean="0">
                <a:solidFill>
                  <a:srgbClr val="FFFF00"/>
                </a:solidFill>
                <a:ea typeface="MS PGothic" pitchFamily="34" charset="-128"/>
              </a:rPr>
              <a:t>:</a:t>
            </a:r>
            <a:r>
              <a:rPr kumimoji="0" lang="ru-RU" altLang="ja-JP" sz="1800" smtClean="0">
                <a:solidFill>
                  <a:srgbClr val="FFFF00"/>
                </a:solidFill>
              </a:rPr>
              <a:t/>
            </a:r>
            <a:br>
              <a:rPr kumimoji="0" lang="ru-RU" altLang="ja-JP" sz="1800" smtClean="0">
                <a:solidFill>
                  <a:srgbClr val="FFFF00"/>
                </a:solidFill>
              </a:rPr>
            </a:br>
            <a:r>
              <a:rPr kumimoji="0" lang="ru-RU" altLang="ja-JP" sz="1800" smtClean="0"/>
              <a:t/>
            </a:r>
            <a:br>
              <a:rPr kumimoji="0" lang="ru-RU" altLang="ja-JP" sz="1800" smtClean="0"/>
            </a:br>
            <a:endParaRPr kumimoji="0" lang="ru-RU" altLang="ru-RU" sz="1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908050"/>
            <a:ext cx="8785225" cy="51133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1. Заболевания в острой и подострой стадии, в том числе острые инфекционные заболевания до окончания периода изоляции.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2. Заболевания, передающиеся половым путем.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3. Хронические заболевания в стадии обострения.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4. Бактерионосительство инфекционных заболеваний.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5. Заразные болезни глаз и кожи.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6. Паразитарные заболевания.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7. Заболевания, сопровождающиеся стойким болевым синдромом, требующим постоянного приема наркотических средств и психотропных веществ, включенных в </a:t>
            </a:r>
            <a:r>
              <a:rPr kumimoji="0" lang="ru-RU" altLang="ru-RU" sz="1200" smtClean="0">
                <a:hlinkClick r:id="rId2" action="ppaction://hlinkfile"/>
              </a:rPr>
              <a:t>списки I</a:t>
            </a:r>
            <a:r>
              <a:rPr kumimoji="0" lang="ru-RU" altLang="ru-RU" sz="1200" smtClean="0"/>
              <a:t> и </a:t>
            </a:r>
            <a:r>
              <a:rPr kumimoji="0" lang="ru-RU" altLang="ru-RU" sz="1200" smtClean="0">
                <a:hlinkClick r:id="rId3" action="ppaction://hlinkfile"/>
              </a:rPr>
              <a:t>II</a:t>
            </a:r>
            <a:r>
              <a:rPr kumimoji="0" lang="ru-RU" altLang="ru-RU" sz="1200" smtClean="0"/>
              <a:t> Перечня наркотических средств, психотропных веществ и их прекурсоров, подлежащих контролю в Российской Федерации &lt;1&gt;, зарегистрированных в качестве лекарственных препаратов.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8. Туберкулез любой локализации в активной стадии (для санаторно-курортных организаций нетуберкулезного профиля).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9. Новообразования неуточненного характера (при отсутствии письменного подтверждения в медицинской документации пациента о том, что пациент (законный представитель пациента) предупрежден о возможных рисках, связанных с осложнениями заболевания в связи с санаторно-курортным лечением).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10. Злокачественные новообразования, требующие противоопухолевого лечения, в том числе проведения химиотерапии.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11. Эпилепсия с текущими приступами, в том числе резистентная к проводимому лечению.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12. Эпилепсия с ремиссией менее 6 месяцев (для санаторно-курортных организаций не психоневрологического профиля).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13. Психические расстройства и расстройства поведения в состоянии обострения или нестойкой ремиссии, в том числе представляющие опасность для пациента и окружающих.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14. Психические расстройства и расстройства поведения, вызванные употреблением психоактивных веществ.</a:t>
            </a:r>
          </a:p>
          <a:p>
            <a:pPr marL="0" indent="0">
              <a:buFont typeface="Wingdings" pitchFamily="2" charset="2"/>
              <a:buNone/>
            </a:pPr>
            <a:r>
              <a:rPr kumimoji="0" lang="ru-RU" altLang="ru-RU" sz="1200" smtClean="0"/>
              <a:t>15. Кахексия любого происхождения.</a:t>
            </a:r>
          </a:p>
          <a:p>
            <a:pPr marL="0" indent="0">
              <a:buFont typeface="Wingdings" pitchFamily="2" charset="2"/>
              <a:buNone/>
            </a:pPr>
            <a:endParaRPr kumimoji="0" lang="ru-RU" altLang="ru-RU" smtClean="0"/>
          </a:p>
          <a:p>
            <a:pPr marL="0" indent="0"/>
            <a:endParaRPr kumimoji="0"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26.02.17г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26.02.17г</Template>
  <TotalTime>24</TotalTime>
  <Words>1327</Words>
  <Application>Microsoft Office PowerPoint</Application>
  <PresentationFormat>Экран (4:3)</PresentationFormat>
  <Paragraphs>155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Tahoma</vt:lpstr>
      <vt:lpstr>Arial</vt:lpstr>
      <vt:lpstr>Wingdings</vt:lpstr>
      <vt:lpstr>Calibri</vt:lpstr>
      <vt:lpstr>Презентация 26.02.17г</vt:lpstr>
      <vt:lpstr>Организация санаторно-курортного лечения детям с ограниченными возможностями</vt:lpstr>
      <vt:lpstr>Нормативные документы</vt:lpstr>
      <vt:lpstr>Презентация PowerPoint</vt:lpstr>
      <vt:lpstr>Направления реабилитации в санаторно-курортных учреждениях:</vt:lpstr>
      <vt:lpstr>Санатории Департамента здравоохранения города Москвы</vt:lpstr>
      <vt:lpstr>Санатории Департамента здравоохранения города Москвы</vt:lpstr>
      <vt:lpstr> Приказ МЗ РФ от 22.11.2004 № 256 Порядок медицинского отбора и направления больных на санаторно-курортное лечение</vt:lpstr>
      <vt:lpstr>Медицинский отбор детей на лечение в санаторно-курортные организации осуществляется лечебно-профилактическими учреждениями, которые должны обеспечивать: </vt:lpstr>
      <vt:lpstr>  Приказ Министерства здравоохранения РФ от 5 мая 2015 г. № 281н "Об утверждении перечней медицинских показаний и противопоказаний для санаторно-курортного лечения“ медицинские противопоказания для санаторно-курортного лечения:  </vt:lpstr>
      <vt:lpstr>Санаторно-курортное лечение</vt:lpstr>
      <vt:lpstr>Санаторно-курортное лечение</vt:lpstr>
      <vt:lpstr>Санаторно-курортное лечение</vt:lpstr>
      <vt:lpstr>Санаторно-курортное лечение</vt:lpstr>
      <vt:lpstr>Летний оздоровительный отдых</vt:lpstr>
      <vt:lpstr>В организации отдыха и оздоровления (далее - учреждения) направляются дети, не имеющие следующих медицинских противопоказаний для пребывания в учреждениях: </vt:lpstr>
      <vt:lpstr>Порядок выявления и эвакуации больных, которым противопоказано санаторно-курортное лечение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санаторно-курортного лечения детям с ограниченными возможностями</dc:title>
  <dc:creator>Наталия Сергеевна Букавнева</dc:creator>
  <cp:lastModifiedBy>Наталия Сергеевна Букавнева</cp:lastModifiedBy>
  <cp:revision>7</cp:revision>
  <cp:lastPrinted>2017-02-27T08:31:20Z</cp:lastPrinted>
  <dcterms:created xsi:type="dcterms:W3CDTF">2017-02-27T08:07:45Z</dcterms:created>
  <dcterms:modified xsi:type="dcterms:W3CDTF">2017-02-27T08:32:12Z</dcterms:modified>
</cp:coreProperties>
</file>