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83" r:id="rId6"/>
    <p:sldId id="269" r:id="rId7"/>
    <p:sldId id="291" r:id="rId8"/>
    <p:sldId id="287" r:id="rId9"/>
    <p:sldId id="289" r:id="rId10"/>
    <p:sldId id="290" r:id="rId11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1FB63A3-6716-4DEC-95A7-AF6FB5AEDB68}">
          <p14:sldIdLst>
            <p14:sldId id="256"/>
            <p14:sldId id="283"/>
            <p14:sldId id="269"/>
            <p14:sldId id="291"/>
            <p14:sldId id="287"/>
            <p14:sldId id="289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01E"/>
    <a:srgbClr val="F27327"/>
    <a:srgbClr val="61B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41" autoAdjust="0"/>
  </p:normalViewPr>
  <p:slideViewPr>
    <p:cSldViewPr snapToGrid="0">
      <p:cViewPr varScale="1">
        <p:scale>
          <a:sx n="108" d="100"/>
          <a:sy n="108" d="100"/>
        </p:scale>
        <p:origin x="67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6ADE1-4987-40EA-89BA-A9F1F7149888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ECA53-6B72-49AD-B4C9-63C2A1739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ECA53-6B72-49AD-B4C9-63C2A17391E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90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ECA53-6B72-49AD-B4C9-63C2A17391E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906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1243013"/>
            <a:ext cx="5961063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ECA53-6B72-49AD-B4C9-63C2A17391E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65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46B01-49D6-45A2-B3CF-FC7A1B5424DE}" type="datetime1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9C6A-A93E-46E4-90DF-6DBB3C7CA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029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EB8D-51CD-4BF8-90FE-59CEFD96C50B}" type="datetime1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9C6A-A93E-46E4-90DF-6DBB3C7CA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42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DB9D-3337-4E0A-A98C-BAFD71547C28}" type="datetime1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9C6A-A93E-46E4-90DF-6DBB3C7CA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06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6274-9F48-4667-8718-C150A7A16C6B}" type="datetime1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9C6A-A93E-46E4-90DF-6DBB3C7CA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809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BBEA-189A-417C-999C-6B7A287BC5A1}" type="datetime1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9C6A-A93E-46E4-90DF-6DBB3C7CA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0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8628-D71A-4E23-811C-5A7E858DD75D}" type="datetime1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9C6A-A93E-46E4-90DF-6DBB3C7CA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66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D1CE-4765-4571-AE3C-CF1DD488A092}" type="datetime1">
              <a:rPr lang="ru-RU" smtClean="0"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9C6A-A93E-46E4-90DF-6DBB3C7CA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19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479F-6F9C-4A58-8ED1-1FECEC522B3E}" type="datetime1">
              <a:rPr lang="ru-RU" smtClean="0"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9C6A-A93E-46E4-90DF-6DBB3C7CA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86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58C3-D510-4CA9-A571-ADC0FF2585C5}" type="datetime1">
              <a:rPr lang="ru-RU" smtClean="0"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9C6A-A93E-46E4-90DF-6DBB3C7CA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03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6C71-2106-49C0-BEDA-48C9CB7A4941}" type="datetime1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9C6A-A93E-46E4-90DF-6DBB3C7CA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005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3F50-ACF1-43A4-8EE6-3F7D366DC4F2}" type="datetime1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9C6A-A93E-46E4-90DF-6DBB3C7CA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54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1414B-AE48-4A45-8948-1A3A8480A745}" type="datetime1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79C6A-A93E-46E4-90DF-6DBB3C7CA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84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19B"/>
          </a:solidFill>
          <a:ln>
            <a:solidFill>
              <a:srgbClr val="0071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4" y="-85060"/>
            <a:ext cx="1851996" cy="10594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605" y="5883211"/>
            <a:ext cx="1085830" cy="6670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36847" y="2397948"/>
            <a:ext cx="10901778" cy="12003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crom Light" panose="00000400000000000000"/>
                <a:ea typeface="Calibri" panose="020F0502020204030204" pitchFamily="34" charset="0"/>
                <a:cs typeface="Times New Roman" panose="02020603050405020304" pitchFamily="18" charset="0"/>
              </a:rPr>
              <a:t>ПОРЯДОК ОРГАНИЗАЦИИ ДЕТСКОЙ ОЗДОРОВИТЕЛЬНОЙ КАМПАНИИ 2017 ГОДА</a:t>
            </a:r>
          </a:p>
        </p:txBody>
      </p:sp>
    </p:spTree>
    <p:extLst>
      <p:ext uri="{BB962C8B-B14F-4D97-AF65-F5344CB8AC3E}">
        <p14:creationId xmlns:p14="http://schemas.microsoft.com/office/powerpoint/2010/main" val="424632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72600" y="6399893"/>
            <a:ext cx="2743200" cy="365125"/>
          </a:xfrm>
        </p:spPr>
        <p:txBody>
          <a:bodyPr/>
          <a:lstStyle/>
          <a:p>
            <a:fld id="{5C379C6A-A93E-46E4-90DF-6DBB3C7CA1E0}" type="slidenum">
              <a:rPr lang="ru-RU" sz="1400" smtClean="0">
                <a:solidFill>
                  <a:srgbClr val="F27327"/>
                </a:solidFill>
                <a:latin typeface="Acrom Light"/>
              </a:rPr>
              <a:t>2</a:t>
            </a:fld>
            <a:endParaRPr lang="ru-RU" sz="1400" dirty="0">
              <a:solidFill>
                <a:srgbClr val="F27327"/>
              </a:solidFill>
              <a:latin typeface="Acrom Ligh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0071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41087" y="128962"/>
            <a:ext cx="11536219" cy="810772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00719B"/>
                </a:solidFill>
                <a:latin typeface="Acrom Light" panose="00000400000000000000"/>
              </a:rPr>
              <a:t>НОВЫЕ ПОДХОДЫ К ОРГАНИЗАЦИИ ОТДЫХА И ОЗДОРОВЛЕНИЯ ЮНЫХ МОСКВИЧЕЙ </a:t>
            </a:r>
            <a:endParaRPr lang="ru-RU" sz="1600" b="1" dirty="0">
              <a:solidFill>
                <a:srgbClr val="00719B"/>
              </a:solidFill>
              <a:latin typeface="Acrom Light" panose="0000040000000000000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838" y="1089050"/>
            <a:ext cx="51826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dirty="0">
                <a:latin typeface="Acrom Light" panose="00000400000000000000" pitchFamily="50" charset="-52"/>
              </a:rPr>
              <a:t>Расширен перечень льготных категорий детей и приведен в соответствие с  Федеральным законом от 24 июля 1998 г. № 124-ФЗ. </a:t>
            </a:r>
          </a:p>
        </p:txBody>
      </p:sp>
      <p:sp>
        <p:nvSpPr>
          <p:cNvPr id="18" name="Овал 17"/>
          <p:cNvSpPr/>
          <p:nvPr/>
        </p:nvSpPr>
        <p:spPr>
          <a:xfrm>
            <a:off x="190499" y="1155583"/>
            <a:ext cx="433753" cy="398585"/>
          </a:xfrm>
          <a:prstGeom prst="ellipse">
            <a:avLst/>
          </a:prstGeom>
          <a:solidFill>
            <a:schemeClr val="accent2"/>
          </a:solidFill>
          <a:ln>
            <a:solidFill>
              <a:srgbClr val="F26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crom Light" panose="00000400000000000000" pitchFamily="50" charset="-52"/>
              </a:rPr>
              <a:t>1</a:t>
            </a:r>
          </a:p>
        </p:txBody>
      </p:sp>
      <p:sp>
        <p:nvSpPr>
          <p:cNvPr id="19" name="Овал 18"/>
          <p:cNvSpPr/>
          <p:nvPr/>
        </p:nvSpPr>
        <p:spPr>
          <a:xfrm>
            <a:off x="190499" y="1988925"/>
            <a:ext cx="433753" cy="398585"/>
          </a:xfrm>
          <a:prstGeom prst="ellipse">
            <a:avLst/>
          </a:prstGeom>
          <a:solidFill>
            <a:schemeClr val="accent2"/>
          </a:solidFill>
          <a:ln>
            <a:solidFill>
              <a:srgbClr val="F26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crom Light" panose="00000400000000000000" pitchFamily="50" charset="-52"/>
              </a:rPr>
              <a:t>2</a:t>
            </a:r>
          </a:p>
        </p:txBody>
      </p:sp>
      <p:sp>
        <p:nvSpPr>
          <p:cNvPr id="20" name="Овал 19"/>
          <p:cNvSpPr/>
          <p:nvPr/>
        </p:nvSpPr>
        <p:spPr>
          <a:xfrm>
            <a:off x="232159" y="3428691"/>
            <a:ext cx="433753" cy="398585"/>
          </a:xfrm>
          <a:prstGeom prst="ellipse">
            <a:avLst/>
          </a:prstGeom>
          <a:solidFill>
            <a:schemeClr val="accent2"/>
          </a:solidFill>
          <a:ln>
            <a:solidFill>
              <a:srgbClr val="F26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crom Light" panose="00000400000000000000" pitchFamily="50" charset="-52"/>
              </a:rPr>
              <a:t>3</a:t>
            </a:r>
          </a:p>
        </p:txBody>
      </p:sp>
      <p:sp>
        <p:nvSpPr>
          <p:cNvPr id="21" name="Овал 20"/>
          <p:cNvSpPr/>
          <p:nvPr/>
        </p:nvSpPr>
        <p:spPr>
          <a:xfrm>
            <a:off x="225077" y="5298924"/>
            <a:ext cx="433753" cy="398585"/>
          </a:xfrm>
          <a:prstGeom prst="ellipse">
            <a:avLst/>
          </a:prstGeom>
          <a:solidFill>
            <a:schemeClr val="accent2"/>
          </a:solidFill>
          <a:ln>
            <a:solidFill>
              <a:srgbClr val="F26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crom Light" panose="00000400000000000000" pitchFamily="50" charset="-52"/>
              </a:rPr>
              <a:t>4</a:t>
            </a:r>
          </a:p>
        </p:txBody>
      </p:sp>
      <p:sp>
        <p:nvSpPr>
          <p:cNvPr id="22" name="Овал 21"/>
          <p:cNvSpPr/>
          <p:nvPr/>
        </p:nvSpPr>
        <p:spPr>
          <a:xfrm>
            <a:off x="6146633" y="1144441"/>
            <a:ext cx="433753" cy="398585"/>
          </a:xfrm>
          <a:prstGeom prst="ellipse">
            <a:avLst/>
          </a:prstGeom>
          <a:solidFill>
            <a:schemeClr val="accent2"/>
          </a:solidFill>
          <a:ln>
            <a:solidFill>
              <a:srgbClr val="F26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crom Light" panose="00000400000000000000" pitchFamily="50" charset="-52"/>
              </a:rPr>
              <a:t>5</a:t>
            </a:r>
          </a:p>
        </p:txBody>
      </p:sp>
      <p:sp>
        <p:nvSpPr>
          <p:cNvPr id="23" name="Овал 22"/>
          <p:cNvSpPr/>
          <p:nvPr/>
        </p:nvSpPr>
        <p:spPr>
          <a:xfrm>
            <a:off x="6161914" y="2631171"/>
            <a:ext cx="433753" cy="398585"/>
          </a:xfrm>
          <a:prstGeom prst="ellipse">
            <a:avLst/>
          </a:prstGeom>
          <a:solidFill>
            <a:schemeClr val="accent2"/>
          </a:solidFill>
          <a:ln>
            <a:solidFill>
              <a:srgbClr val="F26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Acrom Light" panose="00000400000000000000" pitchFamily="50" charset="-52"/>
              </a:rPr>
              <a:t>6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74839" y="1815248"/>
            <a:ext cx="5182635" cy="12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350" dirty="0">
                <a:latin typeface="Acrom Light" panose="00000400000000000000" pitchFamily="50" charset="-52"/>
              </a:rPr>
              <a:t>Увеличен возрастной ценз для детей-инвалидов, которым предоставляются бесплатные путевки для отдыха и оздоровления  в сопровождении в оздоровительные организации семейного типа, с 16 до</a:t>
            </a:r>
            <a:r>
              <a:rPr lang="ru-RU" sz="1350" b="1" dirty="0">
                <a:latin typeface="Acrom Light" panose="00000400000000000000" pitchFamily="50" charset="-52"/>
              </a:rPr>
              <a:t> 17 лет включительно.</a:t>
            </a:r>
            <a:endParaRPr lang="ru-RU" sz="1350" dirty="0">
              <a:latin typeface="Acrom Light" panose="00000400000000000000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6516" y="3059837"/>
            <a:ext cx="5182636" cy="1702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350" dirty="0">
                <a:latin typeface="Acrom Light" panose="00000400000000000000" pitchFamily="50" charset="-52"/>
              </a:rPr>
              <a:t>Увеличен возрастной ценз для детей-сирот и детей, оставшихся без попечения родителей, находящихся под опекой, попечительством, в том числе в приемной или патронатной семье, которым предоставляются бесплатные путевки для отдыха и оздоровления в детские оздоровительные лагеря, с 15 до </a:t>
            </a:r>
            <a:r>
              <a:rPr lang="ru-RU" sz="1350" b="1" dirty="0">
                <a:latin typeface="Acrom Light" panose="00000400000000000000" pitchFamily="50" charset="-52"/>
              </a:rPr>
              <a:t>17 лет включительно.</a:t>
            </a:r>
            <a:endParaRPr lang="ru-RU" sz="1350" dirty="0">
              <a:latin typeface="Acrom Light" panose="00000400000000000000" pitchFamily="50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6516" y="4717670"/>
            <a:ext cx="5182636" cy="2163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350" dirty="0">
                <a:latin typeface="Acrom Light" panose="00000400000000000000"/>
                <a:ea typeface="Calibri" charset="0"/>
                <a:cs typeface="Times New Roman" charset="0"/>
              </a:rPr>
              <a:t>Изменен подход к организации отдыха и оздоровления детей-сирот и детей, оставшихся без попечения  родителей. Согласно новому порядку дети-сироты и дети, оставшиеся без попечения родителей, вне зависимости от формы устройства в семью (опека, попечительство, приемная семья или патронатное воспитание) имеют равные права на совместный и индивидуальный отдых и оздоровление.</a:t>
            </a:r>
            <a:endParaRPr lang="ru-RU" sz="1350" dirty="0">
              <a:effectLst/>
              <a:latin typeface="Acrom Light" panose="00000400000000000000"/>
              <a:ea typeface="Calibri" charset="0"/>
              <a:cs typeface="Times New Roman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66662" y="1102012"/>
            <a:ext cx="541187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dirty="0">
                <a:latin typeface="Acrom Light" panose="00000400000000000000" pitchFamily="50" charset="-52"/>
              </a:rPr>
              <a:t>Расширен перечень лиц, которые могут  сопровождать детей во время отдыха и оздоровления. Согласно новому порядку сопровождать детей во время отдыха и оздоровления могут родители или иные законные представители, а также доверенные лица.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91040" y="2417097"/>
            <a:ext cx="5387497" cy="1010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350" dirty="0">
                <a:latin typeface="Acrom Light" panose="00000400000000000000"/>
                <a:ea typeface="Calibri" charset="0"/>
                <a:cs typeface="Times New Roman" charset="0"/>
              </a:rPr>
              <a:t>Изменен порядок подачи и рассмотрения заявлений на получение бесплатных путевок для отдыха и оздоровления. Подача заявлений будет осуществляться в </a:t>
            </a:r>
            <a:r>
              <a:rPr lang="ru-RU" sz="1350" b="1" dirty="0">
                <a:latin typeface="Acrom Light" panose="00000400000000000000"/>
                <a:ea typeface="Calibri" charset="0"/>
                <a:cs typeface="Times New Roman" charset="0"/>
              </a:rPr>
              <a:t>два этапа</a:t>
            </a:r>
            <a:r>
              <a:rPr lang="ru-RU" sz="1350" dirty="0">
                <a:latin typeface="Acrom Light" panose="00000400000000000000"/>
                <a:ea typeface="Calibri" charset="0"/>
                <a:cs typeface="Times New Roman" charset="0"/>
              </a:rPr>
              <a:t>.</a:t>
            </a:r>
          </a:p>
        </p:txBody>
      </p:sp>
      <p:sp>
        <p:nvSpPr>
          <p:cNvPr id="25" name="Овал 24"/>
          <p:cNvSpPr/>
          <p:nvPr/>
        </p:nvSpPr>
        <p:spPr>
          <a:xfrm>
            <a:off x="6161914" y="3711642"/>
            <a:ext cx="433753" cy="398585"/>
          </a:xfrm>
          <a:prstGeom prst="ellipse">
            <a:avLst/>
          </a:prstGeom>
          <a:solidFill>
            <a:schemeClr val="accent2"/>
          </a:solidFill>
          <a:ln>
            <a:solidFill>
              <a:srgbClr val="F26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Acrom Light" panose="00000400000000000000" pitchFamily="50" charset="-52"/>
              </a:rPr>
              <a:t>7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728303" y="3421813"/>
            <a:ext cx="53874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dirty="0">
                <a:latin typeface="Acrom Light" panose="00000400000000000000"/>
                <a:ea typeface="Calibri" charset="0"/>
              </a:rPr>
              <a:t>В целях удобства подачи заявления и профилактики технических сбоев на Портале </a:t>
            </a:r>
            <a:r>
              <a:rPr lang="ru-RU" sz="1350" dirty="0" err="1">
                <a:latin typeface="Acrom Light" panose="00000400000000000000"/>
                <a:ea typeface="Calibri" charset="0"/>
              </a:rPr>
              <a:t>госуслуг</a:t>
            </a:r>
            <a:r>
              <a:rPr lang="ru-RU" sz="1350" dirty="0">
                <a:latin typeface="Acrom Light" panose="00000400000000000000"/>
                <a:ea typeface="Calibri" charset="0"/>
              </a:rPr>
              <a:t> заявления будут приниматься </a:t>
            </a:r>
            <a:r>
              <a:rPr lang="ru-RU" sz="1350" b="1" dirty="0">
                <a:latin typeface="Acrom Light" panose="00000400000000000000"/>
                <a:ea typeface="Calibri" charset="0"/>
              </a:rPr>
              <a:t>в течение 15 календарных дней</a:t>
            </a:r>
            <a:r>
              <a:rPr lang="ru-RU" sz="1350" dirty="0">
                <a:latin typeface="Acrom Light" panose="00000400000000000000"/>
                <a:ea typeface="Calibri" charset="0"/>
              </a:rPr>
              <a:t>, только после чего рассматриваться.</a:t>
            </a:r>
            <a:r>
              <a:rPr lang="ru-RU" sz="1350" dirty="0">
                <a:latin typeface="Acrom Light" panose="00000400000000000000"/>
              </a:rPr>
              <a:t> </a:t>
            </a:r>
          </a:p>
        </p:txBody>
      </p:sp>
      <p:sp>
        <p:nvSpPr>
          <p:cNvPr id="26" name="Овал 25"/>
          <p:cNvSpPr/>
          <p:nvPr/>
        </p:nvSpPr>
        <p:spPr>
          <a:xfrm>
            <a:off x="6232909" y="5099631"/>
            <a:ext cx="433753" cy="398585"/>
          </a:xfrm>
          <a:prstGeom prst="ellipse">
            <a:avLst/>
          </a:prstGeom>
          <a:solidFill>
            <a:schemeClr val="accent2"/>
          </a:solidFill>
          <a:ln>
            <a:solidFill>
              <a:srgbClr val="F26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Acrom Light" panose="00000400000000000000" pitchFamily="50" charset="-52"/>
              </a:rPr>
              <a:t>8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91040" y="4319859"/>
            <a:ext cx="5360027" cy="2181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350" dirty="0">
                <a:latin typeface="Acrom Light" panose="00000400000000000000"/>
                <a:ea typeface="Calibri" charset="0"/>
                <a:cs typeface="Times New Roman" charset="0"/>
              </a:rPr>
              <a:t>В случае если на втором этапе заявочной кампании заявителя не устроят предложенные ГАУК «МОСГОРТУР» организации отдыха и оздоровления, то он сможет выбрать сертификат на получение выплаты на самостоятельную организацию отдыха и оздоровления ребенка (</a:t>
            </a:r>
            <a:r>
              <a:rPr lang="ru-RU" sz="1350" b="1" i="1" dirty="0">
                <a:latin typeface="Acrom Light" panose="00000400000000000000"/>
                <a:ea typeface="Calibri" charset="0"/>
                <a:cs typeface="Times New Roman" charset="0"/>
              </a:rPr>
              <a:t>данная норма нового порядка</a:t>
            </a:r>
            <a:r>
              <a:rPr lang="ru-RU" sz="1350" dirty="0">
                <a:latin typeface="Acrom Light" panose="00000400000000000000"/>
                <a:ea typeface="Calibri" charset="0"/>
                <a:cs typeface="Times New Roman" charset="0"/>
              </a:rPr>
              <a:t> </a:t>
            </a:r>
            <a:r>
              <a:rPr lang="ru-RU" sz="1350" b="1" i="1" dirty="0">
                <a:latin typeface="Acrom Light" panose="00000400000000000000"/>
                <a:ea typeface="Calibri" charset="0"/>
                <a:cs typeface="Times New Roman" charset="0"/>
              </a:rPr>
              <a:t>не распространяется на детей-инвалидов, детей-сирот и детей, оставшихся без попечения родителей</a:t>
            </a:r>
            <a:r>
              <a:rPr lang="ru-RU" sz="1350" dirty="0">
                <a:latin typeface="Acrom Light" panose="00000400000000000000"/>
                <a:ea typeface="Calibri" charset="0"/>
                <a:cs typeface="Times New Roman" charset="0"/>
              </a:rPr>
              <a:t>).</a:t>
            </a:r>
          </a:p>
          <a:p>
            <a:r>
              <a:rPr lang="ru-RU" sz="1350" dirty="0">
                <a:latin typeface="Acrom Light" panose="00000400000000000000"/>
                <a:ea typeface="Calibri" charset="0"/>
              </a:rPr>
              <a:t>Номинал сертификата составляет – </a:t>
            </a:r>
            <a:r>
              <a:rPr lang="ru-RU" sz="1350" b="1" dirty="0">
                <a:latin typeface="Acrom Light" panose="00000400000000000000"/>
                <a:ea typeface="Calibri" charset="0"/>
              </a:rPr>
              <a:t>30 000,00 рублей.</a:t>
            </a:r>
            <a:r>
              <a:rPr lang="ru-RU" sz="1350" b="1" dirty="0">
                <a:latin typeface="Acrom Light" panose="0000040000000000000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3582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087" y="128962"/>
            <a:ext cx="11536219" cy="810772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00719B"/>
                </a:solidFill>
                <a:latin typeface="Acrom Light" panose="00000400000000000000"/>
              </a:rPr>
              <a:t>В СООТВЕТСТВИЕ С НОВЫМ МОСКОВСКИМ ПОРЯДКОМ БЕСПЛАТНЫЕ ПУТЕВКИ ДЛЯ ОТДЫХА И ОЗДОРОВЛНИЯ ПРЕДОСТАВЛЯЮТСЯ </a:t>
            </a:r>
            <a:endParaRPr lang="ru-RU" sz="1600" b="1" dirty="0">
              <a:solidFill>
                <a:srgbClr val="00719B"/>
              </a:solidFill>
              <a:latin typeface="Acrom Light" panose="0000040000000000000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0071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69779" y="6419791"/>
            <a:ext cx="2746021" cy="365125"/>
          </a:xfrm>
        </p:spPr>
        <p:txBody>
          <a:bodyPr vert="horz" lIns="91440" tIns="45720" rIns="91440" bIns="45720" rtlCol="0" anchor="ctr"/>
          <a:lstStyle/>
          <a:p>
            <a:fld id="{5C379C6A-A93E-46E4-90DF-6DBB3C7CA1E0}" type="slidenum">
              <a:rPr lang="ru-RU" sz="1400">
                <a:solidFill>
                  <a:srgbClr val="F27327"/>
                </a:solidFill>
                <a:latin typeface="Acrom Light"/>
              </a:rPr>
              <a:pPr/>
              <a:t>3</a:t>
            </a:fld>
            <a:endParaRPr lang="ru-RU" sz="1400" dirty="0">
              <a:solidFill>
                <a:srgbClr val="F27327"/>
              </a:solidFill>
              <a:latin typeface="Acrom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087" y="846931"/>
            <a:ext cx="6458871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crom Light" panose="00000400000000000000" pitchFamily="50" charset="-52"/>
              </a:rPr>
              <a:t>1</a:t>
            </a:r>
            <a:r>
              <a:rPr lang="ru-RU" sz="1400" b="1" dirty="0">
                <a:latin typeface="Acrom Light" panose="00000400000000000000"/>
              </a:rPr>
              <a:t>. </a:t>
            </a:r>
            <a:r>
              <a:rPr lang="ru-RU" sz="1400" dirty="0">
                <a:latin typeface="Acrom Light" panose="00000400000000000000"/>
              </a:rPr>
              <a:t>Детям-сиротам и воспитанникам, помещенным в стационарные учреждения; </a:t>
            </a:r>
          </a:p>
          <a:p>
            <a:r>
              <a:rPr lang="ru-RU" sz="1400" b="1" dirty="0">
                <a:latin typeface="Acrom Light" panose="00000400000000000000"/>
              </a:rPr>
              <a:t>2. </a:t>
            </a:r>
            <a:r>
              <a:rPr lang="ru-RU" sz="1400" dirty="0">
                <a:latin typeface="Acrom Light" panose="00000400000000000000"/>
              </a:rPr>
              <a:t>Детям-сиротам и детям, оставшимся без попечения родителей, находящимся под опекой, попечительством, в том числе в приемной или патронатной семье;</a:t>
            </a:r>
          </a:p>
          <a:p>
            <a:r>
              <a:rPr lang="ru-RU" sz="1400" b="1" dirty="0">
                <a:latin typeface="Acrom Light" panose="00000400000000000000"/>
              </a:rPr>
              <a:t>3. </a:t>
            </a:r>
            <a:r>
              <a:rPr lang="ru-RU" sz="1400" dirty="0">
                <a:latin typeface="Acrom Light" panose="00000400000000000000"/>
              </a:rPr>
              <a:t>Детям-инвалидам,  детям с ограниченными возможностями здоровья;</a:t>
            </a:r>
          </a:p>
          <a:p>
            <a:r>
              <a:rPr lang="ru-RU" sz="1400" b="1" dirty="0">
                <a:latin typeface="Acrom Light" panose="00000400000000000000"/>
              </a:rPr>
              <a:t>4. </a:t>
            </a:r>
            <a:r>
              <a:rPr lang="ru-RU" sz="1400" dirty="0">
                <a:latin typeface="Acrom Light" panose="00000400000000000000"/>
              </a:rPr>
              <a:t>Детям из  малообеспеченных  семей;</a:t>
            </a:r>
          </a:p>
          <a:p>
            <a:r>
              <a:rPr lang="ru-RU" sz="1400" b="1" dirty="0">
                <a:latin typeface="Acrom Light" panose="00000400000000000000"/>
              </a:rPr>
              <a:t>5. </a:t>
            </a:r>
            <a:r>
              <a:rPr lang="ru-RU" sz="1400" dirty="0">
                <a:latin typeface="Acrom Light" panose="00000400000000000000"/>
              </a:rPr>
              <a:t>Детям-жертвам вооруженных и межнациональных конфликтов, экологических и техногенных катастроф, стихийных бедствий; </a:t>
            </a:r>
          </a:p>
          <a:p>
            <a:r>
              <a:rPr lang="ru-RU" sz="1400" b="1" dirty="0">
                <a:latin typeface="Acrom Light" panose="00000400000000000000"/>
              </a:rPr>
              <a:t>6. </a:t>
            </a:r>
            <a:r>
              <a:rPr lang="ru-RU" sz="1400" dirty="0">
                <a:latin typeface="Acrom Light" panose="00000400000000000000"/>
              </a:rPr>
              <a:t>Детям из семей беженцев и вынужденных переселенцев;</a:t>
            </a:r>
          </a:p>
          <a:p>
            <a:r>
              <a:rPr lang="ru-RU" sz="1400" b="1" dirty="0">
                <a:latin typeface="Acrom Light" panose="00000400000000000000"/>
              </a:rPr>
              <a:t>7. </a:t>
            </a:r>
            <a:r>
              <a:rPr lang="ru-RU" sz="1400" dirty="0">
                <a:latin typeface="Acrom Light" panose="00000400000000000000"/>
              </a:rPr>
              <a:t>Детям, оказавшимся в экстремальных условиях;</a:t>
            </a:r>
          </a:p>
          <a:p>
            <a:r>
              <a:rPr lang="ru-RU" sz="1400" b="1" dirty="0">
                <a:latin typeface="Acrom Light" panose="00000400000000000000"/>
              </a:rPr>
              <a:t>8. </a:t>
            </a:r>
            <a:r>
              <a:rPr lang="ru-RU" sz="1400" dirty="0">
                <a:latin typeface="Acrom Light" panose="00000400000000000000"/>
              </a:rPr>
              <a:t>Детям-жертвам насилия; </a:t>
            </a:r>
          </a:p>
          <a:p>
            <a:r>
              <a:rPr lang="ru-RU" sz="1400" b="1" dirty="0">
                <a:latin typeface="Acrom Light" panose="00000400000000000000"/>
              </a:rPr>
              <a:t>9. </a:t>
            </a:r>
            <a:r>
              <a:rPr lang="ru-RU" sz="1400" dirty="0">
                <a:latin typeface="Acrom Light" panose="00000400000000000000"/>
              </a:rPr>
              <a:t>Детям, жизнедеятельность которых объективно нарушена в результате сложившихся обстоятельств и которые не могут преодолеть данные обстоятельства самостоятельно или с помощью семьи;</a:t>
            </a:r>
          </a:p>
          <a:p>
            <a:r>
              <a:rPr lang="ru-RU" sz="1400" b="1" dirty="0">
                <a:latin typeface="Acrom Light" panose="00000400000000000000"/>
              </a:rPr>
              <a:t>10. </a:t>
            </a:r>
            <a:r>
              <a:rPr lang="ru-RU" sz="1400" dirty="0">
                <a:latin typeface="Acrom Light" panose="00000400000000000000"/>
              </a:rPr>
              <a:t>Детям, пострадавшим в результате террористических актов;</a:t>
            </a:r>
          </a:p>
          <a:p>
            <a:r>
              <a:rPr lang="ru-RU" sz="1400" b="1" dirty="0">
                <a:latin typeface="Acrom Light" panose="00000400000000000000"/>
              </a:rPr>
              <a:t>11. </a:t>
            </a:r>
            <a:r>
              <a:rPr lang="ru-RU" sz="1400" dirty="0">
                <a:latin typeface="Acrom Light" panose="00000400000000000000"/>
              </a:rPr>
              <a:t>Детям из семей военнослужащих и приравненных к ним лиц,  погибших или получивших увечья (ранения, травмы, контузии) при исполнении ими обязанностей военной службы или служебных обязанностей;</a:t>
            </a:r>
          </a:p>
          <a:p>
            <a:r>
              <a:rPr lang="ru-RU" sz="1400" b="1" dirty="0">
                <a:latin typeface="Acrom Light" panose="00000400000000000000"/>
              </a:rPr>
              <a:t>12. </a:t>
            </a:r>
            <a:r>
              <a:rPr lang="ru-RU" sz="1400" dirty="0">
                <a:latin typeface="Acrom Light" panose="00000400000000000000"/>
              </a:rPr>
              <a:t>Детям из семей, в которых оба или один родитель являются инвалидами;</a:t>
            </a:r>
          </a:p>
          <a:p>
            <a:r>
              <a:rPr lang="ru-RU" sz="1400" b="1" dirty="0">
                <a:latin typeface="Acrom Light" panose="00000400000000000000"/>
              </a:rPr>
              <a:t>13. </a:t>
            </a:r>
            <a:r>
              <a:rPr lang="ru-RU" sz="1400" dirty="0">
                <a:latin typeface="Acrom Light" panose="00000400000000000000"/>
              </a:rPr>
              <a:t>Детям с отклонениями в поведении.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02945" y="3613182"/>
            <a:ext cx="4931168" cy="2806609"/>
          </a:xfrm>
          <a:prstGeom prst="rect">
            <a:avLst/>
          </a:prstGeom>
          <a:noFill/>
          <a:ln w="4445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 b="1" dirty="0">
              <a:solidFill>
                <a:srgbClr val="00719B"/>
              </a:solidFill>
              <a:latin typeface="Acrom Light" panose="0000040000000000000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2945" y="3648137"/>
            <a:ext cx="493116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F27327"/>
                </a:solidFill>
                <a:latin typeface="Acrom Light" panose="00000400000000000000"/>
                <a:ea typeface="+mj-ea"/>
                <a:cs typeface="+mj-cs"/>
              </a:rPr>
              <a:t>БЕСПЛАТНЫЕ ПУТЕВКИ ДЛЯ ОТДЫХА И ОЗДОРОВЛЕНИЯ В ЛАГЕРЯХ ДЛЯ МОЛОДЕЖИ ПРЕДОСТАВЛЯЮТСЯ</a:t>
            </a:r>
          </a:p>
          <a:p>
            <a:pPr algn="just"/>
            <a:r>
              <a:rPr lang="ru-RU" sz="1400" dirty="0">
                <a:latin typeface="Acrom Light" panose="00000400000000000000" pitchFamily="50" charset="-52"/>
              </a:rPr>
              <a:t>лицам из числа детей-сирот и детей, оставшихся без попечения родителей, которым в соответствии с Федеральным законом от 21 декабря 1996 г. № 159-ФЗ предоставляются дополнительные гарантии по социальной поддержке при получении профессионального образования или при прохождении профессионального обучения и которые имеют место жительства в городе Москве. </a:t>
            </a:r>
          </a:p>
        </p:txBody>
      </p:sp>
    </p:spTree>
    <p:extLst>
      <p:ext uri="{BB962C8B-B14F-4D97-AF65-F5344CB8AC3E}">
        <p14:creationId xmlns:p14="http://schemas.microsoft.com/office/powerpoint/2010/main" val="807295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127000">
            <a:solidFill>
              <a:srgbClr val="0071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/>
          </a:p>
        </p:txBody>
      </p:sp>
      <p:sp>
        <p:nvSpPr>
          <p:cNvPr id="8" name="Пятиугольник 7"/>
          <p:cNvSpPr/>
          <p:nvPr/>
        </p:nvSpPr>
        <p:spPr>
          <a:xfrm>
            <a:off x="282002" y="1279051"/>
            <a:ext cx="1425456" cy="818866"/>
          </a:xfrm>
          <a:prstGeom prst="homePlate">
            <a:avLst>
              <a:gd name="adj" fmla="val 1716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1" b="1" dirty="0">
                <a:latin typeface="Acrom Light" panose="00000400000000000000"/>
              </a:rPr>
              <a:t> </a:t>
            </a:r>
            <a:r>
              <a:rPr lang="ru-RU" sz="1600" b="1" dirty="0">
                <a:latin typeface="Acrom Light" panose="00000400000000000000"/>
              </a:rPr>
              <a:t>с 10 по 24 </a:t>
            </a:r>
          </a:p>
          <a:p>
            <a:pPr algn="ctr"/>
            <a:r>
              <a:rPr lang="ru-RU" sz="1600" b="1" dirty="0">
                <a:latin typeface="Acrom Light" panose="00000400000000000000"/>
              </a:rPr>
              <a:t>  марта 2017 г.</a:t>
            </a:r>
          </a:p>
        </p:txBody>
      </p:sp>
      <p:sp>
        <p:nvSpPr>
          <p:cNvPr id="9" name="Нашивка 8"/>
          <p:cNvSpPr/>
          <p:nvPr/>
        </p:nvSpPr>
        <p:spPr>
          <a:xfrm>
            <a:off x="1667282" y="1281900"/>
            <a:ext cx="1618844" cy="818866"/>
          </a:xfrm>
          <a:prstGeom prst="chevron">
            <a:avLst>
              <a:gd name="adj" fmla="val 162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1" b="1" dirty="0">
                <a:latin typeface="Acrom Light" panose="00000400000000000000"/>
              </a:rPr>
              <a:t> </a:t>
            </a:r>
            <a:r>
              <a:rPr lang="ru-RU" sz="1600" b="1" dirty="0">
                <a:latin typeface="Acrom Light" panose="00000400000000000000"/>
              </a:rPr>
              <a:t>с 10 по 31 </a:t>
            </a:r>
          </a:p>
          <a:p>
            <a:pPr algn="ctr"/>
            <a:r>
              <a:rPr lang="ru-RU" sz="1600" b="1" dirty="0">
                <a:latin typeface="Acrom Light" panose="00000400000000000000"/>
              </a:rPr>
              <a:t>   марта 2017 г. </a:t>
            </a:r>
            <a:r>
              <a:rPr lang="ru-RU" b="1" dirty="0">
                <a:latin typeface="Acrom Light" panose="00000400000000000000"/>
              </a:rPr>
              <a:t> </a:t>
            </a:r>
          </a:p>
        </p:txBody>
      </p:sp>
      <p:sp>
        <p:nvSpPr>
          <p:cNvPr id="22" name="Нашивка 21"/>
          <p:cNvSpPr/>
          <p:nvPr/>
        </p:nvSpPr>
        <p:spPr>
          <a:xfrm>
            <a:off x="3249887" y="1293765"/>
            <a:ext cx="1703521" cy="818866"/>
          </a:xfrm>
          <a:prstGeom prst="chevron">
            <a:avLst>
              <a:gd name="adj" fmla="val 162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>
                <a:latin typeface="Acrom Light" panose="00000400000000000000"/>
              </a:rPr>
              <a:t>с 1 по 10 </a:t>
            </a:r>
          </a:p>
          <a:p>
            <a:pPr algn="ctr"/>
            <a:r>
              <a:rPr lang="ru-RU" sz="1600" b="1" dirty="0">
                <a:latin typeface="Acrom Light" panose="00000400000000000000"/>
              </a:rPr>
              <a:t>   апреля 2017 г.</a:t>
            </a:r>
          </a:p>
        </p:txBody>
      </p:sp>
      <p:sp>
        <p:nvSpPr>
          <p:cNvPr id="23" name="Нашивка 22"/>
          <p:cNvSpPr/>
          <p:nvPr/>
        </p:nvSpPr>
        <p:spPr>
          <a:xfrm>
            <a:off x="4916446" y="1279051"/>
            <a:ext cx="1732338" cy="818866"/>
          </a:xfrm>
          <a:prstGeom prst="chevron">
            <a:avLst>
              <a:gd name="adj" fmla="val 162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>
                <a:latin typeface="Acrom Light" panose="00000400000000000000"/>
              </a:rPr>
              <a:t> </a:t>
            </a:r>
            <a:r>
              <a:rPr lang="ru-RU" sz="1600" b="1" dirty="0">
                <a:latin typeface="Acrom Light" panose="00000400000000000000"/>
              </a:rPr>
              <a:t>с 11 по 17 </a:t>
            </a:r>
          </a:p>
          <a:p>
            <a:pPr algn="ctr"/>
            <a:r>
              <a:rPr lang="ru-RU" sz="1600" b="1" dirty="0">
                <a:latin typeface="Acrom Light" panose="00000400000000000000"/>
              </a:rPr>
              <a:t>   апреля 2017 г. </a:t>
            </a:r>
          </a:p>
        </p:txBody>
      </p:sp>
      <p:sp>
        <p:nvSpPr>
          <p:cNvPr id="24" name="Нашивка 23"/>
          <p:cNvSpPr/>
          <p:nvPr/>
        </p:nvSpPr>
        <p:spPr>
          <a:xfrm>
            <a:off x="6619842" y="1272810"/>
            <a:ext cx="1801484" cy="818866"/>
          </a:xfrm>
          <a:prstGeom prst="chevron">
            <a:avLst>
              <a:gd name="adj" fmla="val 16237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>
                <a:latin typeface="Acrom Light" panose="00000400000000000000"/>
              </a:rPr>
              <a:t> с 18 апреля</a:t>
            </a:r>
          </a:p>
          <a:p>
            <a:pPr algn="ctr"/>
            <a:r>
              <a:rPr lang="ru-RU" sz="1600" b="1" dirty="0">
                <a:latin typeface="Acrom Light" panose="00000400000000000000"/>
              </a:rPr>
              <a:t>по  2 мая 2017 г.</a:t>
            </a:r>
          </a:p>
        </p:txBody>
      </p:sp>
      <p:sp>
        <p:nvSpPr>
          <p:cNvPr id="32" name="Параллелограмм 31"/>
          <p:cNvSpPr/>
          <p:nvPr/>
        </p:nvSpPr>
        <p:spPr>
          <a:xfrm flipH="1">
            <a:off x="279983" y="794138"/>
            <a:ext cx="6277273" cy="390348"/>
          </a:xfrm>
          <a:custGeom>
            <a:avLst/>
            <a:gdLst>
              <a:gd name="connsiteX0" fmla="*/ 0 w 6545618"/>
              <a:gd name="connsiteY0" fmla="*/ 208096 h 208096"/>
              <a:gd name="connsiteX1" fmla="*/ 64941 w 6545618"/>
              <a:gd name="connsiteY1" fmla="*/ 0 h 208096"/>
              <a:gd name="connsiteX2" fmla="*/ 6545618 w 6545618"/>
              <a:gd name="connsiteY2" fmla="*/ 0 h 208096"/>
              <a:gd name="connsiteX3" fmla="*/ 6480677 w 6545618"/>
              <a:gd name="connsiteY3" fmla="*/ 208096 h 208096"/>
              <a:gd name="connsiteX4" fmla="*/ 0 w 6545618"/>
              <a:gd name="connsiteY4" fmla="*/ 208096 h 208096"/>
              <a:gd name="connsiteX0" fmla="*/ 0 w 6550346"/>
              <a:gd name="connsiteY0" fmla="*/ 208096 h 216805"/>
              <a:gd name="connsiteX1" fmla="*/ 64941 w 6550346"/>
              <a:gd name="connsiteY1" fmla="*/ 0 h 216805"/>
              <a:gd name="connsiteX2" fmla="*/ 6545618 w 6550346"/>
              <a:gd name="connsiteY2" fmla="*/ 0 h 216805"/>
              <a:gd name="connsiteX3" fmla="*/ 6550346 w 6550346"/>
              <a:gd name="connsiteY3" fmla="*/ 216805 h 216805"/>
              <a:gd name="connsiteX4" fmla="*/ 0 w 6550346"/>
              <a:gd name="connsiteY4" fmla="*/ 208096 h 216805"/>
              <a:gd name="connsiteX0" fmla="*/ 0 w 6545618"/>
              <a:gd name="connsiteY0" fmla="*/ 208096 h 219518"/>
              <a:gd name="connsiteX1" fmla="*/ 64941 w 6545618"/>
              <a:gd name="connsiteY1" fmla="*/ 0 h 219518"/>
              <a:gd name="connsiteX2" fmla="*/ 6545618 w 6545618"/>
              <a:gd name="connsiteY2" fmla="*/ 0 h 219518"/>
              <a:gd name="connsiteX3" fmla="*/ 6539492 w 6545618"/>
              <a:gd name="connsiteY3" fmla="*/ 219518 h 219518"/>
              <a:gd name="connsiteX4" fmla="*/ 0 w 6545618"/>
              <a:gd name="connsiteY4" fmla="*/ 208096 h 219518"/>
              <a:gd name="connsiteX0" fmla="*/ 0 w 6547632"/>
              <a:gd name="connsiteY0" fmla="*/ 208096 h 219518"/>
              <a:gd name="connsiteX1" fmla="*/ 64941 w 6547632"/>
              <a:gd name="connsiteY1" fmla="*/ 0 h 219518"/>
              <a:gd name="connsiteX2" fmla="*/ 6545618 w 6547632"/>
              <a:gd name="connsiteY2" fmla="*/ 0 h 219518"/>
              <a:gd name="connsiteX3" fmla="*/ 6547632 w 6547632"/>
              <a:gd name="connsiteY3" fmla="*/ 219518 h 219518"/>
              <a:gd name="connsiteX4" fmla="*/ 0 w 6547632"/>
              <a:gd name="connsiteY4" fmla="*/ 208096 h 219518"/>
              <a:gd name="connsiteX0" fmla="*/ 0 w 6677283"/>
              <a:gd name="connsiteY0" fmla="*/ 216206 h 219518"/>
              <a:gd name="connsiteX1" fmla="*/ 194592 w 6677283"/>
              <a:gd name="connsiteY1" fmla="*/ 0 h 219518"/>
              <a:gd name="connsiteX2" fmla="*/ 6675269 w 6677283"/>
              <a:gd name="connsiteY2" fmla="*/ 0 h 219518"/>
              <a:gd name="connsiteX3" fmla="*/ 6677283 w 6677283"/>
              <a:gd name="connsiteY3" fmla="*/ 219518 h 219518"/>
              <a:gd name="connsiteX4" fmla="*/ 0 w 6677283"/>
              <a:gd name="connsiteY4" fmla="*/ 216206 h 219518"/>
              <a:gd name="connsiteX0" fmla="*/ 0 w 6677283"/>
              <a:gd name="connsiteY0" fmla="*/ 216206 h 219518"/>
              <a:gd name="connsiteX1" fmla="*/ 300977 w 6677283"/>
              <a:gd name="connsiteY1" fmla="*/ 0 h 219518"/>
              <a:gd name="connsiteX2" fmla="*/ 6675269 w 6677283"/>
              <a:gd name="connsiteY2" fmla="*/ 0 h 219518"/>
              <a:gd name="connsiteX3" fmla="*/ 6677283 w 6677283"/>
              <a:gd name="connsiteY3" fmla="*/ 219518 h 219518"/>
              <a:gd name="connsiteX4" fmla="*/ 0 w 6677283"/>
              <a:gd name="connsiteY4" fmla="*/ 216206 h 21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7283" h="219518">
                <a:moveTo>
                  <a:pt x="0" y="216206"/>
                </a:moveTo>
                <a:lnTo>
                  <a:pt x="300977" y="0"/>
                </a:lnTo>
                <a:lnTo>
                  <a:pt x="6675269" y="0"/>
                </a:lnTo>
                <a:cubicBezTo>
                  <a:pt x="6675940" y="73173"/>
                  <a:pt x="6676612" y="146345"/>
                  <a:pt x="6677283" y="219518"/>
                </a:cubicBezTo>
                <a:lnTo>
                  <a:pt x="0" y="216206"/>
                </a:lnTo>
                <a:close/>
              </a:path>
            </a:pathLst>
          </a:custGeom>
          <a:solidFill>
            <a:srgbClr val="F27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1" b="1" dirty="0">
                <a:latin typeface="Acrom Light" panose="00000400000000000000"/>
              </a:rPr>
              <a:t>ПЕРВЫЙ ЭТАП ЗАЯВОЧНОЙ КАМПАНИИ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82002" y="2126828"/>
            <a:ext cx="1308630" cy="1994026"/>
          </a:xfrm>
          <a:prstGeom prst="rect">
            <a:avLst/>
          </a:prstGeom>
          <a:noFill/>
          <a:ln>
            <a:solidFill>
              <a:srgbClr val="F27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ru-RU" sz="1000" b="1" dirty="0">
                <a:solidFill>
                  <a:srgbClr val="00719B"/>
                </a:solidFill>
                <a:latin typeface="Acrom Light" panose="00000400000000000000"/>
                <a:ea typeface="+mj-ea"/>
                <a:cs typeface="+mj-cs"/>
              </a:rPr>
              <a:t>Стадия заявочной кампании по приему заявлений на предоставление бесплатных путевок для отдыха и оздоровления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683977" y="2135089"/>
            <a:ext cx="1446573" cy="1985765"/>
          </a:xfrm>
          <a:prstGeom prst="rect">
            <a:avLst/>
          </a:prstGeom>
          <a:noFill/>
          <a:ln>
            <a:solidFill>
              <a:srgbClr val="F27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ru-RU" sz="1000" b="1" dirty="0">
                <a:solidFill>
                  <a:srgbClr val="00719B"/>
                </a:solidFill>
                <a:latin typeface="Acrom Light" panose="00000400000000000000"/>
                <a:ea typeface="+mj-ea"/>
                <a:cs typeface="+mj-cs"/>
              </a:rPr>
              <a:t>Стадия обработки поступивших заявлений на предоставление бесплатных путевок для отдыха и оздоровления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249099" y="2137117"/>
            <a:ext cx="1531775" cy="1983737"/>
          </a:xfrm>
          <a:prstGeom prst="rect">
            <a:avLst/>
          </a:prstGeom>
          <a:noFill/>
          <a:ln>
            <a:solidFill>
              <a:srgbClr val="F27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ru-RU" sz="1050" b="1" dirty="0">
                <a:solidFill>
                  <a:srgbClr val="00719B"/>
                </a:solidFill>
                <a:latin typeface="Acrom Light" panose="00000400000000000000"/>
                <a:ea typeface="+mj-ea"/>
                <a:cs typeface="+mj-cs"/>
              </a:rPr>
              <a:t>Стадия проведения заседаний комиссии ГАУК «МОСГОРТУР» и формирования предварительного Реестра отдыхающих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924523" y="2163443"/>
            <a:ext cx="1632733" cy="1957411"/>
          </a:xfrm>
          <a:prstGeom prst="rect">
            <a:avLst/>
          </a:prstGeom>
          <a:noFill/>
          <a:ln>
            <a:solidFill>
              <a:srgbClr val="F27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ru-RU" sz="1100" b="1" dirty="0">
                <a:solidFill>
                  <a:srgbClr val="00719B"/>
                </a:solidFill>
                <a:latin typeface="Acrom Light" panose="00000400000000000000"/>
                <a:ea typeface="+mj-ea"/>
                <a:cs typeface="+mj-cs"/>
              </a:rPr>
              <a:t>Стадия синхронизации заявлений на предоставление бесплатных путевок для отдыха и оздоровления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648784" y="2160724"/>
            <a:ext cx="1608110" cy="1960130"/>
          </a:xfrm>
          <a:prstGeom prst="rect">
            <a:avLst/>
          </a:prstGeom>
          <a:noFill/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ru-RU" sz="1100" b="1" dirty="0">
                <a:solidFill>
                  <a:srgbClr val="00719B"/>
                </a:solidFill>
                <a:latin typeface="Acrom Light" panose="00000400000000000000"/>
                <a:ea typeface="+mj-ea"/>
                <a:cs typeface="+mj-cs"/>
              </a:rPr>
              <a:t>Стадия выбора организаций отдыха и оздоровления </a:t>
            </a:r>
            <a:r>
              <a:rPr lang="ru-RU" sz="1200" dirty="0"/>
              <a:t>и оздоровления. </a:t>
            </a:r>
            <a:endParaRPr lang="ru-RU" sz="1200" b="1" dirty="0">
              <a:solidFill>
                <a:srgbClr val="00719B"/>
              </a:solidFill>
              <a:latin typeface="Acrom Light" panose="00000400000000000000"/>
              <a:ea typeface="+mj-ea"/>
              <a:cs typeface="+mj-cs"/>
            </a:endParaRPr>
          </a:p>
        </p:txBody>
      </p:sp>
      <p:pic>
        <p:nvPicPr>
          <p:cNvPr id="51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752" y="3494235"/>
            <a:ext cx="466273" cy="412008"/>
          </a:xfrm>
          <a:prstGeom prst="rect">
            <a:avLst/>
          </a:prstGeom>
        </p:spPr>
      </p:pic>
      <p:pic>
        <p:nvPicPr>
          <p:cNvPr id="52" name="Picture 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51" y="3592101"/>
            <a:ext cx="520578" cy="388359"/>
          </a:xfrm>
          <a:prstGeom prst="rect">
            <a:avLst/>
          </a:prstGeom>
        </p:spPr>
      </p:pic>
      <p:pic>
        <p:nvPicPr>
          <p:cNvPr id="55" name="Picture 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6204" y="3535959"/>
            <a:ext cx="450660" cy="432865"/>
          </a:xfrm>
          <a:prstGeom prst="rect">
            <a:avLst/>
          </a:prstGeom>
        </p:spPr>
      </p:pic>
      <p:pic>
        <p:nvPicPr>
          <p:cNvPr id="57" name="Picture 10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8022" y="3547014"/>
            <a:ext cx="390942" cy="411368"/>
          </a:xfrm>
          <a:prstGeom prst="rect">
            <a:avLst/>
          </a:prstGeom>
        </p:spPr>
      </p:pic>
      <p:cxnSp>
        <p:nvCxnSpPr>
          <p:cNvPr id="65" name="Прямая соединительная линия 64"/>
          <p:cNvCxnSpPr/>
          <p:nvPr/>
        </p:nvCxnSpPr>
        <p:spPr>
          <a:xfrm flipH="1">
            <a:off x="279983" y="4435818"/>
            <a:ext cx="1310649" cy="91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918894" y="4120854"/>
            <a:ext cx="1369" cy="30718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>
            <a:off x="2404710" y="4120854"/>
            <a:ext cx="1369" cy="30718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>
            <a:stCxn id="42" idx="2"/>
          </p:cNvCxnSpPr>
          <p:nvPr/>
        </p:nvCxnSpPr>
        <p:spPr>
          <a:xfrm flipH="1">
            <a:off x="4014840" y="4120854"/>
            <a:ext cx="147" cy="29119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H="1">
            <a:off x="4953409" y="4399733"/>
            <a:ext cx="160384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H="1">
            <a:off x="3218353" y="4413495"/>
            <a:ext cx="1531775" cy="1175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H="1">
            <a:off x="1648271" y="4435818"/>
            <a:ext cx="1446572" cy="614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290726" y="4410991"/>
            <a:ext cx="1328976" cy="132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1" b="1" dirty="0">
                <a:latin typeface="Acrom Light" panose="00000400000000000000"/>
                <a:ea typeface="+mj-ea"/>
                <a:cs typeface="+mj-cs"/>
              </a:rPr>
              <a:t>Прием заявлений на Портале </a:t>
            </a:r>
            <a:r>
              <a:rPr lang="ru-RU" sz="1001" b="1" dirty="0" err="1">
                <a:latin typeface="Acrom Light" panose="00000400000000000000"/>
                <a:ea typeface="+mj-ea"/>
                <a:cs typeface="+mj-cs"/>
              </a:rPr>
              <a:t>госуслуг</a:t>
            </a:r>
            <a:r>
              <a:rPr lang="ru-RU" sz="1001" b="1" dirty="0">
                <a:latin typeface="Acrom Light" panose="00000400000000000000"/>
                <a:ea typeface="+mj-ea"/>
                <a:cs typeface="+mj-cs"/>
              </a:rPr>
              <a:t> (Портале Мэра) </a:t>
            </a:r>
            <a:r>
              <a:rPr lang="ru-RU" sz="1001" dirty="0">
                <a:latin typeface="Acrom Light" panose="00000400000000000000"/>
                <a:ea typeface="+mj-ea"/>
                <a:cs typeface="+mj-cs"/>
              </a:rPr>
              <a:t>с выбором приоритетных туристических и курортных зон, времени отдыха</a:t>
            </a:r>
            <a:endParaRPr lang="ru-RU" sz="1001" dirty="0">
              <a:latin typeface="Acrom Light" panose="0000040000000000000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672149" y="4435615"/>
            <a:ext cx="1488611" cy="2094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001" b="1" dirty="0">
                <a:latin typeface="Acrom Light" panose="00000400000000000000"/>
                <a:ea typeface="+mj-ea"/>
                <a:cs typeface="+mj-cs"/>
              </a:rPr>
              <a:t>Проверка сведений, указанных в заявлении, с использованием межведомственного информационного взаимодействия с </a:t>
            </a:r>
            <a:r>
              <a:rPr lang="ru-RU" sz="1001" b="1" dirty="0">
                <a:solidFill>
                  <a:srgbClr val="F27327"/>
                </a:solidFill>
                <a:latin typeface="Acrom Light" panose="00000400000000000000"/>
                <a:ea typeface="+mj-ea"/>
                <a:cs typeface="+mj-cs"/>
              </a:rPr>
              <a:t>Департаментом труда и социальной защиты населения города Москвы</a:t>
            </a:r>
          </a:p>
        </p:txBody>
      </p:sp>
      <p:pic>
        <p:nvPicPr>
          <p:cNvPr id="73" name="Picture 1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3065" y="3488629"/>
            <a:ext cx="510601" cy="469753"/>
          </a:xfrm>
          <a:prstGeom prst="rect">
            <a:avLst/>
          </a:prstGeom>
        </p:spPr>
      </p:pic>
      <p:sp>
        <p:nvSpPr>
          <p:cNvPr id="69" name="Заголовок 1"/>
          <p:cNvSpPr>
            <a:spLocks noGrp="1"/>
          </p:cNvSpPr>
          <p:nvPr>
            <p:ph type="title"/>
          </p:nvPr>
        </p:nvSpPr>
        <p:spPr>
          <a:xfrm>
            <a:off x="228610" y="143327"/>
            <a:ext cx="11504169" cy="464082"/>
          </a:xfrm>
        </p:spPr>
        <p:txBody>
          <a:bodyPr anchor="t">
            <a:normAutofit fontScale="90000"/>
          </a:bodyPr>
          <a:lstStyle/>
          <a:p>
            <a:r>
              <a:rPr lang="ru-RU" sz="2400" b="1" dirty="0">
                <a:solidFill>
                  <a:srgbClr val="00719B"/>
                </a:solidFill>
                <a:latin typeface="Acrom Light" panose="00000400000000000000"/>
              </a:rPr>
              <a:t>ПОРЯДОК ПРЕДОСТАВЛЕНИЯ БЕСПЛАТНЫХ ПУТЕВОК ДЛЯ ОТДЫХА И ОЗДОРОВЛЕНИЯ В 2017 ГОДУ</a:t>
            </a:r>
          </a:p>
        </p:txBody>
      </p:sp>
      <p:sp>
        <p:nvSpPr>
          <p:cNvPr id="9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96272" y="6404418"/>
            <a:ext cx="2743200" cy="365125"/>
          </a:xfrm>
        </p:spPr>
        <p:txBody>
          <a:bodyPr vert="horz" lIns="91440" tIns="45721" rIns="91440" bIns="45721" rtlCol="0" anchor="ctr"/>
          <a:lstStyle/>
          <a:p>
            <a:pPr defTabSz="457211"/>
            <a:fld id="{5C379C6A-A93E-46E4-90DF-6DBB3C7CA1E0}" type="slidenum">
              <a:rPr lang="ru-RU" sz="1600">
                <a:solidFill>
                  <a:srgbClr val="EA6234"/>
                </a:solidFill>
                <a:latin typeface="Acrom Light" panose="00000400000000000000"/>
                <a:cs typeface="Acrom"/>
              </a:rPr>
              <a:pPr defTabSz="457211"/>
              <a:t>4</a:t>
            </a:fld>
            <a:endParaRPr lang="ru-RU" sz="1600" dirty="0">
              <a:solidFill>
                <a:srgbClr val="EA6234"/>
              </a:solidFill>
              <a:latin typeface="Acrom Light" panose="00000400000000000000"/>
              <a:cs typeface="Acrom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61" y="5938392"/>
            <a:ext cx="1100128" cy="466026"/>
          </a:xfrm>
          <a:prstGeom prst="rect">
            <a:avLst/>
          </a:prstGeom>
        </p:spPr>
      </p:pic>
      <p:sp>
        <p:nvSpPr>
          <p:cNvPr id="86" name="Прямоугольник 85"/>
          <p:cNvSpPr/>
          <p:nvPr/>
        </p:nvSpPr>
        <p:spPr>
          <a:xfrm>
            <a:off x="10048251" y="5687895"/>
            <a:ext cx="2051942" cy="1022100"/>
          </a:xfrm>
          <a:prstGeom prst="rect">
            <a:avLst/>
          </a:prstGeom>
          <a:noFill/>
          <a:ln w="31750">
            <a:solidFill>
              <a:srgbClr val="F27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Acrom Light" panose="00000400000000000000"/>
                <a:ea typeface="+mj-ea"/>
                <a:cs typeface="+mj-cs"/>
              </a:rPr>
              <a:t>Денежные средства по сертификату будут перечислены заявителю на банковский счет </a:t>
            </a:r>
            <a:r>
              <a:rPr lang="ru-RU" sz="900" b="1" dirty="0">
                <a:solidFill>
                  <a:srgbClr val="F2601E"/>
                </a:solidFill>
                <a:latin typeface="Acrom Light" panose="00000400000000000000"/>
                <a:ea typeface="+mj-ea"/>
                <a:cs typeface="+mj-cs"/>
              </a:rPr>
              <a:t>до 6 июня 2017 г.</a:t>
            </a: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181" y="6317529"/>
            <a:ext cx="330829" cy="330829"/>
          </a:xfrm>
          <a:prstGeom prst="rect">
            <a:avLst/>
          </a:prstGeom>
        </p:spPr>
      </p:pic>
      <p:sp>
        <p:nvSpPr>
          <p:cNvPr id="58" name="Параллелограмм 31"/>
          <p:cNvSpPr/>
          <p:nvPr/>
        </p:nvSpPr>
        <p:spPr>
          <a:xfrm>
            <a:off x="6462532" y="805646"/>
            <a:ext cx="5514494" cy="377895"/>
          </a:xfrm>
          <a:custGeom>
            <a:avLst/>
            <a:gdLst>
              <a:gd name="connsiteX0" fmla="*/ 0 w 6545618"/>
              <a:gd name="connsiteY0" fmla="*/ 208096 h 208096"/>
              <a:gd name="connsiteX1" fmla="*/ 64941 w 6545618"/>
              <a:gd name="connsiteY1" fmla="*/ 0 h 208096"/>
              <a:gd name="connsiteX2" fmla="*/ 6545618 w 6545618"/>
              <a:gd name="connsiteY2" fmla="*/ 0 h 208096"/>
              <a:gd name="connsiteX3" fmla="*/ 6480677 w 6545618"/>
              <a:gd name="connsiteY3" fmla="*/ 208096 h 208096"/>
              <a:gd name="connsiteX4" fmla="*/ 0 w 6545618"/>
              <a:gd name="connsiteY4" fmla="*/ 208096 h 208096"/>
              <a:gd name="connsiteX0" fmla="*/ 0 w 6550346"/>
              <a:gd name="connsiteY0" fmla="*/ 208096 h 216805"/>
              <a:gd name="connsiteX1" fmla="*/ 64941 w 6550346"/>
              <a:gd name="connsiteY1" fmla="*/ 0 h 216805"/>
              <a:gd name="connsiteX2" fmla="*/ 6545618 w 6550346"/>
              <a:gd name="connsiteY2" fmla="*/ 0 h 216805"/>
              <a:gd name="connsiteX3" fmla="*/ 6550346 w 6550346"/>
              <a:gd name="connsiteY3" fmla="*/ 216805 h 216805"/>
              <a:gd name="connsiteX4" fmla="*/ 0 w 6550346"/>
              <a:gd name="connsiteY4" fmla="*/ 208096 h 216805"/>
              <a:gd name="connsiteX0" fmla="*/ 0 w 6545618"/>
              <a:gd name="connsiteY0" fmla="*/ 208096 h 219518"/>
              <a:gd name="connsiteX1" fmla="*/ 64941 w 6545618"/>
              <a:gd name="connsiteY1" fmla="*/ 0 h 219518"/>
              <a:gd name="connsiteX2" fmla="*/ 6545618 w 6545618"/>
              <a:gd name="connsiteY2" fmla="*/ 0 h 219518"/>
              <a:gd name="connsiteX3" fmla="*/ 6539492 w 6545618"/>
              <a:gd name="connsiteY3" fmla="*/ 219518 h 219518"/>
              <a:gd name="connsiteX4" fmla="*/ 0 w 6545618"/>
              <a:gd name="connsiteY4" fmla="*/ 208096 h 219518"/>
              <a:gd name="connsiteX0" fmla="*/ 0 w 6547632"/>
              <a:gd name="connsiteY0" fmla="*/ 208096 h 219518"/>
              <a:gd name="connsiteX1" fmla="*/ 64941 w 6547632"/>
              <a:gd name="connsiteY1" fmla="*/ 0 h 219518"/>
              <a:gd name="connsiteX2" fmla="*/ 6545618 w 6547632"/>
              <a:gd name="connsiteY2" fmla="*/ 0 h 219518"/>
              <a:gd name="connsiteX3" fmla="*/ 6547632 w 6547632"/>
              <a:gd name="connsiteY3" fmla="*/ 219518 h 219518"/>
              <a:gd name="connsiteX4" fmla="*/ 0 w 6547632"/>
              <a:gd name="connsiteY4" fmla="*/ 208096 h 219518"/>
              <a:gd name="connsiteX0" fmla="*/ 214201 w 6482691"/>
              <a:gd name="connsiteY0" fmla="*/ 216396 h 219518"/>
              <a:gd name="connsiteX1" fmla="*/ 0 w 6482691"/>
              <a:gd name="connsiteY1" fmla="*/ 0 h 219518"/>
              <a:gd name="connsiteX2" fmla="*/ 6480677 w 6482691"/>
              <a:gd name="connsiteY2" fmla="*/ 0 h 219518"/>
              <a:gd name="connsiteX3" fmla="*/ 6482691 w 6482691"/>
              <a:gd name="connsiteY3" fmla="*/ 219518 h 219518"/>
              <a:gd name="connsiteX4" fmla="*/ 214201 w 6482691"/>
              <a:gd name="connsiteY4" fmla="*/ 216396 h 219518"/>
              <a:gd name="connsiteX0" fmla="*/ 321563 w 6590053"/>
              <a:gd name="connsiteY0" fmla="*/ 216396 h 219518"/>
              <a:gd name="connsiteX1" fmla="*/ 0 w 6590053"/>
              <a:gd name="connsiteY1" fmla="*/ 8299 h 219518"/>
              <a:gd name="connsiteX2" fmla="*/ 6588039 w 6590053"/>
              <a:gd name="connsiteY2" fmla="*/ 0 h 219518"/>
              <a:gd name="connsiteX3" fmla="*/ 6590053 w 6590053"/>
              <a:gd name="connsiteY3" fmla="*/ 219518 h 219518"/>
              <a:gd name="connsiteX4" fmla="*/ 321563 w 6590053"/>
              <a:gd name="connsiteY4" fmla="*/ 216396 h 21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0053" h="219518">
                <a:moveTo>
                  <a:pt x="321563" y="216396"/>
                </a:moveTo>
                <a:lnTo>
                  <a:pt x="0" y="8299"/>
                </a:lnTo>
                <a:lnTo>
                  <a:pt x="6588039" y="0"/>
                </a:lnTo>
                <a:cubicBezTo>
                  <a:pt x="6588710" y="73173"/>
                  <a:pt x="6589382" y="146345"/>
                  <a:pt x="6590053" y="219518"/>
                </a:cubicBezTo>
                <a:lnTo>
                  <a:pt x="321563" y="2163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1" b="1" dirty="0">
                <a:latin typeface="Acrom Light" panose="00000400000000000000"/>
              </a:rPr>
              <a:t>ВТОРОЙ ЭТАП ЗАЯВОЧНОЙ КАМПАНИИ</a:t>
            </a:r>
          </a:p>
        </p:txBody>
      </p:sp>
      <p:sp>
        <p:nvSpPr>
          <p:cNvPr id="59" name="Нашивка 58"/>
          <p:cNvSpPr/>
          <p:nvPr/>
        </p:nvSpPr>
        <p:spPr>
          <a:xfrm>
            <a:off x="8388129" y="1266569"/>
            <a:ext cx="1890430" cy="818866"/>
          </a:xfrm>
          <a:prstGeom prst="chevron">
            <a:avLst>
              <a:gd name="adj" fmla="val 16237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1" b="1" dirty="0">
                <a:latin typeface="Acrom Light" panose="00000400000000000000"/>
              </a:rPr>
              <a:t> </a:t>
            </a:r>
            <a:r>
              <a:rPr lang="ru-RU" sz="1600" b="1" dirty="0">
                <a:latin typeface="Acrom Light" panose="00000400000000000000"/>
              </a:rPr>
              <a:t>с 18 апреля</a:t>
            </a:r>
          </a:p>
          <a:p>
            <a:pPr algn="ctr"/>
            <a:r>
              <a:rPr lang="ru-RU" sz="1600" b="1" dirty="0">
                <a:latin typeface="Acrom Light" panose="00000400000000000000"/>
              </a:rPr>
              <a:t>по  23 мая 2017 г.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160761" y="4391679"/>
            <a:ext cx="161748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950" b="1" dirty="0">
                <a:latin typeface="Acrom Light" panose="00000400000000000000"/>
                <a:ea typeface="+mj-ea"/>
                <a:cs typeface="+mj-cs"/>
              </a:rPr>
              <a:t>Формирование проекта предварительного  Реестра отдыхающих по следующим критериям:</a:t>
            </a:r>
          </a:p>
          <a:p>
            <a:pPr marL="171450" indent="-171450" algn="ctr" fontAlgn="base">
              <a:buFontTx/>
              <a:buChar char="-"/>
            </a:pPr>
            <a:r>
              <a:rPr lang="ru-RU" sz="950" dirty="0">
                <a:latin typeface="Acrom Light" panose="00000400000000000000"/>
                <a:ea typeface="+mj-ea"/>
                <a:cs typeface="+mj-cs"/>
              </a:rPr>
              <a:t>периодичность  получения бесплатных путевок в предыдущие годы;</a:t>
            </a:r>
          </a:p>
          <a:p>
            <a:pPr marL="171450" indent="-171450" algn="ctr" fontAlgn="base">
              <a:buFontTx/>
              <a:buChar char="-"/>
            </a:pPr>
            <a:r>
              <a:rPr lang="ru-RU" sz="950" dirty="0">
                <a:latin typeface="Acrom Light" panose="00000400000000000000"/>
                <a:ea typeface="+mj-ea"/>
                <a:cs typeface="+mj-cs"/>
              </a:rPr>
              <a:t>время подачи заявления;</a:t>
            </a:r>
          </a:p>
          <a:p>
            <a:pPr marL="171450" indent="-171450" algn="ctr" fontAlgn="base">
              <a:buFontTx/>
              <a:buChar char="-"/>
            </a:pPr>
            <a:r>
              <a:rPr lang="ru-RU" sz="950" dirty="0">
                <a:latin typeface="Acrom Light" panose="00000400000000000000"/>
                <a:ea typeface="+mj-ea"/>
                <a:cs typeface="+mj-cs"/>
              </a:rPr>
              <a:t>наличие мест в квоте на отдых и оздоровление.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965271" y="4400943"/>
            <a:ext cx="1575775" cy="864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001" b="1" dirty="0">
                <a:latin typeface="Acrom Light" panose="00000400000000000000"/>
                <a:ea typeface="+mj-ea"/>
                <a:cs typeface="+mj-cs"/>
              </a:rPr>
              <a:t>Формирование  предложения для заявителей по критериям, указанным в заявлении 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8380506" y="2150891"/>
            <a:ext cx="1736675" cy="1969963"/>
          </a:xfrm>
          <a:prstGeom prst="rect">
            <a:avLst/>
          </a:prstGeom>
          <a:noFill/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ru-RU" sz="1100" b="1" dirty="0">
                <a:solidFill>
                  <a:srgbClr val="00719B"/>
                </a:solidFill>
                <a:latin typeface="Acrom Light" panose="00000400000000000000"/>
                <a:ea typeface="+mj-ea"/>
                <a:cs typeface="+mj-cs"/>
              </a:rPr>
              <a:t>Стадия проверки дополнительных документов </a:t>
            </a:r>
            <a:endParaRPr lang="ru-RU" sz="1100" dirty="0"/>
          </a:p>
        </p:txBody>
      </p:sp>
      <p:cxnSp>
        <p:nvCxnSpPr>
          <p:cNvPr id="75" name="Прямая соединительная линия 74"/>
          <p:cNvCxnSpPr>
            <a:endCxn id="61" idx="0"/>
          </p:cNvCxnSpPr>
          <p:nvPr/>
        </p:nvCxnSpPr>
        <p:spPr>
          <a:xfrm>
            <a:off x="5749122" y="4122064"/>
            <a:ext cx="4037" cy="27887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6648784" y="4393881"/>
            <a:ext cx="160384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Нашивка 83"/>
          <p:cNvSpPr/>
          <p:nvPr/>
        </p:nvSpPr>
        <p:spPr>
          <a:xfrm>
            <a:off x="10252235" y="1260328"/>
            <a:ext cx="1868739" cy="818866"/>
          </a:xfrm>
          <a:prstGeom prst="chevron">
            <a:avLst>
              <a:gd name="adj" fmla="val 16237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1" b="1" dirty="0">
                <a:latin typeface="Acrom Light" panose="00000400000000000000"/>
              </a:rPr>
              <a:t> </a:t>
            </a:r>
            <a:r>
              <a:rPr lang="ru-RU" sz="1600" b="1" dirty="0">
                <a:latin typeface="Acrom Light" panose="00000400000000000000"/>
              </a:rPr>
              <a:t>с 18 апреля</a:t>
            </a:r>
          </a:p>
          <a:p>
            <a:pPr algn="ctr"/>
            <a:r>
              <a:rPr lang="ru-RU" sz="1600" b="1" dirty="0">
                <a:latin typeface="Acrom Light" panose="00000400000000000000"/>
              </a:rPr>
              <a:t>по  23 мая 2017 г.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10240793" y="2163443"/>
            <a:ext cx="1736233" cy="1965192"/>
          </a:xfrm>
          <a:prstGeom prst="rect">
            <a:avLst/>
          </a:prstGeom>
          <a:noFill/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ru-RU" sz="1100" b="1" dirty="0">
                <a:solidFill>
                  <a:srgbClr val="00719B"/>
                </a:solidFill>
                <a:latin typeface="Acrom Light" panose="00000400000000000000"/>
                <a:ea typeface="+mj-ea"/>
                <a:cs typeface="+mj-cs"/>
              </a:rPr>
              <a:t>Стадия направления заявителям уведомлений о результатах рассмотрения заявлений на предоставление бесплатных путевок для отдыха и оздоровления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646573" y="4400943"/>
            <a:ext cx="160605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950" b="1" dirty="0">
                <a:latin typeface="Acrom Light" panose="00000400000000000000"/>
                <a:ea typeface="+mj-ea"/>
                <a:cs typeface="+mj-cs"/>
              </a:rPr>
              <a:t>Бронирование путевок для отдыха и оздоровления в конкретные предложенные организации отдыха и оздоровления, а также в случае отсутствия устраивающих предложений выбор сертификата на получение выплаты на самостоятельную организацию отдыха и оздоровления  </a:t>
            </a:r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 flipH="1">
            <a:off x="7436671" y="4114696"/>
            <a:ext cx="147" cy="29119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H="1">
            <a:off x="8401118" y="4391679"/>
            <a:ext cx="1716063" cy="260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H="1">
            <a:off x="10240793" y="4387870"/>
            <a:ext cx="1716063" cy="260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Picture 10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7873" y="3527021"/>
            <a:ext cx="390942" cy="411368"/>
          </a:xfrm>
          <a:prstGeom prst="rect">
            <a:avLst/>
          </a:prstGeom>
        </p:spPr>
      </p:pic>
      <p:sp>
        <p:nvSpPr>
          <p:cNvPr id="96" name="Прямоугольник 95"/>
          <p:cNvSpPr/>
          <p:nvPr/>
        </p:nvSpPr>
        <p:spPr>
          <a:xfrm>
            <a:off x="8352969" y="4372702"/>
            <a:ext cx="1716063" cy="2293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950" b="1" dirty="0">
                <a:latin typeface="Acrom Light" panose="00000400000000000000"/>
                <a:ea typeface="+mj-ea"/>
                <a:cs typeface="+mj-cs"/>
              </a:rPr>
              <a:t>В случае необходимости предоставление заявителем дополнительных документов:</a:t>
            </a:r>
          </a:p>
          <a:p>
            <a:pPr marL="171450" indent="-171450" algn="ctr" fontAlgn="base">
              <a:buFontTx/>
              <a:buChar char="-"/>
            </a:pPr>
            <a:r>
              <a:rPr lang="ru-RU" sz="950" dirty="0">
                <a:latin typeface="Acrom Light" panose="00000400000000000000"/>
                <a:ea typeface="+mj-ea"/>
                <a:cs typeface="+mj-cs"/>
              </a:rPr>
              <a:t>подтверждающих родство заявителя и ребенка;</a:t>
            </a:r>
          </a:p>
          <a:p>
            <a:pPr marL="171450" indent="-171450" algn="ctr" fontAlgn="base">
              <a:buFontTx/>
              <a:buChar char="-"/>
            </a:pPr>
            <a:r>
              <a:rPr lang="ru-RU" sz="950" dirty="0">
                <a:latin typeface="Acrom Light" panose="00000400000000000000"/>
                <a:ea typeface="+mj-ea"/>
                <a:cs typeface="+mj-cs"/>
              </a:rPr>
              <a:t>подтверждающих родство сопровождающего и ребенка;</a:t>
            </a:r>
          </a:p>
          <a:p>
            <a:pPr marL="171450" indent="-171450" algn="ctr" fontAlgn="base">
              <a:buFontTx/>
              <a:buChar char="-"/>
            </a:pPr>
            <a:r>
              <a:rPr lang="ru-RU" sz="950" dirty="0">
                <a:latin typeface="Acrom Light" panose="00000400000000000000"/>
                <a:ea typeface="+mj-ea"/>
                <a:cs typeface="+mj-cs"/>
              </a:rPr>
              <a:t>доверенности и пр.</a:t>
            </a:r>
          </a:p>
          <a:p>
            <a:pPr marL="171450" indent="-171450" algn="ctr" fontAlgn="base">
              <a:buFontTx/>
              <a:buChar char="-"/>
            </a:pPr>
            <a:endParaRPr lang="ru-RU" sz="1001" b="1" dirty="0">
              <a:latin typeface="Acrom Light" panose="00000400000000000000"/>
              <a:ea typeface="+mj-ea"/>
              <a:cs typeface="+mj-cs"/>
            </a:endParaRP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 flipH="1">
            <a:off x="9333197" y="4095440"/>
            <a:ext cx="147" cy="29119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H="1">
            <a:off x="11149745" y="4119798"/>
            <a:ext cx="147" cy="29119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Прямоугольник 109"/>
          <p:cNvSpPr/>
          <p:nvPr/>
        </p:nvSpPr>
        <p:spPr>
          <a:xfrm>
            <a:off x="10260963" y="4399733"/>
            <a:ext cx="1716063" cy="13388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fontAlgn="base"/>
            <a:r>
              <a:rPr lang="ru-RU" sz="900" b="1" dirty="0">
                <a:latin typeface="Acrom Light" panose="00000400000000000000"/>
                <a:ea typeface="+mj-ea"/>
                <a:cs typeface="+mj-cs"/>
              </a:rPr>
              <a:t>Направление заявителю уведомления о:</a:t>
            </a:r>
          </a:p>
          <a:p>
            <a:pPr algn="ctr" fontAlgn="base"/>
            <a:r>
              <a:rPr lang="ru-RU" sz="900" dirty="0">
                <a:latin typeface="Acrom Light" panose="00000400000000000000"/>
                <a:ea typeface="+mj-ea"/>
                <a:cs typeface="+mj-cs"/>
              </a:rPr>
              <a:t>- предоставлении бесплатной путевки для отдыха и оздоровления;</a:t>
            </a:r>
          </a:p>
          <a:p>
            <a:pPr algn="ctr" fontAlgn="base"/>
            <a:r>
              <a:rPr lang="ru-RU" sz="900" dirty="0">
                <a:latin typeface="Acrom Light" panose="00000400000000000000"/>
                <a:ea typeface="+mj-ea"/>
                <a:cs typeface="+mj-cs"/>
              </a:rPr>
              <a:t>-  отказе в предоставлении путевки для отдыха и оздоровления.</a:t>
            </a:r>
          </a:p>
        </p:txBody>
      </p:sp>
    </p:spTree>
    <p:extLst>
      <p:ext uri="{BB962C8B-B14F-4D97-AF65-F5344CB8AC3E}">
        <p14:creationId xmlns:p14="http://schemas.microsoft.com/office/powerpoint/2010/main" val="1264932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057" y="6301783"/>
            <a:ext cx="2743200" cy="365125"/>
          </a:xfrm>
        </p:spPr>
        <p:txBody>
          <a:bodyPr/>
          <a:lstStyle/>
          <a:p>
            <a:fld id="{5C379C6A-A93E-46E4-90DF-6DBB3C7CA1E0}" type="slidenum">
              <a:rPr lang="ru-RU" sz="1400" smtClean="0">
                <a:solidFill>
                  <a:srgbClr val="F27327"/>
                </a:solidFill>
                <a:latin typeface="Acrom Light"/>
              </a:rPr>
              <a:t>5</a:t>
            </a:fld>
            <a:endParaRPr lang="ru-RU" sz="1400">
              <a:solidFill>
                <a:srgbClr val="F27327"/>
              </a:solidFill>
              <a:latin typeface="Acrom Ligh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0071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45020" y="149281"/>
            <a:ext cx="11442887" cy="76059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719B"/>
                </a:solidFill>
                <a:latin typeface="Acrom Light" panose="00000400000000000000"/>
              </a:rPr>
              <a:t>ГЕОГРАФИЯ ОТДЫХА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482" y="812160"/>
            <a:ext cx="4829150" cy="578194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4285" y="2101882"/>
            <a:ext cx="5983013" cy="369332"/>
          </a:xfrm>
          <a:prstGeom prst="rect">
            <a:avLst/>
          </a:prstGeom>
          <a:solidFill>
            <a:srgbClr val="E1E865"/>
          </a:solidFill>
          <a:ln>
            <a:noFill/>
          </a:ln>
        </p:spPr>
        <p:txBody>
          <a:bodyPr wrap="square">
            <a:spAutoFit/>
          </a:bodyPr>
          <a:lstStyle/>
          <a:p>
            <a:pPr defTabSz="457200" fontAlgn="ctr"/>
            <a:r>
              <a:rPr lang="ru-RU" dirty="0">
                <a:latin typeface="Acrom Light" panose="00000400000000000000"/>
              </a:rPr>
              <a:t>Москва и Московская область</a:t>
            </a:r>
            <a:endParaRPr lang="ru-RU" dirty="0">
              <a:solidFill>
                <a:schemeClr val="bg1"/>
              </a:solidFill>
              <a:latin typeface="Acrom Light" panose="0000040000000000000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5021" y="2659669"/>
            <a:ext cx="5987322" cy="369332"/>
          </a:xfrm>
          <a:prstGeom prst="rect">
            <a:avLst/>
          </a:prstGeom>
          <a:solidFill>
            <a:srgbClr val="8B82C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buClr>
                <a:srgbClr val="F27327"/>
              </a:buClr>
            </a:pPr>
            <a:r>
              <a:rPr lang="ru-RU" dirty="0">
                <a:latin typeface="Acrom Light" panose="00000400000000000000"/>
              </a:rPr>
              <a:t>Север и Северо-Запад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7621" y="4991465"/>
            <a:ext cx="5987323" cy="369332"/>
          </a:xfrm>
          <a:prstGeom prst="rect">
            <a:avLst/>
          </a:prstGeom>
          <a:solidFill>
            <a:srgbClr val="FF7636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buClr>
                <a:srgbClr val="F27327"/>
              </a:buClr>
            </a:pPr>
            <a:r>
              <a:rPr lang="ru-RU" dirty="0">
                <a:latin typeface="Acrom Light" panose="00000400000000000000"/>
              </a:rPr>
              <a:t>Республика Беларусь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9242" y="4451734"/>
            <a:ext cx="5987323" cy="369332"/>
          </a:xfrm>
          <a:prstGeom prst="rect">
            <a:avLst/>
          </a:prstGeom>
          <a:solidFill>
            <a:srgbClr val="FF8793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buClr>
                <a:srgbClr val="F27327"/>
              </a:buClr>
            </a:pPr>
            <a:r>
              <a:rPr lang="ru-RU" dirty="0">
                <a:latin typeface="Acrom Light" panose="00000400000000000000"/>
              </a:rPr>
              <a:t>Черноморское и Азовское побережье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7620" y="3962920"/>
            <a:ext cx="5987323" cy="369332"/>
          </a:xfrm>
          <a:prstGeom prst="rect">
            <a:avLst/>
          </a:prstGeom>
          <a:solidFill>
            <a:srgbClr val="16BCEC"/>
          </a:solidFill>
          <a:ln>
            <a:noFill/>
          </a:ln>
        </p:spPr>
        <p:txBody>
          <a:bodyPr wrap="square">
            <a:spAutoFit/>
          </a:bodyPr>
          <a:lstStyle/>
          <a:p>
            <a:pPr defTabSz="457200" fontAlgn="ctr"/>
            <a:r>
              <a:rPr lang="ru-RU" dirty="0">
                <a:latin typeface="Acrom Light" panose="00000400000000000000"/>
              </a:rPr>
              <a:t>Кавказские Минводы</a:t>
            </a:r>
            <a:endParaRPr lang="ru-RU" dirty="0">
              <a:solidFill>
                <a:schemeClr val="bg1"/>
              </a:solidFill>
              <a:latin typeface="Acrom Light" panose="0000040000000000000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5020" y="3181401"/>
            <a:ext cx="6001545" cy="646331"/>
          </a:xfrm>
          <a:prstGeom prst="rect">
            <a:avLst/>
          </a:prstGeom>
          <a:solidFill>
            <a:srgbClr val="5AC083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buClr>
                <a:srgbClr val="F27327"/>
              </a:buClr>
            </a:pPr>
            <a:r>
              <a:rPr lang="ru-RU" dirty="0">
                <a:latin typeface="Acrom Light" panose="00000400000000000000"/>
              </a:rPr>
              <a:t>Золотое кольцо древних русских городов и Поволжье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7621" y="1667431"/>
            <a:ext cx="4801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27327"/>
                </a:solidFill>
                <a:latin typeface="Acrom Light" panose="00000400000000000000"/>
              </a:rPr>
              <a:t>ТУРИСТИЧЕСКИЕ И КУРОРТНЫЕ ЗОНЫ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0915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70876" y="185603"/>
            <a:ext cx="11460053" cy="848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200" dirty="0">
              <a:solidFill>
                <a:srgbClr val="00AAC0"/>
              </a:solidFill>
              <a:latin typeface="Acrom" panose="00000500000000000000" pitchFamily="50" charset="-52"/>
            </a:endParaRPr>
          </a:p>
          <a:p>
            <a:pPr algn="ctr"/>
            <a:r>
              <a:rPr lang="ru-RU" sz="2200" b="1" dirty="0">
                <a:solidFill>
                  <a:srgbClr val="00719B"/>
                </a:solidFill>
                <a:latin typeface="Acrom Light" panose="00000400000000000000"/>
                <a:ea typeface="+mj-ea"/>
                <a:cs typeface="+mj-cs"/>
              </a:rPr>
              <a:t>СПЕЦИАЛЬНО ДЛЯ ДЕТСКОЙ ОЗДОРОВИТЕЛЬНОЙ КАМПАНИИ РАЗРАБОТАНО 7 ТЕМАТИЧЕСКИХ ПРОГРАММ</a:t>
            </a:r>
          </a:p>
          <a:p>
            <a:endParaRPr lang="en-US" sz="2200" dirty="0">
              <a:solidFill>
                <a:srgbClr val="FF6938"/>
              </a:solidFill>
              <a:latin typeface="Acrom Light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/>
          <a:stretch>
            <a:fillRect/>
          </a:stretch>
        </p:blipFill>
        <p:spPr>
          <a:xfrm>
            <a:off x="1983545" y="1379073"/>
            <a:ext cx="7270508" cy="25359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46401" y="2478128"/>
            <a:ext cx="122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Acrom Light" panose="00000400000000000000" pitchFamily="50" charset="-52"/>
              </a:rPr>
              <a:t>"Учимся </a:t>
            </a:r>
          </a:p>
          <a:p>
            <a:pPr algn="ctr"/>
            <a:r>
              <a:rPr lang="ru-RU" sz="1600" dirty="0">
                <a:latin typeface="Acrom Light" panose="00000400000000000000" pitchFamily="50" charset="-52"/>
              </a:rPr>
              <a:t>Думать"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9401" y="2410972"/>
            <a:ext cx="2662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Acrom Light" panose="00000400000000000000" pitchFamily="50" charset="-52"/>
              </a:rPr>
              <a:t>"Москва.</a:t>
            </a:r>
          </a:p>
          <a:p>
            <a:pPr algn="ctr"/>
            <a:r>
              <a:rPr lang="ru-RU" sz="1600" dirty="0">
                <a:latin typeface="Acrom Light" panose="00000400000000000000" pitchFamily="50" charset="-52"/>
              </a:rPr>
              <a:t>Городские легенды"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08276" y="2368021"/>
            <a:ext cx="2595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Acrom Light" panose="00000400000000000000" pitchFamily="50" charset="-52"/>
              </a:rPr>
              <a:t>"Путешествие </a:t>
            </a:r>
            <a:br>
              <a:rPr lang="ru-RU" sz="1600" dirty="0">
                <a:latin typeface="Acrom Light" panose="00000400000000000000" pitchFamily="50" charset="-52"/>
              </a:rPr>
            </a:br>
            <a:r>
              <a:rPr lang="ru-RU" sz="1600" dirty="0">
                <a:latin typeface="Acrom Light" panose="00000400000000000000" pitchFamily="50" charset="-52"/>
              </a:rPr>
              <a:t>во времени"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7447" y="4107169"/>
            <a:ext cx="2235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Acrom Light" panose="00000400000000000000" pitchFamily="50" charset="-52"/>
              </a:rPr>
              <a:t>"Правильные</a:t>
            </a:r>
          </a:p>
          <a:p>
            <a:pPr algn="ctr"/>
            <a:r>
              <a:rPr lang="ru-RU" sz="1600" dirty="0">
                <a:latin typeface="Acrom Light" panose="00000400000000000000" pitchFamily="50" charset="-52"/>
              </a:rPr>
              <a:t>путешествия"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96440" y="4161958"/>
            <a:ext cx="2595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Acrom Light" panose="00000400000000000000" pitchFamily="50" charset="-52"/>
              </a:rPr>
              <a:t>"Проект: </a:t>
            </a:r>
          </a:p>
          <a:p>
            <a:pPr algn="ctr"/>
            <a:r>
              <a:rPr lang="ru-RU" sz="1600" dirty="0">
                <a:latin typeface="Acrom Light" panose="00000400000000000000" pitchFamily="50" charset="-52"/>
              </a:rPr>
              <a:t>Чемпионат 2018"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89751" y="4187817"/>
            <a:ext cx="190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Acrom Light" panose="00000400000000000000" pitchFamily="50" charset="-52"/>
              </a:rPr>
              <a:t>"Яркие люди"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98037" y="4289891"/>
            <a:ext cx="1799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Acrom Light" panose="00000400000000000000" pitchFamily="50" charset="-52"/>
              </a:rPr>
              <a:t>"Теория кино"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0071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70876" y="4915258"/>
            <a:ext cx="11176355" cy="414555"/>
          </a:xfrm>
          <a:prstGeom prst="rect">
            <a:avLst/>
          </a:prstGeom>
          <a:solidFill>
            <a:srgbClr val="F27327"/>
          </a:solidFill>
          <a:ln>
            <a:solidFill>
              <a:srgbClr val="F26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crom Light"/>
              </a:rPr>
              <a:t>Партнеры программ</a:t>
            </a:r>
          </a:p>
        </p:txBody>
      </p:sp>
      <p:pic>
        <p:nvPicPr>
          <p:cNvPr id="1026" name="Picture 2" descr="https://mosgortur.ru/uploads/partner/x5g/small/x5gPKsezuoQPE6vBUmYB3VWjF-LNLlK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70" y="5833769"/>
            <a:ext cx="1588278" cy="35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osgortur.ru/uploads/partner/iXT/small/iXTvGa6B97bWJ1LrJDPkgRNGX1x_WN2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364" y="5833769"/>
            <a:ext cx="1305076" cy="47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osgortur.ru/uploads/partner/8h8/small/8h8RIDpmNv1V6ccsrlPB6CF28LyhTKZ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706" y="5512881"/>
            <a:ext cx="77152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osgortur.ru/uploads/partner/Yj8/small/Yj8OJpoGS92HDw8CYLCTB6cotvXp8QI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818" y="5512881"/>
            <a:ext cx="116205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mosgortur.ru/uploads/partner/Oc8/small/Oc8cZVU7RQMoKs4LZtZbOdJb51fe-fPU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738" y="5471938"/>
            <a:ext cx="11239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mosgortur.ru/uploads/partner/X-L/small/X-L73S2uN29dUi5jJBKwIt8v1Gaxb_Uz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558" y="5521063"/>
            <a:ext cx="1162050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4243" y="5651403"/>
            <a:ext cx="2076694" cy="34145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0458" y="6185273"/>
            <a:ext cx="2106999" cy="334959"/>
          </a:xfrm>
          <a:prstGeom prst="rect">
            <a:avLst/>
          </a:prstGeom>
        </p:spPr>
      </p:pic>
      <p:sp>
        <p:nvSpPr>
          <p:cNvPr id="2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04106" y="6414826"/>
            <a:ext cx="2743200" cy="365125"/>
          </a:xfrm>
        </p:spPr>
        <p:txBody>
          <a:bodyPr/>
          <a:lstStyle/>
          <a:p>
            <a:fld id="{5C379C6A-A93E-46E4-90DF-6DBB3C7CA1E0}" type="slidenum">
              <a:rPr lang="ru-RU" sz="1400" smtClean="0">
                <a:solidFill>
                  <a:srgbClr val="F27327"/>
                </a:solidFill>
                <a:latin typeface="Acrom Light"/>
              </a:rPr>
              <a:t>6</a:t>
            </a:fld>
            <a:endParaRPr lang="ru-RU" sz="1400" dirty="0">
              <a:solidFill>
                <a:srgbClr val="F27327"/>
              </a:solidFill>
              <a:latin typeface="Acrom Light"/>
            </a:endParaRPr>
          </a:p>
        </p:txBody>
      </p:sp>
    </p:spTree>
    <p:extLst>
      <p:ext uri="{BB962C8B-B14F-4D97-AF65-F5344CB8AC3E}">
        <p14:creationId xmlns:p14="http://schemas.microsoft.com/office/powerpoint/2010/main" val="1897395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9C6A-A93E-46E4-90DF-6DBB3C7CA1E0}" type="slidenum">
              <a:rPr lang="ru-RU" smtClean="0"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19B"/>
          </a:solidFill>
          <a:ln>
            <a:solidFill>
              <a:srgbClr val="0071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crom" panose="00000500000000000000" pitchFamily="50" charset="-52"/>
              </a:rPr>
              <a:t>www.mosgortur.ru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crom" panose="00000500000000000000" pitchFamily="50" charset="-52"/>
              </a:rPr>
              <a:t>info@mosgortur.ru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crom" panose="00000500000000000000" pitchFamily="50" charset="-52"/>
              </a:rPr>
              <a:t>8 800 301 17 70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4" y="-85060"/>
            <a:ext cx="1851996" cy="10594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821" y="5554965"/>
            <a:ext cx="1085830" cy="66701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36847" y="2397948"/>
            <a:ext cx="10901778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crom Light" panose="00000400000000000000"/>
                <a:ea typeface="Calibri" panose="020F0502020204030204" pitchFamily="34" charset="0"/>
                <a:cs typeface="Times New Roman" panose="02020603050405020304" pitchFamily="18" charset="0"/>
              </a:rPr>
              <a:t>СПАСИБО!</a:t>
            </a:r>
            <a:endParaRPr lang="x-none" sz="3600" dirty="0">
              <a:solidFill>
                <a:schemeClr val="bg1"/>
              </a:solidFill>
              <a:latin typeface="Acrom Light" panose="000004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6719954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05023A5D9EF214C8B1A8C417682909E" ma:contentTypeVersion="4" ma:contentTypeDescription="Создание документа." ma:contentTypeScope="" ma:versionID="4c1d419e02ccb48cc98bde4cc633d5c7">
  <xsd:schema xmlns:xsd="http://www.w3.org/2001/XMLSchema" xmlns:xs="http://www.w3.org/2001/XMLSchema" xmlns:p="http://schemas.microsoft.com/office/2006/metadata/properties" xmlns:ns2="c2a25778-7da5-48f5-9793-1e8ec5e72592" targetNamespace="http://schemas.microsoft.com/office/2006/metadata/properties" ma:root="true" ma:fieldsID="1ef150bd4233c9a445202907eb04f8f3" ns2:_="">
    <xsd:import namespace="c2a25778-7da5-48f5-9793-1e8ec5e7259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a25778-7da5-48f5-9793-1e8ec5e725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По автору публикации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По дате публикации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FC4BC-F9E0-45BA-A72F-F986CD0D1864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c2a25778-7da5-48f5-9793-1e8ec5e72592"/>
    <ds:schemaRef ds:uri="http://schemas.microsoft.com/office/2006/documentManagement/typ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0687CF6-BDD9-4E90-8A9E-D359E2957B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a25778-7da5-48f5-9793-1e8ec5e725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ED8D44-7ED4-40C6-9683-7C3A4BBED0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1014</Words>
  <Application>Microsoft Office PowerPoint</Application>
  <PresentationFormat>Широкоэкранный</PresentationFormat>
  <Paragraphs>110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Acrom</vt:lpstr>
      <vt:lpstr>Acrom Light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НОВЫЕ ПОДХОДЫ К ОРГАНИЗАЦИИ ОТДЫХА И ОЗДОРОВЛЕНИЯ ЮНЫХ МОСКВИЧЕЙ </vt:lpstr>
      <vt:lpstr>В СООТВЕТСТВИЕ С НОВЫМ МОСКОВСКИМ ПОРЯДКОМ БЕСПЛАТНЫЕ ПУТЕВКИ ДЛЯ ОТДЫХА И ОЗДОРОВЛНИЯ ПРЕДОСТАВЛЯЮТСЯ </vt:lpstr>
      <vt:lpstr>ПОРЯДОК ПРЕДОСТАВЛЕНИЯ БЕСПЛАТНЫХ ПУТЕВОК ДЛЯ ОТДЫХА И ОЗДОРОВЛЕНИЯ В 2017 ГОДУ</vt:lpstr>
      <vt:lpstr>ГЕОГРАФИЯ ОТДЫХА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Наталья Сердешнова</dc:creator>
  <cp:lastModifiedBy>Юля Шеховцова</cp:lastModifiedBy>
  <cp:revision>69</cp:revision>
  <dcterms:modified xsi:type="dcterms:W3CDTF">2017-02-27T09:36:51Z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0x010100D05023A5D9EF214C8B1A8C417682909E</vt:lpwstr>
  </property>
</Properties>
</file>