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70" r:id="rId1"/>
  </p:sldMasterIdLst>
  <p:notesMasterIdLst>
    <p:notesMasterId r:id="rId20"/>
  </p:notesMasterIdLst>
  <p:sldIdLst>
    <p:sldId id="256" r:id="rId2"/>
    <p:sldId id="397" r:id="rId3"/>
    <p:sldId id="398" r:id="rId4"/>
    <p:sldId id="412" r:id="rId5"/>
    <p:sldId id="411" r:id="rId6"/>
    <p:sldId id="405" r:id="rId7"/>
    <p:sldId id="410" r:id="rId8"/>
    <p:sldId id="399" r:id="rId9"/>
    <p:sldId id="401" r:id="rId10"/>
    <p:sldId id="406" r:id="rId11"/>
    <p:sldId id="400" r:id="rId12"/>
    <p:sldId id="413" r:id="rId13"/>
    <p:sldId id="414" r:id="rId14"/>
    <p:sldId id="415" r:id="rId15"/>
    <p:sldId id="416" r:id="rId16"/>
    <p:sldId id="417" r:id="rId17"/>
    <p:sldId id="404" r:id="rId18"/>
    <p:sldId id="282" r:id="rId19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Franklin Gothic Book" panose="020B0503020102020204" pitchFamily="34" charset="0"/>
      <p:regular r:id="rId25"/>
      <p:italic r:id="rId26"/>
    </p:embeddedFont>
    <p:embeddedFont>
      <p:font typeface="Helvetica" panose="020B060402020202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Libre Baskerville" panose="020B0604020202020204" charset="0"/>
      <p:regular r:id="rId39"/>
      <p:bold r:id="rId40"/>
      <p: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Arial Narrow" panose="020B0606020202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CC00"/>
    <a:srgbClr val="564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61" autoAdjust="0"/>
  </p:normalViewPr>
  <p:slideViewPr>
    <p:cSldViewPr snapToGrid="0">
      <p:cViewPr varScale="1">
        <p:scale>
          <a:sx n="74" d="100"/>
          <a:sy n="74" d="100"/>
        </p:scale>
        <p:origin x="2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182A1-7BD3-48BF-AE4C-E26342BC1EC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96C2CF2-8FA6-473D-AA24-78E31BDBF312}">
      <dgm:prSet phldrT="[Текст]"/>
      <dgm:spPr/>
      <dgm:t>
        <a:bodyPr/>
        <a:lstStyle/>
        <a:p>
          <a:r>
            <a:rPr lang="ru-RU" dirty="0" smtClean="0"/>
            <a:t>Принятие закона об Образовании</a:t>
          </a:r>
          <a:endParaRPr lang="ru-RU" dirty="0"/>
        </a:p>
      </dgm:t>
    </dgm:pt>
    <dgm:pt modelId="{BE4D3B0C-4739-40C1-9A58-B92CC71F2E83}" type="parTrans" cxnId="{03CC965F-7FB0-4B36-A1CC-DFFDE1FAB52C}">
      <dgm:prSet/>
      <dgm:spPr/>
      <dgm:t>
        <a:bodyPr/>
        <a:lstStyle/>
        <a:p>
          <a:endParaRPr lang="ru-RU"/>
        </a:p>
      </dgm:t>
    </dgm:pt>
    <dgm:pt modelId="{EF265586-C086-4B21-9687-58108CB0E4F9}" type="sibTrans" cxnId="{03CC965F-7FB0-4B36-A1CC-DFFDE1FAB52C}">
      <dgm:prSet/>
      <dgm:spPr/>
      <dgm:t>
        <a:bodyPr/>
        <a:lstStyle/>
        <a:p>
          <a:endParaRPr lang="ru-RU"/>
        </a:p>
      </dgm:t>
    </dgm:pt>
    <dgm:pt modelId="{A3D95158-D1DC-4353-BB54-9596135C13FC}">
      <dgm:prSet phldrT="[Текст]"/>
      <dgm:spPr/>
      <dgm:t>
        <a:bodyPr/>
        <a:lstStyle/>
        <a:p>
          <a:r>
            <a:rPr lang="ru-RU" dirty="0" smtClean="0"/>
            <a:t>Принятие </a:t>
          </a:r>
          <a:r>
            <a:rPr lang="ru-RU" dirty="0" err="1" smtClean="0"/>
            <a:t>Федереальных</a:t>
          </a:r>
          <a:r>
            <a:rPr lang="ru-RU" dirty="0" smtClean="0"/>
            <a:t> образовательных стандартов для детей с ОВЗ</a:t>
          </a:r>
          <a:endParaRPr lang="ru-RU" dirty="0"/>
        </a:p>
      </dgm:t>
    </dgm:pt>
    <dgm:pt modelId="{E99DC760-8BDB-46CF-82DD-D989B4F12946}" type="parTrans" cxnId="{F2067592-17A4-4571-8224-500746C6030E}">
      <dgm:prSet/>
      <dgm:spPr/>
      <dgm:t>
        <a:bodyPr/>
        <a:lstStyle/>
        <a:p>
          <a:endParaRPr lang="ru-RU"/>
        </a:p>
      </dgm:t>
    </dgm:pt>
    <dgm:pt modelId="{E9C9C0CA-C6B4-473B-BF96-3CBA2EE2CB16}" type="sibTrans" cxnId="{F2067592-17A4-4571-8224-500746C6030E}">
      <dgm:prSet/>
      <dgm:spPr/>
      <dgm:t>
        <a:bodyPr/>
        <a:lstStyle/>
        <a:p>
          <a:endParaRPr lang="ru-RU"/>
        </a:p>
      </dgm:t>
    </dgm:pt>
    <dgm:pt modelId="{21553A19-CF15-4D5E-AF1B-37F548AAF940}">
      <dgm:prSet phldrT="[Текст]"/>
      <dgm:spPr/>
      <dgm:t>
        <a:bodyPr/>
        <a:lstStyle/>
        <a:p>
          <a:r>
            <a:rPr lang="ru-RU" dirty="0" smtClean="0"/>
            <a:t>Принятие Концепции ранней помощи в РФ</a:t>
          </a:r>
          <a:endParaRPr lang="ru-RU" dirty="0"/>
        </a:p>
      </dgm:t>
    </dgm:pt>
    <dgm:pt modelId="{146D7544-FA95-43D7-8D3A-5A87E183F8E1}" type="parTrans" cxnId="{F4EEB8D7-E50D-45ED-894A-6DAFC54FC590}">
      <dgm:prSet/>
      <dgm:spPr/>
      <dgm:t>
        <a:bodyPr/>
        <a:lstStyle/>
        <a:p>
          <a:endParaRPr lang="ru-RU"/>
        </a:p>
      </dgm:t>
    </dgm:pt>
    <dgm:pt modelId="{BF9040B8-132D-4AF2-BABD-4BE8B17C108F}" type="sibTrans" cxnId="{F4EEB8D7-E50D-45ED-894A-6DAFC54FC590}">
      <dgm:prSet/>
      <dgm:spPr/>
      <dgm:t>
        <a:bodyPr/>
        <a:lstStyle/>
        <a:p>
          <a:endParaRPr lang="ru-RU"/>
        </a:p>
      </dgm:t>
    </dgm:pt>
    <dgm:pt modelId="{DECAA4AC-6B11-4DBC-9EF5-EE760B3A16BB}" type="pres">
      <dgm:prSet presAssocID="{DEF182A1-7BD3-48BF-AE4C-E26342BC1EC5}" presName="arrowDiagram" presStyleCnt="0">
        <dgm:presLayoutVars>
          <dgm:chMax val="5"/>
          <dgm:dir/>
          <dgm:resizeHandles val="exact"/>
        </dgm:presLayoutVars>
      </dgm:prSet>
      <dgm:spPr/>
    </dgm:pt>
    <dgm:pt modelId="{44D21268-6FA2-42B3-8A2C-84FDCEC53B1D}" type="pres">
      <dgm:prSet presAssocID="{DEF182A1-7BD3-48BF-AE4C-E26342BC1EC5}" presName="arrow" presStyleLbl="bgShp" presStyleIdx="0" presStyleCnt="1"/>
      <dgm:spPr>
        <a:solidFill>
          <a:srgbClr val="0070C0"/>
        </a:solidFill>
      </dgm:spPr>
    </dgm:pt>
    <dgm:pt modelId="{CC95381F-E20F-4FCA-8B54-342D9DA09E0F}" type="pres">
      <dgm:prSet presAssocID="{DEF182A1-7BD3-48BF-AE4C-E26342BC1EC5}" presName="arrowDiagram3" presStyleCnt="0"/>
      <dgm:spPr/>
    </dgm:pt>
    <dgm:pt modelId="{F46FE2D6-0EE1-429D-A5DF-0233DCA4D1F9}" type="pres">
      <dgm:prSet presAssocID="{996C2CF2-8FA6-473D-AA24-78E31BDBF312}" presName="bullet3a" presStyleLbl="node1" presStyleIdx="0" presStyleCnt="3"/>
      <dgm:spPr/>
    </dgm:pt>
    <dgm:pt modelId="{FC03E3A2-391D-45B0-8A22-F9FE4E98EAAA}" type="pres">
      <dgm:prSet presAssocID="{996C2CF2-8FA6-473D-AA24-78E31BDBF31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7BED8-3B9C-4C49-9639-C376EB74B8EC}" type="pres">
      <dgm:prSet presAssocID="{A3D95158-D1DC-4353-BB54-9596135C13FC}" presName="bullet3b" presStyleLbl="node1" presStyleIdx="1" presStyleCnt="3"/>
      <dgm:spPr/>
    </dgm:pt>
    <dgm:pt modelId="{6A71EFBE-0501-49D6-9B95-A2D114228AFB}" type="pres">
      <dgm:prSet presAssocID="{A3D95158-D1DC-4353-BB54-9596135C13F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39FD1-4930-4FF8-90C2-463F5E9B253C}" type="pres">
      <dgm:prSet presAssocID="{21553A19-CF15-4D5E-AF1B-37F548AAF940}" presName="bullet3c" presStyleLbl="node1" presStyleIdx="2" presStyleCnt="3"/>
      <dgm:spPr/>
    </dgm:pt>
    <dgm:pt modelId="{3BD45315-3E48-483F-B65B-CAF3667F1FF9}" type="pres">
      <dgm:prSet presAssocID="{21553A19-CF15-4D5E-AF1B-37F548AAF94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EB8D7-E50D-45ED-894A-6DAFC54FC590}" srcId="{DEF182A1-7BD3-48BF-AE4C-E26342BC1EC5}" destId="{21553A19-CF15-4D5E-AF1B-37F548AAF940}" srcOrd="2" destOrd="0" parTransId="{146D7544-FA95-43D7-8D3A-5A87E183F8E1}" sibTransId="{BF9040B8-132D-4AF2-BABD-4BE8B17C108F}"/>
    <dgm:cxn modelId="{2FAABDC5-C4C1-407D-A57B-4E60A9A1D31E}" type="presOf" srcId="{A3D95158-D1DC-4353-BB54-9596135C13FC}" destId="{6A71EFBE-0501-49D6-9B95-A2D114228AFB}" srcOrd="0" destOrd="0" presId="urn:microsoft.com/office/officeart/2005/8/layout/arrow2"/>
    <dgm:cxn modelId="{01BA8765-4A86-4E00-B65B-FDE51AC06996}" type="presOf" srcId="{996C2CF2-8FA6-473D-AA24-78E31BDBF312}" destId="{FC03E3A2-391D-45B0-8A22-F9FE4E98EAAA}" srcOrd="0" destOrd="0" presId="urn:microsoft.com/office/officeart/2005/8/layout/arrow2"/>
    <dgm:cxn modelId="{4624DF29-9722-4CF7-B126-BD9349E425FC}" type="presOf" srcId="{DEF182A1-7BD3-48BF-AE4C-E26342BC1EC5}" destId="{DECAA4AC-6B11-4DBC-9EF5-EE760B3A16BB}" srcOrd="0" destOrd="0" presId="urn:microsoft.com/office/officeart/2005/8/layout/arrow2"/>
    <dgm:cxn modelId="{03CC965F-7FB0-4B36-A1CC-DFFDE1FAB52C}" srcId="{DEF182A1-7BD3-48BF-AE4C-E26342BC1EC5}" destId="{996C2CF2-8FA6-473D-AA24-78E31BDBF312}" srcOrd="0" destOrd="0" parTransId="{BE4D3B0C-4739-40C1-9A58-B92CC71F2E83}" sibTransId="{EF265586-C086-4B21-9687-58108CB0E4F9}"/>
    <dgm:cxn modelId="{899A41BD-3EE2-4DF8-BEA0-C600074EBCB5}" type="presOf" srcId="{21553A19-CF15-4D5E-AF1B-37F548AAF940}" destId="{3BD45315-3E48-483F-B65B-CAF3667F1FF9}" srcOrd="0" destOrd="0" presId="urn:microsoft.com/office/officeart/2005/8/layout/arrow2"/>
    <dgm:cxn modelId="{F2067592-17A4-4571-8224-500746C6030E}" srcId="{DEF182A1-7BD3-48BF-AE4C-E26342BC1EC5}" destId="{A3D95158-D1DC-4353-BB54-9596135C13FC}" srcOrd="1" destOrd="0" parTransId="{E99DC760-8BDB-46CF-82DD-D989B4F12946}" sibTransId="{E9C9C0CA-C6B4-473B-BF96-3CBA2EE2CB16}"/>
    <dgm:cxn modelId="{5E0360A4-C34D-4F72-A2E3-790A4C41C4E8}" type="presParOf" srcId="{DECAA4AC-6B11-4DBC-9EF5-EE760B3A16BB}" destId="{44D21268-6FA2-42B3-8A2C-84FDCEC53B1D}" srcOrd="0" destOrd="0" presId="urn:microsoft.com/office/officeart/2005/8/layout/arrow2"/>
    <dgm:cxn modelId="{C4403A04-96F5-4557-A6CD-D0E155C435D5}" type="presParOf" srcId="{DECAA4AC-6B11-4DBC-9EF5-EE760B3A16BB}" destId="{CC95381F-E20F-4FCA-8B54-342D9DA09E0F}" srcOrd="1" destOrd="0" presId="urn:microsoft.com/office/officeart/2005/8/layout/arrow2"/>
    <dgm:cxn modelId="{CE7BF2C3-61CD-4891-9370-FFA6126F1250}" type="presParOf" srcId="{CC95381F-E20F-4FCA-8B54-342D9DA09E0F}" destId="{F46FE2D6-0EE1-429D-A5DF-0233DCA4D1F9}" srcOrd="0" destOrd="0" presId="urn:microsoft.com/office/officeart/2005/8/layout/arrow2"/>
    <dgm:cxn modelId="{EAFAF7C8-DEA6-4E89-B04E-ABBBD194E73B}" type="presParOf" srcId="{CC95381F-E20F-4FCA-8B54-342D9DA09E0F}" destId="{FC03E3A2-391D-45B0-8A22-F9FE4E98EAAA}" srcOrd="1" destOrd="0" presId="urn:microsoft.com/office/officeart/2005/8/layout/arrow2"/>
    <dgm:cxn modelId="{BD7556AE-7085-41BC-893B-BDDEA484F1FA}" type="presParOf" srcId="{CC95381F-E20F-4FCA-8B54-342D9DA09E0F}" destId="{0D17BED8-3B9C-4C49-9639-C376EB74B8EC}" srcOrd="2" destOrd="0" presId="urn:microsoft.com/office/officeart/2005/8/layout/arrow2"/>
    <dgm:cxn modelId="{CA83F020-20AC-4CB7-A348-8AB24DA58E4A}" type="presParOf" srcId="{CC95381F-E20F-4FCA-8B54-342D9DA09E0F}" destId="{6A71EFBE-0501-49D6-9B95-A2D114228AFB}" srcOrd="3" destOrd="0" presId="urn:microsoft.com/office/officeart/2005/8/layout/arrow2"/>
    <dgm:cxn modelId="{87E7806D-43A0-4EC0-8B35-AD043D103B39}" type="presParOf" srcId="{CC95381F-E20F-4FCA-8B54-342D9DA09E0F}" destId="{3BE39FD1-4930-4FF8-90C2-463F5E9B253C}" srcOrd="4" destOrd="0" presId="urn:microsoft.com/office/officeart/2005/8/layout/arrow2"/>
    <dgm:cxn modelId="{A7B50F89-2DE7-4AC6-A340-E083152CC783}" type="presParOf" srcId="{CC95381F-E20F-4FCA-8B54-342D9DA09E0F}" destId="{3BD45315-3E48-483F-B65B-CAF3667F1FF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21268-6FA2-42B3-8A2C-84FDCEC53B1D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FE2D6-0EE1-429D-A5DF-0233DCA4D1F9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3E3A2-391D-45B0-8A22-F9FE4E98EAAA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Принятие закона об Образовании</a:t>
          </a:r>
          <a:endParaRPr lang="ru-RU" sz="1200" kern="1200" dirty="0"/>
        </a:p>
      </dsp:txBody>
      <dsp:txXfrm>
        <a:off x="853440" y="2835910"/>
        <a:ext cx="1420368" cy="1101090"/>
      </dsp:txXfrm>
    </dsp:sp>
    <dsp:sp modelId="{0D17BED8-3B9C-4C49-9639-C376EB74B8EC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1EFBE-0501-49D6-9B95-A2D114228AFB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Принятие </a:t>
          </a:r>
          <a:r>
            <a:rPr lang="ru-RU" sz="1200" kern="1200" dirty="0" err="1" smtClean="0"/>
            <a:t>Федереальных</a:t>
          </a:r>
          <a:r>
            <a:rPr lang="ru-RU" sz="1200" kern="1200" dirty="0" smtClean="0"/>
            <a:t> образовательных стандартов для детей с ОВЗ</a:t>
          </a:r>
          <a:endParaRPr lang="ru-RU" sz="1200" kern="1200" dirty="0"/>
        </a:p>
      </dsp:txBody>
      <dsp:txXfrm>
        <a:off x="2316480" y="1864359"/>
        <a:ext cx="1463040" cy="2072640"/>
      </dsp:txXfrm>
    </dsp:sp>
    <dsp:sp modelId="{3BE39FD1-4930-4FF8-90C2-463F5E9B253C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45315-3E48-483F-B65B-CAF3667F1FF9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Принятие Концепции ранней помощи в РФ</a:t>
          </a:r>
          <a:endParaRPr lang="ru-RU" sz="1200" kern="1200" dirty="0"/>
        </a:p>
      </dsp:txBody>
      <dsp:txXfrm>
        <a:off x="4053840" y="1289049"/>
        <a:ext cx="1463040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0724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Исчезла</a:t>
            </a:r>
            <a:r>
              <a:rPr lang="ru-RU" baseline="0" dirty="0" smtClean="0"/>
              <a:t> категория «необучаемый»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Усиление роли общественных организаций и</a:t>
            </a:r>
            <a:r>
              <a:rPr lang="ru-RU" baseline="0" dirty="0" smtClean="0"/>
              <a:t> экспертов как в изменении законодательства, так и в </a:t>
            </a:r>
            <a:r>
              <a:rPr lang="ru-RU" baseline="0" dirty="0" err="1" smtClean="0"/>
              <a:t>исполненении</a:t>
            </a:r>
            <a:r>
              <a:rPr lang="ru-RU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Появилось огромное количество культурных объектов и проектов с доступностью для лиц с ментальными нарушениями. Над программами работают музеи, проводятся конкурсы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32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116D7E4-8720-4447-9B0B-3F4D912C5E50}" type="slidenum">
              <a:rPr lang="ru-RU" altLang="ru-RU" sz="1800" smtClean="0">
                <a:solidFill>
                  <a:srgbClr val="000000"/>
                </a:solidFill>
                <a:latin typeface="Calibri" panose="020F0502020204030204" pitchFamily="34" charset="0"/>
                <a:ea typeface="Helvetica" panose="020B0604020202020204" pitchFamily="34" charset="0"/>
                <a:cs typeface="Arial" panose="020B0604020202020204" pitchFamily="34" charset="0"/>
                <a:sym typeface="Franklin Gothic Book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1800" smtClean="0">
              <a:solidFill>
                <a:srgbClr val="000000"/>
              </a:solidFill>
              <a:latin typeface="Calibri" panose="020F0502020204030204" pitchFamily="34" charset="0"/>
              <a:ea typeface="Helvetica" panose="020B0604020202020204" pitchFamily="34" charset="0"/>
              <a:cs typeface="Arial" panose="020B0604020202020204" pitchFamily="34" charset="0"/>
              <a:sym typeface="Franklin Gothic Book" pitchFamily="34" charset="0"/>
            </a:endParaRPr>
          </a:p>
        </p:txBody>
      </p:sp>
      <p:sp>
        <p:nvSpPr>
          <p:cNvPr id="34821" name="Нижний колонтитул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lnSpc>
                <a:spcPct val="118000"/>
              </a:lnSpc>
              <a:spcBef>
                <a:spcPct val="30000"/>
              </a:spcBef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srgbClr val="000000"/>
              </a:solidFill>
              <a:latin typeface="Calibri" panose="020F0502020204030204" pitchFamily="34" charset="0"/>
              <a:ea typeface="Helvetica" panose="020B0604020202020204" pitchFamily="34" charset="0"/>
              <a:cs typeface="Arial" panose="020B0604020202020204" pitchFamily="34" charset="0"/>
              <a:sym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8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528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Пример с отказами в выдаче на основе выписок</a:t>
            </a:r>
            <a:r>
              <a:rPr lang="ru-RU" baseline="0" dirty="0" smtClean="0"/>
              <a:t> из НПЦ ДП направлений на МСЭ – решение общее писать заявление письменно </a:t>
            </a:r>
            <a:r>
              <a:rPr lang="ru-RU" baseline="0" dirty="0" err="1" smtClean="0"/>
              <a:t>глав.врачу</a:t>
            </a:r>
            <a:r>
              <a:rPr lang="ru-RU" baseline="0" dirty="0" smtClean="0"/>
              <a:t> поликлиники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Пример с бабушкой и Даней – про ДТСЗН, опеку и Городской консилиум, волонтерская помощь.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Пример с образовательными организациями. Заявление «прошу обеспечить необходимые специальные </a:t>
            </a:r>
            <a:r>
              <a:rPr lang="ru-RU" baseline="0" dirty="0" err="1" smtClean="0"/>
              <a:t>обр.усл</a:t>
            </a:r>
            <a:r>
              <a:rPr lang="ru-RU" baseline="0" dirty="0" smtClean="0"/>
              <a:t>»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Пример с тем, что для получения ВК ребенка гоняли по кругу между всеми специалистами заново, психиатр не желал смотреть документы из «не родной» больницы, гнал в 6ю.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Организация ВК в один день, без мытарств.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lang="ru-RU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786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Фраза «Ничего для нас без нас» приобретает двойной смысл – с одной стороны лучше нас наши</a:t>
            </a:r>
            <a:r>
              <a:rPr lang="ru-RU" baseline="0" dirty="0" smtClean="0"/>
              <a:t> проблемы не знает никто. С другой стороны – если мы не будем эти </a:t>
            </a:r>
            <a:r>
              <a:rPr lang="ru-RU" baseline="0" dirty="0" err="1" smtClean="0"/>
              <a:t>приоблемы</a:t>
            </a:r>
            <a:r>
              <a:rPr lang="ru-RU" baseline="0" dirty="0" smtClean="0"/>
              <a:t> решать (или хотя бы обозначать, заявлять о них – они просто не решатся). </a:t>
            </a: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92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любом этапе родитель может </a:t>
            </a:r>
            <a:r>
              <a:rPr lang="ru-RU" smtClean="0"/>
              <a:t>снова прийти</a:t>
            </a:r>
            <a:r>
              <a:rPr lang="ru-RU" dirty="0" smtClean="0"/>
              <a:t>, или написать, или позвонить</a:t>
            </a:r>
            <a:r>
              <a:rPr lang="ru-RU" baseline="0" dirty="0" smtClean="0"/>
              <a:t> к нам.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011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90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5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1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EF7F0"/>
              </a:buClr>
              <a:buFont typeface="Trebuchet MS"/>
              <a:buNone/>
              <a:defRPr sz="2850" b="1" i="0" u="none" strike="noStrike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1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5740" marR="0" lvl="0" indent="-115348" algn="l" rtl="0">
              <a:spcBef>
                <a:spcPts val="0"/>
              </a:spcBef>
              <a:buClr>
                <a:schemeClr val="dk2"/>
              </a:buClr>
              <a:buSzPct val="72999"/>
              <a:buFont typeface="Noto Sans Symbols"/>
              <a:buChar char="⦿"/>
              <a:defRPr sz="19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90906" marR="0" lvl="1" indent="-84201" algn="l" rtl="0">
              <a:spcBef>
                <a:spcPts val="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725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569214" marR="0" lvl="2" indent="-121538" algn="l" rtl="0">
              <a:spcBef>
                <a:spcPts val="0"/>
              </a:spcBef>
              <a:buClr>
                <a:schemeClr val="accent4"/>
              </a:buClr>
              <a:buSzPct val="60000"/>
              <a:buFont typeface="Noto Sans Symbols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754379" marR="0" lvl="3" indent="-97154" algn="l" rtl="0">
              <a:spcBef>
                <a:spcPts val="0"/>
              </a:spcBef>
              <a:buClr>
                <a:schemeClr val="accent4"/>
              </a:buClr>
              <a:buSzPct val="80000"/>
              <a:buFont typeface="Noto Sans Symbols"/>
              <a:buChar char="●"/>
              <a:defRPr sz="15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960120" marR="0" lvl="4" indent="-119063" algn="l" rtl="0">
              <a:spcBef>
                <a:spcPts val="0"/>
              </a:spcBef>
              <a:buClr>
                <a:schemeClr val="accent4"/>
              </a:buClr>
              <a:buSzPct val="70000"/>
              <a:buFont typeface="Noto Sans Symbols"/>
              <a:buChar char="◉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104138" marR="0" lvl="5" indent="-73533" algn="l" rtl="0">
              <a:spcBef>
                <a:spcPts val="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sz="135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255013" marR="0" lvl="6" indent="-79628" algn="l" rtl="0">
              <a:spcBef>
                <a:spcPts val="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85316" marR="0" lvl="7" indent="-61341" algn="l" rtl="0">
              <a:spcBef>
                <a:spcPts val="0"/>
              </a:spcBef>
              <a:buClr>
                <a:schemeClr val="accent4"/>
              </a:buClr>
              <a:buSzPct val="100000"/>
              <a:buFont typeface="Trebuchet MS"/>
              <a:buChar char="•"/>
              <a:defRPr sz="12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543050" marR="0" lvl="8" indent="-76200" algn="l" rtl="0">
              <a:spcBef>
                <a:spcPts val="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chemeClr val="dk2"/>
              </a:buClr>
              <a:buSzPct val="25000"/>
            </a:pPr>
            <a:fld id="{00000000-1234-1234-1234-123412341234}" type="slidenum">
              <a:rPr lang="ru-RU" sz="825" smtClean="0">
                <a:solidFill>
                  <a:schemeClr val="dk2"/>
                </a:solidFill>
              </a:rPr>
              <a:pPr algn="r">
                <a:buClr>
                  <a:schemeClr val="dk2"/>
                </a:buClr>
                <a:buSzPct val="25000"/>
              </a:pPr>
              <a:t>‹#›</a:t>
            </a:fld>
            <a:endParaRPr lang="ru-RU" sz="825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9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B57-C561-4117-9FD0-4C57B94A9090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DD08E-2E8D-439A-8D0E-D627B54B1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8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contact-autism.ru/" TargetMode="External"/><Relationship Id="rId4" Type="http://schemas.openxmlformats.org/officeDocument/2006/relationships/hyperlink" Target="http://www.facebook.com/groups/autism.kontak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2&#1072;&#1087;&#1088;&#1077;&#1083;&#1103;.&#1088;&#1092;/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oo.kontakt@yandex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mailto:mos.as.di@mail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13419055_1731925200420012_9209876537417536503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829" y="454289"/>
            <a:ext cx="4086129" cy="105519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856179" y="2231464"/>
            <a:ext cx="7083300" cy="10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u" sz="2400" dirty="0"/>
              <a:t> </a:t>
            </a:r>
            <a:r>
              <a:rPr lang="ru" sz="2800" b="1" dirty="0" smtClean="0"/>
              <a:t>«</a:t>
            </a:r>
            <a:r>
              <a:rPr lang="ru-RU" sz="2800" b="1" dirty="0"/>
              <a:t>Ребенок с РАС в современном обществе: проблемы и пути </a:t>
            </a:r>
            <a:r>
              <a:rPr lang="ru-RU" sz="2800" b="1" dirty="0" smtClean="0"/>
              <a:t>решения</a:t>
            </a:r>
            <a:r>
              <a:rPr lang="ru" sz="2800" b="1" dirty="0" smtClean="0"/>
              <a:t>» </a:t>
            </a:r>
            <a:endParaRPr sz="2800" b="1" dirty="0"/>
          </a:p>
        </p:txBody>
      </p:sp>
      <p:pic>
        <p:nvPicPr>
          <p:cNvPr id="5" name="Shape 92"/>
          <p:cNvPicPr preferRelativeResize="0">
            <a:picLocks noGrp="1"/>
          </p:cNvPicPr>
          <p:nvPr>
            <p:ph type="ctrTitle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94632"/>
            <a:ext cx="3759000" cy="9878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21102" y="4248397"/>
            <a:ext cx="80570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Третья Международная конференция: Диагностика</a:t>
            </a:r>
            <a:r>
              <a:rPr lang="ru-RU" dirty="0"/>
              <a:t>, коррекция, сопровождение при аутизме: поиск общих решений -  Россия и </a:t>
            </a:r>
            <a:r>
              <a:rPr lang="ru-RU" dirty="0" smtClean="0"/>
              <a:t>Франция</a:t>
            </a:r>
          </a:p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НИЧЕГО ДЛЯ НАС БЕЗ НАС!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Выбор </a:t>
            </a:r>
            <a:r>
              <a:rPr lang="ru-RU" dirty="0"/>
              <a:t>за родителем. Но. </a:t>
            </a:r>
          </a:p>
          <a:p>
            <a:r>
              <a:rPr lang="ru-RU" dirty="0"/>
              <a:t>Выбор родителя должен быть квалифицированным, взвешенным и максимально учитывающим все обстоятельства. Для этого родителю должна быть оказана максимальная информационная, организационная, </a:t>
            </a:r>
            <a:r>
              <a:rPr lang="ru-RU" dirty="0" smtClean="0"/>
              <a:t>юридическая, психологическая  </a:t>
            </a:r>
            <a:r>
              <a:rPr lang="ru-RU" dirty="0"/>
              <a:t>и прочая поддержка, которая поможет сделать этот выбор правильно. </a:t>
            </a:r>
          </a:p>
          <a:p>
            <a:pPr marL="9039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63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Работа со «случаем». Служба «одного окна»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7058" y="1196239"/>
            <a:ext cx="2898661" cy="3086100"/>
          </a:xfrm>
        </p:spPr>
        <p:txBody>
          <a:bodyPr/>
          <a:lstStyle/>
          <a:p>
            <a:r>
              <a:rPr lang="ru-RU" dirty="0" smtClean="0"/>
              <a:t>Задача – разорвать замкнутый круг в любой из систем: в здравоохранении, соцзащите, или образовании.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71" y="1370410"/>
            <a:ext cx="2527204" cy="187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09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50166" y="992038"/>
            <a:ext cx="8445260" cy="3125442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ru-RU" sz="1400" b="1" dirty="0" smtClean="0">
                <a:latin typeface="Calibri"/>
                <a:ea typeface="Calibri"/>
                <a:cs typeface="Calibri"/>
                <a:sym typeface="Calibri"/>
              </a:rPr>
              <a:t>Повышение </a:t>
            </a:r>
            <a:r>
              <a:rPr lang="ru-RU" sz="1400" b="1" dirty="0">
                <a:latin typeface="Calibri"/>
                <a:ea typeface="Calibri"/>
                <a:cs typeface="Calibri"/>
                <a:sym typeface="Calibri"/>
              </a:rPr>
              <a:t>уровня информированности родителей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ru-RU" sz="1400" b="1" dirty="0">
                <a:latin typeface="Calibri"/>
                <a:ea typeface="Calibri"/>
                <a:cs typeface="Calibri"/>
                <a:sym typeface="Calibri"/>
              </a:rPr>
              <a:t>обучение родителей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для повышения уровня их ре/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абилитационной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 компетентности даст детям из группы риска возможность начать процесс ре/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абилитации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 сразу же (в том числе с помощью самих родителей), а также позволит родителям наладить контакт, помочь в воспитании ребенка и в решении специфических педагогических задач, а в конечном итоге, позволит эффективнее и быстрее наладить все пути помощи, улучшит обстановку в семье, послужит целям профилактики социального сиротства, позволит максимально реабилитировать ребенка к школьному возрасту. </a:t>
            </a:r>
            <a:endParaRPr lang="ru-RU" sz="1400" dirty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25000"/>
            </a:pP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Отсутствие 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адеквартной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 статистики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, централизованного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учета и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невозможность прогнозирования является, в том числе, следствием отсутствия инструмента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межведомственного учета таких детей. Межведомственная 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пациентоцентрированная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 база пациентов (регистр) была бы замечательным инструментом для решения большинства задач.</a:t>
            </a:r>
          </a:p>
          <a:p>
            <a:pPr algn="just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25000"/>
            </a:pPr>
            <a:r>
              <a:rPr lang="ru-RU" sz="1400" dirty="0" smtClean="0">
                <a:latin typeface="Calibri"/>
                <a:ea typeface="Calibri"/>
                <a:cs typeface="Calibri"/>
                <a:sym typeface="Calibri"/>
              </a:rPr>
              <a:t>Глубочайший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кадровый дефицит может быть частично (но существенно) восполнен обучением родителей основам работы со своим ребенком.</a:t>
            </a:r>
          </a:p>
          <a:p>
            <a:pPr algn="just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25000"/>
            </a:pPr>
            <a:r>
              <a:rPr lang="ru-RU" sz="1400" dirty="0" smtClean="0">
                <a:latin typeface="Calibri"/>
                <a:ea typeface="Calibri"/>
                <a:cs typeface="Calibri"/>
                <a:sym typeface="Calibri"/>
              </a:rPr>
              <a:t>Обучение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специалистов здравоохранения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позволило бы 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наладить выявление группы риска по РАС в самом раннем возрасте, а обучение специалистов сферы образования и социального обслуживания - наладить помощь детям и  семьям детей с РАС и другими ментальными нарушениями.</a:t>
            </a:r>
          </a:p>
          <a:p>
            <a:pPr marL="128588" indent="-128588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</a:pPr>
            <a:endParaRPr sz="1575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7700" y="401960"/>
            <a:ext cx="663773" cy="697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01595" y="82170"/>
            <a:ext cx="2092239" cy="334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88" dirty="0">
                <a:hlinkClick r:id="rId4"/>
              </a:rPr>
              <a:t>www.facebook.com/groups/autism.kontakt</a:t>
            </a:r>
            <a:endParaRPr lang="ru-RU" sz="788" dirty="0"/>
          </a:p>
          <a:p>
            <a:pPr algn="ctr"/>
            <a:r>
              <a:rPr lang="en-US" sz="788" dirty="0">
                <a:hlinkClick r:id="rId5"/>
              </a:rPr>
              <a:t>www.contact-autism.ru</a:t>
            </a:r>
            <a:r>
              <a:rPr lang="en-US" sz="788" dirty="0"/>
              <a:t> </a:t>
            </a:r>
            <a:endParaRPr lang="ru-RU" sz="788" dirty="0"/>
          </a:p>
        </p:txBody>
      </p:sp>
      <p:sp>
        <p:nvSpPr>
          <p:cNvPr id="5" name="Shape 103"/>
          <p:cNvSpPr txBox="1">
            <a:spLocks/>
          </p:cNvSpPr>
          <p:nvPr/>
        </p:nvSpPr>
        <p:spPr>
          <a:xfrm>
            <a:off x="1857375" y="318642"/>
            <a:ext cx="5429250" cy="13144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  <a:defRPr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46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79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Noto Sans Symbols"/>
              <a:buChar char="○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44144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621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621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621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620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620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ru-RU" sz="2175" b="1" dirty="0">
                <a:solidFill>
                  <a:srgbClr val="0070C0"/>
                </a:solidFill>
              </a:rPr>
              <a:t>«НИЧЕГО ДЛЯ НАС БЕЗ НАС!»</a:t>
            </a:r>
          </a:p>
          <a:p>
            <a:pPr marL="0" indent="0" algn="ctr">
              <a:buSzPct val="25000"/>
              <a:buNone/>
            </a:pPr>
            <a:endParaRPr lang="ru-RU" sz="2175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500" y="2375542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/>
              <a:t> </a:t>
            </a:r>
            <a:br>
              <a:rPr lang="ru-RU" sz="1050" dirty="0"/>
            </a:b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169620805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336" y="120461"/>
            <a:ext cx="8237207" cy="735882"/>
          </a:xfrm>
        </p:spPr>
        <p:txBody>
          <a:bodyPr/>
          <a:lstStyle/>
          <a:p>
            <a:r>
              <a:rPr lang="ru-RU" sz="2000" b="1" dirty="0" smtClean="0"/>
              <a:t>Информационная</a:t>
            </a:r>
            <a:r>
              <a:rPr lang="ru-RU" sz="2000" dirty="0" smtClean="0"/>
              <a:t> </a:t>
            </a:r>
            <a:r>
              <a:rPr lang="ru-RU" sz="2000" b="1" dirty="0" smtClean="0"/>
              <a:t>поддержка семьи с ребенком с ОВЗ в области образования включает: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00639" y="976297"/>
            <a:ext cx="8520600" cy="79260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Первичные индивидуальные консультаций (информирование)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Выявления причин возникших трудностей и поиска решения по существу (</a:t>
            </a:r>
            <a:r>
              <a:rPr lang="ru-RU" sz="1600" dirty="0" err="1" smtClean="0"/>
              <a:t>переформулирование</a:t>
            </a:r>
            <a:r>
              <a:rPr lang="ru-RU" sz="1600" dirty="0" smtClean="0"/>
              <a:t> задач)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Подбор «партнеров», которые помогут разрешить семье сложившуюся ситуацию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Помощь в выборе дальнейшей стратегии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Психологическая поддержка (групповая работа, индивидуальные консультации)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Семинары, тренинги, </a:t>
            </a:r>
            <a:r>
              <a:rPr lang="ru-RU" sz="1600" dirty="0" err="1" smtClean="0"/>
              <a:t>супервизии</a:t>
            </a:r>
            <a:r>
              <a:rPr lang="ru-RU" sz="1600" dirty="0" smtClean="0"/>
              <a:t> </a:t>
            </a:r>
            <a:r>
              <a:rPr lang="ru-RU" sz="1600" dirty="0" smtClean="0"/>
              <a:t>для родителей (и специалистов)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Выездных мероприятий в </a:t>
            </a:r>
            <a:r>
              <a:rPr lang="ru-RU" sz="1600" dirty="0" smtClean="0"/>
              <a:t>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 smtClean="0"/>
              <a:t>бразовательных</a:t>
            </a:r>
            <a:r>
              <a:rPr lang="ru-RU" sz="1600" dirty="0" smtClean="0"/>
              <a:t>, социальных и медицинских учреждениях – в </a:t>
            </a:r>
            <a:r>
              <a:rPr lang="ru-RU" sz="1600" dirty="0" err="1" smtClean="0"/>
              <a:t>т.ч.с</a:t>
            </a:r>
            <a:r>
              <a:rPr lang="ru-RU" sz="1600" dirty="0" smtClean="0"/>
              <a:t> организованными родительскими группами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Помощи с формированием инициативных групп (в </a:t>
            </a:r>
            <a:r>
              <a:rPr lang="ru-RU" sz="1600" dirty="0" err="1" smtClean="0"/>
              <a:t>т.ч.формированием</a:t>
            </a:r>
            <a:r>
              <a:rPr lang="ru-RU" sz="1600" dirty="0" smtClean="0"/>
              <a:t> классов, подбором учреждений, ведении переговоров с образовательными учреждениями и т.п.)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Инициирование ознакомительных мероприятий в образовательных учреждениях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Сбор, обмен и распространение информации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3" y="4281525"/>
            <a:ext cx="1384663" cy="8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99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1701" y="116851"/>
            <a:ext cx="8520599" cy="80099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Обычно, консультация выглядит так: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1701" y="517350"/>
            <a:ext cx="7012125" cy="34164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600" dirty="0" smtClean="0"/>
              <a:t>Разъяснение прав и рассказ о возможностях для ребенка.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Подбор медицинского учреждения для прохождения ВК. Помощь в определении мест для необходимых </a:t>
            </a:r>
            <a:r>
              <a:rPr lang="ru-RU" sz="1600" dirty="0" err="1" smtClean="0"/>
              <a:t>доп.обследований</a:t>
            </a:r>
            <a:r>
              <a:rPr lang="ru-RU" sz="1600" dirty="0" smtClean="0"/>
              <a:t>, разъяснения механизмов получения необходимых направлений и т.п.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Разъяснения о необходимости и порядке оформления инвалидности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Разъяснение о необходимости прохождения  ПМПК. Акцент: заключение – необходимо для защиты прав ребенка на образование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Для дошкольников: подбор </a:t>
            </a:r>
            <a:r>
              <a:rPr lang="ru-RU" sz="1600" dirty="0" smtClean="0"/>
              <a:t>круга образовательных учреждений, подходящих по нескольким параметрам (главные принципы: территориальный и квалификационный)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Shape 317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0196" y="2199736"/>
            <a:ext cx="2438300" cy="2003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25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871774" y="113300"/>
            <a:ext cx="7459425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000" b="1" dirty="0"/>
              <a:t>Родители как ресурс. НКО как ресурс. Помощь: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481006" y="571100"/>
            <a:ext cx="8107500" cy="353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1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Информационная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(маршрутеризация ребенка с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ОВЗ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в Москве - МГАРДИ,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«Контакт» и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т.п.)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2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Правовая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для родителей и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специалистов</a:t>
            </a:r>
            <a:endParaRPr lang="ru" sz="1800" dirty="0">
              <a:solidFill>
                <a:schemeClr val="tx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3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Психологическая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поддержка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4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Организационная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: “диспетчерская” для отдельных родителей и групп родителей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5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Р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абочие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группы при Департаментах города, межведомственное взаимодействие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6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Образовательная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: курсы для родителей, для специалистов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7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Финансовая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со стороны фондов - для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семей</a:t>
            </a:r>
            <a:endParaRPr lang="ru" sz="1800" dirty="0">
              <a:solidFill>
                <a:schemeClr val="tx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8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Noto Sans Symbols"/>
                <a:cs typeface="Noto Sans Symbols"/>
                <a:sym typeface="Noto Sans Symbols"/>
              </a:rPr>
              <a:t>.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Финансовая </a:t>
            </a:r>
            <a:r>
              <a:rPr lang="ru" sz="1800" dirty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со стороны других некоммерческих организаций, для проектов, совместных с </a:t>
            </a: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гос.учреждениями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 dirty="0" smtClean="0">
                <a:solidFill>
                  <a:schemeClr val="tx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9. НКО – как исполнитель соц.услуг</a:t>
            </a:r>
            <a:endParaRPr lang="ru" sz="1800" dirty="0">
              <a:solidFill>
                <a:schemeClr val="tx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84568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77190"/>
            <a:ext cx="8520599" cy="8009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мы будем делать в ближайшее время (надеемся, что с вами)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699" y="961256"/>
            <a:ext cx="8520599" cy="3340199"/>
          </a:xfrm>
        </p:spPr>
        <p:txBody>
          <a:bodyPr/>
          <a:lstStyle/>
          <a:p>
            <a:r>
              <a:rPr lang="ru-RU" sz="1400" dirty="0" smtClean="0"/>
              <a:t>Создавать информационную доступность: карта-портал «Открытые двери», при поддержке ВОРДИ, МГАРДИ, Координационного совета по делам инвалидов при ОП РФ </a:t>
            </a:r>
          </a:p>
          <a:p>
            <a:r>
              <a:rPr lang="ru-RU" sz="1400" dirty="0" err="1" smtClean="0"/>
              <a:t>Инфоримировать</a:t>
            </a:r>
            <a:r>
              <a:rPr lang="ru-RU" sz="1400" dirty="0" smtClean="0"/>
              <a:t> и просвещать общество: Фестивали, спектакли, адаптированные показы мультфильмов, музейные показы, обучение сотрудников кафе и других публичных мест. </a:t>
            </a:r>
            <a:r>
              <a:rPr lang="en-US" sz="1400" dirty="0" smtClean="0">
                <a:hlinkClick r:id="rId2"/>
              </a:rPr>
              <a:t>http://</a:t>
            </a:r>
            <a:r>
              <a:rPr lang="ru-RU" sz="1400" dirty="0" smtClean="0">
                <a:hlinkClick r:id="rId2"/>
              </a:rPr>
              <a:t>2апреля.рф</a:t>
            </a:r>
            <a:r>
              <a:rPr lang="en-US" sz="1400" dirty="0" smtClean="0"/>
              <a:t> </a:t>
            </a:r>
            <a:r>
              <a:rPr lang="ru-RU" sz="1400" dirty="0" smtClean="0"/>
              <a:t> Проводить конкурсы, как инклюзивные, так и специальные, как для детей, так и для взрослых (и специалистов, и родителей)</a:t>
            </a:r>
          </a:p>
          <a:p>
            <a:r>
              <a:rPr lang="ru-RU" sz="1400" dirty="0" smtClean="0"/>
              <a:t>Адаптированные занятия для детей: </a:t>
            </a:r>
            <a:r>
              <a:rPr lang="ru-RU" sz="1400" dirty="0" err="1" smtClean="0"/>
              <a:t>Мастерславль</a:t>
            </a:r>
            <a:r>
              <a:rPr lang="ru-RU" sz="1400" dirty="0" smtClean="0"/>
              <a:t> и другие аналогичные проекты, спортивные секции (коньки, лыжи, плавание, батуты, бадминтон, футбол и т.д.)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Строить межведомственную систему поддержки семьи. </a:t>
            </a:r>
          </a:p>
          <a:p>
            <a:r>
              <a:rPr lang="ru-RU" sz="1400" dirty="0" smtClean="0"/>
              <a:t>Продолжать внедрять  в систему образования, здравоохранения, социальной защиты новых методик обучения, ре\</a:t>
            </a:r>
            <a:r>
              <a:rPr lang="ru-RU" sz="1400" dirty="0" err="1" smtClean="0"/>
              <a:t>абилитации</a:t>
            </a:r>
            <a:r>
              <a:rPr lang="ru-RU" sz="1400" dirty="0" smtClean="0"/>
              <a:t>, диагностики и </a:t>
            </a:r>
            <a:r>
              <a:rPr lang="ru-RU" sz="1400" dirty="0" err="1" smtClean="0"/>
              <a:t>скринингов</a:t>
            </a:r>
            <a:r>
              <a:rPr lang="ru-RU" sz="1400" dirty="0" smtClean="0"/>
              <a:t> и т.д.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5082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12571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80800" tIns="40400" rIns="80800" bIns="40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sz="2400" b="1" i="0" u="none" strike="noStrike" cap="none" dirty="0" smtClean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Участники проекта (партнеры):</a:t>
            </a:r>
            <a:endParaRPr lang="ru" sz="2400" b="1" i="0" u="none" strike="noStrike" cap="none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69841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80800" tIns="40400" rIns="80800" bIns="40400" anchor="t" anchorCtr="0">
            <a:noAutofit/>
          </a:bodyPr>
          <a:lstStyle/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МГАРДИ 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РОО помощи детям с РАС «Контакт»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Городской психолого-педагогический центр ДО </a:t>
            </a:r>
            <a:r>
              <a:rPr lang="ru-RU" dirty="0" smtClean="0">
                <a:latin typeface="+mn-lt"/>
                <a:ea typeface="Times New Roman"/>
                <a:cs typeface="Times New Roman"/>
                <a:sym typeface="Times New Roman"/>
              </a:rPr>
              <a:t>Москвы (ГППЦ).</a:t>
            </a:r>
            <a:endParaRPr lang="ru-RU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Городской ресурсный центр поддержки семьи и детства “Отрадное” Департамента труда и социальной защиты населения города Москвы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НПЦ ДП </a:t>
            </a:r>
            <a:r>
              <a:rPr lang="ru-RU" dirty="0" smtClean="0">
                <a:latin typeface="+mn-lt"/>
                <a:ea typeface="Times New Roman"/>
                <a:cs typeface="Times New Roman"/>
                <a:sym typeface="Times New Roman"/>
              </a:rPr>
              <a:t>ДЗМ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Times New Roman"/>
                <a:cs typeface="Times New Roman"/>
                <a:sym typeface="Times New Roman"/>
              </a:rPr>
              <a:t>НПЦ ПЗДП ДЗМ</a:t>
            </a:r>
            <a:endParaRPr lang="ru-RU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Федеральный ресурсный центр по аутизму 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Автономная некоммерческая организация «Центр реабилитации инвалидов детства «Наш солнечный мир» 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Специалисты и эксперты по РАС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Московская ассоциация Специалистов Службы ранней помощи по профилактике детской инвалидности</a:t>
            </a:r>
          </a:p>
          <a:p>
            <a:pPr marL="180000" indent="-28575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ea typeface="Times New Roman"/>
                <a:cs typeface="Times New Roman"/>
                <a:sym typeface="Times New Roman"/>
              </a:rPr>
              <a:t>Коалиция помощи детям и взрослым с РАС в России</a:t>
            </a:r>
          </a:p>
          <a:p>
            <a:pPr marL="18000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575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solidFill>
            <a:srgbClr val="939598"/>
          </a:solidFill>
          <a:ln>
            <a:noFill/>
          </a:ln>
        </p:spPr>
        <p:txBody>
          <a:bodyPr lIns="80800" tIns="40400" rIns="80800" bIns="40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ru" sz="1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>
            <a:spLocks noGrp="1"/>
          </p:cNvSpPr>
          <p:nvPr>
            <p:ph type="title" idx="4294967295"/>
          </p:nvPr>
        </p:nvSpPr>
        <p:spPr>
          <a:xfrm>
            <a:off x="0" y="881063"/>
            <a:ext cx="2638425" cy="46037"/>
          </a:xfrm>
          <a:prstGeom prst="rect">
            <a:avLst/>
          </a:prstGeom>
          <a:noFill/>
          <a:ln>
            <a:noFill/>
          </a:ln>
        </p:spPr>
        <p:txBody>
          <a:bodyPr lIns="80800" tIns="40400" rIns="80800" bIns="40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Контакты: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4294967295"/>
          </p:nvPr>
        </p:nvSpPr>
        <p:spPr>
          <a:xfrm>
            <a:off x="242857" y="1249209"/>
            <a:ext cx="8229600" cy="3276600"/>
          </a:xfrm>
          <a:prstGeom prst="rect">
            <a:avLst/>
          </a:prstGeom>
          <a:noFill/>
          <a:ln>
            <a:noFill/>
          </a:ln>
        </p:spPr>
        <p:txBody>
          <a:bodyPr lIns="80800" tIns="40400" rIns="80800" bIns="40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r>
              <a:rPr lang="ru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РОО помощи детям с РАС “Контакт”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r>
              <a:rPr lang="ru" sz="1600" b="0" i="0" u="sng" strike="noStrike" cap="none" dirty="0">
                <a:solidFill>
                  <a:srgbClr val="0070C0"/>
                </a:solidFill>
                <a:latin typeface="+mj-lt"/>
                <a:sym typeface="Arial"/>
              </a:rPr>
              <a:t>contact-autism.ru</a:t>
            </a:r>
            <a:r>
              <a:rPr lang="ru" sz="1600" b="0" i="0" u="sng" strike="noStrike" cap="none" dirty="0">
                <a:solidFill>
                  <a:srgbClr val="0070C0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r>
              <a:rPr lang="ru" sz="1600" b="0" i="0" u="sng" strike="noStrike" cap="none" dirty="0">
                <a:solidFill>
                  <a:srgbClr val="0070C0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https://www.facebook.com/groups/autism.kontakt</a:t>
            </a:r>
            <a:r>
              <a:rPr lang="ru" sz="1600" b="0" i="0" u="sng" strike="noStrike" cap="none" dirty="0" smtClean="0">
                <a:solidFill>
                  <a:srgbClr val="0070C0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/</a:t>
            </a:r>
            <a:endParaRPr sz="1600" u="sng" dirty="0">
              <a:solidFill>
                <a:srgbClr val="0070C0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r>
              <a:rPr lang="ru" sz="1600" u="sng" dirty="0">
                <a:solidFill>
                  <a:srgbClr val="0070C0"/>
                </a:solidFill>
                <a:latin typeface="+mj-lt"/>
                <a:ea typeface="Libre Baskerville"/>
                <a:cs typeface="Libre Baskerville"/>
                <a:hlinkClick r:id="rId3"/>
              </a:rPr>
              <a:t>roo.kontakt@yandex.ru </a:t>
            </a:r>
            <a:endParaRPr lang="en-US" sz="1600" u="sng" dirty="0" smtClean="0">
              <a:solidFill>
                <a:srgbClr val="0070C0"/>
              </a:solidFill>
              <a:latin typeface="+mj-lt"/>
              <a:ea typeface="Libre Baskerville"/>
              <a:cs typeface="Libre Baskerville"/>
              <a:hlinkClick r:id="rId3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endParaRPr lang="en-US" sz="1600" u="sng" dirty="0">
              <a:solidFill>
                <a:srgbClr val="0070C0"/>
              </a:solidFill>
              <a:latin typeface="+mj-lt"/>
              <a:ea typeface="Libre Baskerville"/>
              <a:cs typeface="Libre Baskerville"/>
              <a:hlinkClick r:id="rId3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25000"/>
              <a:buFont typeface="Arial"/>
              <a:buNone/>
            </a:pPr>
            <a:endParaRPr lang="ru" sz="1600" u="sng" dirty="0">
              <a:solidFill>
                <a:srgbClr val="0070C0"/>
              </a:solidFill>
              <a:latin typeface="+mj-lt"/>
              <a:ea typeface="Libre Baskerville"/>
              <a:cs typeface="Libre Baskerville"/>
              <a:hlinkClick r:id="rId3"/>
            </a:endParaRPr>
          </a:p>
          <a:p>
            <a:pPr marL="301625" marR="0" lvl="0" indent="-301625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МГАРДИ</a:t>
            </a:r>
          </a:p>
          <a:p>
            <a:pPr marL="301625" marR="0" lvl="0" indent="-301625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600" u="sng" dirty="0" err="1" smtClean="0">
                <a:solidFill>
                  <a:srgbClr val="0070C0"/>
                </a:solidFill>
              </a:rPr>
              <a:t>mgardi</a:t>
            </a:r>
            <a:r>
              <a:rPr lang="en-US" sz="1600" u="sng" dirty="0" smtClean="0">
                <a:solidFill>
                  <a:srgbClr val="0070C0"/>
                </a:solidFill>
              </a:rPr>
              <a:t>.</a:t>
            </a:r>
            <a:r>
              <a:rPr lang="en-US" sz="1600" u="sng" dirty="0" err="1" smtClean="0">
                <a:solidFill>
                  <a:srgbClr val="0070C0"/>
                </a:solidFill>
              </a:rPr>
              <a:t>ru</a:t>
            </a:r>
            <a:r>
              <a:rPr lang="en-US" sz="1600" u="sng" dirty="0" smtClean="0">
                <a:solidFill>
                  <a:srgbClr val="0070C0"/>
                </a:solidFill>
              </a:rPr>
              <a:t> </a:t>
            </a:r>
          </a:p>
          <a:p>
            <a:pPr marL="301625" marR="0" lvl="0" indent="-301625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sym typeface="Arial"/>
                <a:hlinkClick r:id="rId4"/>
              </a:rPr>
              <a:t>mos</a:t>
            </a:r>
            <a:r>
              <a:rPr lang="en-US" sz="1600" dirty="0" smtClean="0">
                <a:solidFill>
                  <a:schemeClr val="dk1"/>
                </a:solidFill>
                <a:hlinkClick r:id="rId4"/>
              </a:rPr>
              <a:t>.as.di@mail.ru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endParaRPr sz="16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344" name="Shape 344" descr="https://scontent-frt3-1.xx.fbcdn.net/v/t1.0-9/13419055_1731925200420012_9209876537417536503_n.jpg?oh=8beba3fd776ca949c3fcfb616ee0bfc5&amp;oe=57EC19D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575" y="147345"/>
            <a:ext cx="3901417" cy="110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2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7807" y="100255"/>
            <a:ext cx="3759000" cy="98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04411" y="17047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2000" dirty="0" smtClean="0">
                <a:latin typeface="+mn-lt"/>
              </a:rPr>
              <a:t>Статистика: 1 из 68 (по данным ВОЗ  на 2016 год 1 из 160). Таким образом, в Москве как минимум 7500 детей с РАС, как максимум –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18000</a:t>
            </a:r>
            <a:r>
              <a:rPr lang="ru-RU" sz="2000" dirty="0" smtClean="0">
                <a:latin typeface="+mn-lt"/>
              </a:rPr>
              <a:t>. Прирост </a:t>
            </a:r>
            <a:r>
              <a:rPr lang="ru-RU" sz="2000" dirty="0" smtClean="0">
                <a:latin typeface="+mn-lt"/>
              </a:rPr>
              <a:t>количества выявленных случаев: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10-15%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в год</a:t>
            </a:r>
          </a:p>
          <a:p>
            <a:r>
              <a:rPr lang="ru-RU" sz="2000" b="1" dirty="0" smtClean="0">
                <a:latin typeface="+mn-lt"/>
              </a:rPr>
              <a:t>При условии начала ранней помощи и последующей коррекционной работе до 60% к школе будут уже достаточно хорошо адаптированы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</a:rPr>
              <a:t>Спектр чрезвычайно широк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</a:rPr>
              <a:t>Без участия семьи и работы с семьей ничего не получится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</a:rPr>
              <a:t>Самое активное сообщество родителей именно потому, что это как массовое явление – для системы образования, и для медицины новое</a:t>
            </a:r>
          </a:p>
          <a:p>
            <a:pPr algn="just"/>
            <a:r>
              <a:rPr lang="ru-RU" sz="2000" b="1" dirty="0" smtClean="0">
                <a:latin typeface="+mn-lt"/>
              </a:rPr>
              <a:t>Залог успеха в ре\</a:t>
            </a:r>
            <a:r>
              <a:rPr lang="ru-RU" sz="2000" b="1" dirty="0" err="1" smtClean="0">
                <a:latin typeface="+mn-lt"/>
              </a:rPr>
              <a:t>абилитации</a:t>
            </a:r>
            <a:r>
              <a:rPr lang="ru-RU" sz="2000" b="1" dirty="0" smtClean="0">
                <a:latin typeface="+mn-lt"/>
              </a:rPr>
              <a:t> и образовании ребенка с РАС: Взаимная ответственность </a:t>
            </a:r>
            <a:r>
              <a:rPr lang="ru-RU" sz="2000" b="1" dirty="0" smtClean="0">
                <a:latin typeface="+mn-lt"/>
              </a:rPr>
              <a:t>и взаимодействие всех сторон </a:t>
            </a:r>
            <a:r>
              <a:rPr lang="ru-RU" sz="2000" b="1" dirty="0" smtClean="0">
                <a:latin typeface="+mn-lt"/>
              </a:rPr>
              <a:t>– и </a:t>
            </a:r>
            <a:r>
              <a:rPr lang="ru-RU" sz="2000" b="1" dirty="0" smtClean="0">
                <a:latin typeface="+mn-lt"/>
              </a:rPr>
              <a:t>образовательных учреждений, и ре\</a:t>
            </a:r>
            <a:r>
              <a:rPr lang="ru-RU" sz="2000" b="1" dirty="0" err="1" smtClean="0">
                <a:latin typeface="+mn-lt"/>
              </a:rPr>
              <a:t>абилитационных</a:t>
            </a:r>
            <a:r>
              <a:rPr lang="ru-RU" sz="2000" b="1" dirty="0" smtClean="0">
                <a:latin typeface="+mn-lt"/>
              </a:rPr>
              <a:t>, и социальных, и - родителей.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4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41" y="151718"/>
            <a:ext cx="6390450" cy="4295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Принять как данность: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7598" y="771025"/>
            <a:ext cx="7379036" cy="25623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500" dirty="0">
                <a:latin typeface="+mj-lt"/>
              </a:rPr>
              <a:t>Количество детей с РАС будет возрастать. </a:t>
            </a:r>
            <a:r>
              <a:rPr lang="ru-RU" sz="1500" dirty="0">
                <a:latin typeface="+mj-lt"/>
              </a:rPr>
              <a:t>Они будут приходить ВО ВСЕ </a:t>
            </a:r>
            <a:r>
              <a:rPr lang="ru-RU" sz="1500" dirty="0" smtClean="0">
                <a:latin typeface="+mj-lt"/>
              </a:rPr>
              <a:t>социальные и образовательные учреждения</a:t>
            </a:r>
            <a:endParaRPr lang="ru-RU" sz="1500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ru-RU" sz="1500" dirty="0">
                <a:latin typeface="+mj-lt"/>
              </a:rPr>
              <a:t>Технологии </a:t>
            </a:r>
            <a:r>
              <a:rPr lang="ru-RU" sz="1500" dirty="0" smtClean="0">
                <a:latin typeface="+mj-lt"/>
              </a:rPr>
              <a:t>ре\</a:t>
            </a:r>
            <a:r>
              <a:rPr lang="ru-RU" sz="1500" dirty="0" err="1" smtClean="0">
                <a:latin typeface="+mj-lt"/>
              </a:rPr>
              <a:t>абилитации</a:t>
            </a:r>
            <a:r>
              <a:rPr lang="ru-RU" sz="1500" dirty="0" smtClean="0">
                <a:latin typeface="+mj-lt"/>
              </a:rPr>
              <a:t>, обучения, методики и </a:t>
            </a:r>
            <a:r>
              <a:rPr lang="ru-RU" sz="1500" dirty="0">
                <a:latin typeface="+mj-lt"/>
              </a:rPr>
              <a:t>принципы обучения детей с РАС – прекрасно помогают даже самым обычным </a:t>
            </a:r>
            <a:r>
              <a:rPr lang="ru-RU" sz="1500" dirty="0" smtClean="0">
                <a:latin typeface="+mj-lt"/>
              </a:rPr>
              <a:t>детям, и детям других нозологических групп </a:t>
            </a:r>
          </a:p>
          <a:p>
            <a:pPr>
              <a:spcAft>
                <a:spcPts val="0"/>
              </a:spcAft>
            </a:pPr>
            <a:r>
              <a:rPr lang="ru-RU" sz="1500" dirty="0">
                <a:latin typeface="+mj-lt"/>
              </a:rPr>
              <a:t> </a:t>
            </a:r>
            <a:r>
              <a:rPr lang="ru-RU" sz="1500" dirty="0" smtClean="0">
                <a:latin typeface="+mj-lt"/>
              </a:rPr>
              <a:t>Необходимо </a:t>
            </a:r>
            <a:r>
              <a:rPr lang="ru-RU" sz="1500" dirty="0">
                <a:latin typeface="+mj-lt"/>
              </a:rPr>
              <a:t>обучать всех педагогов и сотрудников </a:t>
            </a:r>
            <a:r>
              <a:rPr lang="ru-RU" sz="1500" dirty="0" smtClean="0">
                <a:latin typeface="+mj-lt"/>
              </a:rPr>
              <a:t>государственных учреждений </a:t>
            </a:r>
            <a:r>
              <a:rPr lang="ru-RU" sz="1500" dirty="0">
                <a:latin typeface="+mj-lt"/>
              </a:rPr>
              <a:t>как работать и как вести себя с детьми с </a:t>
            </a:r>
            <a:r>
              <a:rPr lang="ru-RU" sz="1500" dirty="0" smtClean="0">
                <a:latin typeface="+mj-lt"/>
              </a:rPr>
              <a:t>РАС (и взрослыми)</a:t>
            </a:r>
            <a:endParaRPr lang="ru-RU" sz="1500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ru-RU" sz="1500" dirty="0">
                <a:latin typeface="+mj-lt"/>
              </a:rPr>
              <a:t>Нужны иные нормативы финансирования, учитывающие рост количества детей с ОВЗ и детей с РАС в </a:t>
            </a:r>
            <a:r>
              <a:rPr lang="ru-RU" sz="1500" dirty="0" smtClean="0">
                <a:latin typeface="+mj-lt"/>
              </a:rPr>
              <a:t>частности в образовании</a:t>
            </a:r>
            <a:endParaRPr lang="ru-RU" sz="1500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ru-RU" sz="1500" dirty="0" smtClean="0">
                <a:latin typeface="+mj-lt"/>
              </a:rPr>
              <a:t>Основная помощь, которая может быть оказана ребенку с РАС – психолого-педагогическая (следовательно, основные специалисты – те, кто обучает: педагоги, дефектологи, логопеды, психологи, специалисты по АФК и </a:t>
            </a:r>
            <a:r>
              <a:rPr lang="ru-RU" sz="1500" dirty="0" err="1" smtClean="0">
                <a:latin typeface="+mj-lt"/>
              </a:rPr>
              <a:t>кинезиотерапии</a:t>
            </a:r>
            <a:r>
              <a:rPr lang="ru-RU" sz="1500" dirty="0" smtClean="0">
                <a:latin typeface="+mj-lt"/>
              </a:rPr>
              <a:t> и т.п.)</a:t>
            </a:r>
            <a:r>
              <a:rPr lang="ru-RU" sz="1500" dirty="0">
                <a:latin typeface="+mj-lt"/>
              </a:rPr>
              <a:t> </a:t>
            </a:r>
            <a:endParaRPr lang="ru-RU" sz="1500" dirty="0" smtClean="0">
              <a:latin typeface="+mj-lt"/>
            </a:endParaRPr>
          </a:p>
          <a:p>
            <a:pPr marL="90392" indent="0">
              <a:spcAft>
                <a:spcPts val="0"/>
              </a:spcAft>
              <a:buNone/>
            </a:pPr>
            <a:endParaRPr lang="ru-RU" sz="1500" dirty="0">
              <a:latin typeface="+mj-lt"/>
            </a:endParaRPr>
          </a:p>
          <a:p>
            <a:pPr>
              <a:spcAft>
                <a:spcPts val="0"/>
              </a:spcAft>
            </a:pPr>
            <a:endParaRPr lang="ru-RU" sz="1500" dirty="0">
              <a:latin typeface="+mj-lt"/>
            </a:endParaRPr>
          </a:p>
          <a:p>
            <a:endParaRPr lang="ru-RU" sz="1500" dirty="0">
              <a:latin typeface="+mj-lt"/>
            </a:endParaRPr>
          </a:p>
          <a:p>
            <a:endParaRPr lang="ru-RU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69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576263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13872" y="3295291"/>
            <a:ext cx="35540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Продолжается работа над: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Распределенной опекой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Поддерживаемым проживанием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Реформой ПНИ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Включением НКО в </a:t>
            </a:r>
            <a:r>
              <a:rPr lang="ru-RU" dirty="0" err="1" smtClean="0"/>
              <a:t>соц.услуги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348898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542610" y="4948238"/>
            <a:ext cx="432197" cy="16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/>
            <a:fld id="{B29C5E4F-75A7-466B-B7C3-F009C893B804}" type="slidenum">
              <a:rPr lang="ru-RU" altLang="ru-RU" sz="675">
                <a:solidFill>
                  <a:srgbClr val="0070C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pPr algn="ctr"/>
              <a:t>5</a:t>
            </a:fld>
            <a:endParaRPr lang="ru-RU" altLang="ru-RU" sz="675">
              <a:solidFill>
                <a:srgbClr val="0070C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1385888" y="577454"/>
            <a:ext cx="6858000" cy="4517231"/>
          </a:xfrm>
          <a:prstGeom prst="roundRect">
            <a:avLst>
              <a:gd name="adj" fmla="val 1509"/>
            </a:avLst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0"/>
              </a:srgbClr>
            </a:outerShdw>
          </a:effectLst>
          <a:extLst/>
        </p:spPr>
        <p:txBody>
          <a:bodyPr/>
          <a:lstStyle/>
          <a:p>
            <a:pPr lvl="1" algn="just">
              <a:spcBef>
                <a:spcPts val="450"/>
              </a:spcBef>
              <a:spcAft>
                <a:spcPts val="150"/>
              </a:spcAft>
              <a:buClr>
                <a:srgbClr val="3366CC"/>
              </a:buClr>
              <a:buSzPct val="80000"/>
              <a:defRPr/>
            </a:pPr>
            <a:endParaRPr lang="ru-RU" sz="1050" b="1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  <a:sym typeface="Franklin Gothic Book"/>
            </a:endParaRPr>
          </a:p>
          <a:p>
            <a:pPr lvl="1" algn="just">
              <a:spcBef>
                <a:spcPts val="450"/>
              </a:spcBef>
              <a:spcAft>
                <a:spcPts val="150"/>
              </a:spcAft>
              <a:buClr>
                <a:srgbClr val="3366CC"/>
              </a:buClr>
              <a:buSzPct val="80000"/>
              <a:defRPr/>
            </a:pPr>
            <a:endParaRPr lang="ru-RU" sz="1050" b="1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  <a:sym typeface="Franklin Gothic Book"/>
            </a:endParaRPr>
          </a:p>
          <a:p>
            <a:pPr lvl="1" algn="just">
              <a:spcBef>
                <a:spcPts val="450"/>
              </a:spcBef>
              <a:spcAft>
                <a:spcPts val="150"/>
              </a:spcAft>
              <a:buClr>
                <a:srgbClr val="3366CC"/>
              </a:buClr>
              <a:buSzPct val="80000"/>
              <a:defRPr/>
            </a:pPr>
            <a:endParaRPr lang="ru-RU" sz="900" b="1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  <a:sym typeface="Franklin Gothic Book"/>
            </a:endParaRPr>
          </a:p>
          <a:p>
            <a:pPr lvl="1" algn="just">
              <a:spcBef>
                <a:spcPts val="450"/>
              </a:spcBef>
              <a:spcAft>
                <a:spcPts val="150"/>
              </a:spcAft>
              <a:buClr>
                <a:srgbClr val="3366CC"/>
              </a:buClr>
              <a:buSzPct val="80000"/>
              <a:defRPr/>
            </a:pPr>
            <a:endParaRPr lang="ru-RU" sz="900" b="1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  <a:sym typeface="Franklin Gothic Book"/>
            </a:endParaRPr>
          </a:p>
          <a:p>
            <a:pPr lvl="1" algn="just">
              <a:spcBef>
                <a:spcPts val="450"/>
              </a:spcBef>
              <a:spcAft>
                <a:spcPts val="150"/>
              </a:spcAft>
              <a:buClr>
                <a:srgbClr val="3366CC"/>
              </a:buClr>
              <a:buSzPct val="80000"/>
              <a:defRPr/>
            </a:pPr>
            <a:endParaRPr lang="ru-RU" sz="900" b="1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  <a:sym typeface="Franklin Gothic Book"/>
            </a:endParaRPr>
          </a:p>
          <a:p>
            <a:pPr lvl="1" algn="just">
              <a:spcBef>
                <a:spcPts val="450"/>
              </a:spcBef>
              <a:spcAft>
                <a:spcPts val="150"/>
              </a:spcAft>
              <a:buClr>
                <a:srgbClr val="3366CC"/>
              </a:buClr>
              <a:buSzPct val="80000"/>
              <a:defRPr/>
            </a:pPr>
            <a:endParaRPr lang="ru-RU" sz="900" b="1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  <a:sym typeface="Franklin Gothic Book"/>
            </a:endParaRPr>
          </a:p>
          <a:p>
            <a:pPr lvl="1" algn="just">
              <a:spcBef>
                <a:spcPts val="450"/>
              </a:spcBef>
              <a:spcAft>
                <a:spcPts val="150"/>
              </a:spcAft>
              <a:buClr>
                <a:srgbClr val="3366CC"/>
              </a:buClr>
              <a:buSzPct val="80000"/>
              <a:defRPr/>
            </a:pPr>
            <a:endParaRPr lang="ru-RU" sz="900" b="1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  <a:sym typeface="Franklin Gothic Book"/>
            </a:endParaRPr>
          </a:p>
          <a:p>
            <a:pPr lvl="1" algn="just">
              <a:spcBef>
                <a:spcPts val="450"/>
              </a:spcBef>
              <a:spcAft>
                <a:spcPts val="150"/>
              </a:spcAft>
              <a:buClr>
                <a:srgbClr val="3366CC"/>
              </a:buClr>
              <a:buSzPct val="80000"/>
              <a:defRPr/>
            </a:pPr>
            <a:endParaRPr lang="ru-RU" sz="900" b="1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  <a:sym typeface="Franklin Gothic Book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 bwMode="auto">
          <a:xfrm>
            <a:off x="1306116" y="-57150"/>
            <a:ext cx="5987653" cy="3762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808080">
                <a:alpha val="12999"/>
              </a:srgbClr>
            </a:outerShdw>
          </a:effectLst>
          <a:extLst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endParaRPr kumimoji="0" lang="ru-RU" sz="675" dirty="0">
              <a:solidFill>
                <a:srgbClr val="002060"/>
              </a:solidFill>
              <a:ea typeface="Tahoma" pitchFamily="34" charset="0"/>
              <a:sym typeface="Franklin Gothic Book"/>
            </a:endParaRPr>
          </a:p>
        </p:txBody>
      </p: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143000" y="411956"/>
            <a:ext cx="6858000" cy="0"/>
          </a:xfrm>
          <a:prstGeom prst="line">
            <a:avLst/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blurRad="50800" dist="38100" dir="10800000" algn="r" rotWithShape="0">
              <a:srgbClr val="808080">
                <a:alpha val="39998"/>
              </a:srgbClr>
            </a:outerShdw>
          </a:effectLst>
          <a:extLst/>
        </p:spPr>
      </p:cxnSp>
      <p:sp>
        <p:nvSpPr>
          <p:cNvPr id="2" name="Равнобедренный треугольник 1"/>
          <p:cNvSpPr/>
          <p:nvPr/>
        </p:nvSpPr>
        <p:spPr>
          <a:xfrm>
            <a:off x="1098764" y="829654"/>
            <a:ext cx="4042406" cy="4142942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50">
              <a:solidFill>
                <a:prstClr val="white"/>
              </a:solidFill>
              <a:sym typeface="Franklin Gothic Boo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9821" y="1169755"/>
            <a:ext cx="3402687" cy="869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Семьи, в которых родители более 2 лет состоят на учете в социальной, в наркологической службах; в комиссии по делам несовершеннолетних; в которых уже имели место случаи необходимости по защите прав детей</a:t>
            </a:r>
            <a:r>
              <a:rPr lang="ru-RU" altLang="ru-RU" sz="90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79822" y="2719929"/>
            <a:ext cx="3285341" cy="7809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со средним и высоким уровнем риска жестокого обращения с ребенком; с впервые выявленными случаями нарушения прав и законных интересов ребенка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61246" y="803344"/>
            <a:ext cx="1867968" cy="41549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Третичная профилактика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4809" y="2369947"/>
            <a:ext cx="1998830" cy="2539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Вторичная профилактика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84806" y="3671049"/>
            <a:ext cx="2041439" cy="2539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Первичная профилактика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01391" y="0"/>
            <a:ext cx="5738813" cy="3571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50">
              <a:solidFill>
                <a:prstClr val="white"/>
              </a:solidFill>
              <a:sym typeface="Franklin Gothic Book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09682" y="43854"/>
            <a:ext cx="5294611" cy="2769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F2F2F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МОДЕЛЬ «ПРОФИЛАКТИКА СЕМЕЙНОГО НЕБЛАГОПОЛУЧИЯ»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089159"/>
            <a:ext cx="3427971" cy="70867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50">
              <a:solidFill>
                <a:prstClr val="white"/>
              </a:solidFill>
              <a:sym typeface="Franklin Gothic Book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56599" y="4068509"/>
            <a:ext cx="3397011" cy="9002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с низким уровень родительской компетентности.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в трудной жизненной ситуации, с низким уровнем риска жестоко обращения с ребенком.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26" name="Прямоугольник 17"/>
          <p:cNvSpPr>
            <a:spLocks noChangeArrowheads="1"/>
          </p:cNvSpPr>
          <p:nvPr/>
        </p:nvSpPr>
        <p:spPr bwMode="auto">
          <a:xfrm>
            <a:off x="2301731" y="2183818"/>
            <a:ext cx="1802354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задачи работы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проблемы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эффекты </a:t>
            </a:r>
          </a:p>
        </p:txBody>
      </p:sp>
      <p:sp>
        <p:nvSpPr>
          <p:cNvPr id="33827" name="Прямоугольник 21"/>
          <p:cNvSpPr>
            <a:spLocks noChangeArrowheads="1"/>
          </p:cNvSpPr>
          <p:nvPr/>
        </p:nvSpPr>
        <p:spPr bwMode="auto">
          <a:xfrm>
            <a:off x="2455666" y="2802448"/>
            <a:ext cx="154543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формы, методы, технологии работы</a:t>
            </a:r>
          </a:p>
        </p:txBody>
      </p:sp>
      <p:sp>
        <p:nvSpPr>
          <p:cNvPr id="33828" name="Прямоугольник 24"/>
          <p:cNvSpPr>
            <a:spLocks noChangeArrowheads="1"/>
          </p:cNvSpPr>
          <p:nvPr/>
        </p:nvSpPr>
        <p:spPr bwMode="auto">
          <a:xfrm>
            <a:off x="2470193" y="3344466"/>
            <a:ext cx="13858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оценки эффективности</a:t>
            </a:r>
          </a:p>
        </p:txBody>
      </p:sp>
      <p:sp>
        <p:nvSpPr>
          <p:cNvPr id="33829" name="Прямоугольник 25"/>
          <p:cNvSpPr>
            <a:spLocks noChangeArrowheads="1"/>
          </p:cNvSpPr>
          <p:nvPr/>
        </p:nvSpPr>
        <p:spPr bwMode="auto">
          <a:xfrm>
            <a:off x="2352675" y="3752850"/>
            <a:ext cx="17514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субъекты деятельности</a:t>
            </a:r>
          </a:p>
        </p:txBody>
      </p:sp>
      <p:sp>
        <p:nvSpPr>
          <p:cNvPr id="33830" name="Прямоугольник 26"/>
          <p:cNvSpPr>
            <a:spLocks noChangeArrowheads="1"/>
          </p:cNvSpPr>
          <p:nvPr/>
        </p:nvSpPr>
        <p:spPr bwMode="auto">
          <a:xfrm>
            <a:off x="2486025" y="4204098"/>
            <a:ext cx="1315641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оценки развития, потребности в услугах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6668" y="466726"/>
            <a:ext cx="2500431" cy="3081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Паспорт уровня профилактики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258016" y="1814661"/>
            <a:ext cx="1717735" cy="253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группа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8693" y="474523"/>
            <a:ext cx="2224946" cy="280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sym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50" b="1">
                <a:solidFill>
                  <a:srgbClr val="000000"/>
                </a:solidFill>
                <a:latin typeface="Calibri" panose="020F0502020204030204" pitchFamily="34" charset="0"/>
              </a:rPr>
              <a:t>Уровни профилактики </a:t>
            </a:r>
          </a:p>
        </p:txBody>
      </p:sp>
      <p:pic>
        <p:nvPicPr>
          <p:cNvPr id="3384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03" y="-3572"/>
            <a:ext cx="660797" cy="41076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07" y="33831"/>
            <a:ext cx="184806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Таганский детский фонд. Сергей Петрович Борзов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9365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015" y="500332"/>
            <a:ext cx="760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Текущие проблемы: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894" y="779456"/>
            <a:ext cx="758261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Отсутствие тотальных </a:t>
            </a:r>
            <a:r>
              <a:rPr lang="ru-RU" dirty="0" err="1" smtClean="0"/>
              <a:t>скринигов</a:t>
            </a:r>
            <a:r>
              <a:rPr lang="ru-RU" dirty="0" smtClean="0"/>
              <a:t> и стандартизированных методов диагностики аутизма в арсенале отечественных врачей. Нет методик позволяющих адекватно определять уровень интеллекта ребенка, особенно если он не речевой</a:t>
            </a:r>
          </a:p>
          <a:p>
            <a:pPr marL="342900" indent="-342900">
              <a:buAutoNum type="arabicPeriod"/>
            </a:pPr>
            <a:r>
              <a:rPr lang="ru-RU" dirty="0" smtClean="0"/>
              <a:t>В связи с этим – диагностика поздняя, ранняя помощь чаще всего начинается уже после 3-4-5 лет</a:t>
            </a:r>
          </a:p>
          <a:p>
            <a:pPr marL="342900" indent="-342900">
              <a:buAutoNum type="arabicPeriod"/>
            </a:pPr>
            <a:r>
              <a:rPr lang="ru-RU" dirty="0" smtClean="0"/>
              <a:t>Не внедрены современные методики работы в систему подготовки специалистов, работающих с детьми, для разных специальностей. Кадровый дефицит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Принцип получения помощи – заявительный. А на оформление надлежащих документов уходит слишком много времени. 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Медицинский подход в системе образования (начиная с формулировки ОВЗ, и заканчивая Федеральными государственными образовательными стандартами). С этим связаны трудности в получении адекватного образовательного маршрута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Ре\</a:t>
            </a:r>
            <a:r>
              <a:rPr lang="ru-RU" dirty="0" err="1" smtClean="0"/>
              <a:t>абилитационные</a:t>
            </a:r>
            <a:r>
              <a:rPr lang="ru-RU" dirty="0" smtClean="0"/>
              <a:t> центры также пока мало знают о работе с детьми и в взрослыми с РАС.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Во взрослом возрасте основные проблемы: медицинское обеспечение, состояние </a:t>
            </a:r>
            <a:r>
              <a:rPr lang="ru-RU" dirty="0" err="1" smtClean="0"/>
              <a:t>психо</a:t>
            </a:r>
            <a:r>
              <a:rPr lang="ru-RU" dirty="0" smtClean="0"/>
              <a:t>-неврологических </a:t>
            </a:r>
            <a:r>
              <a:rPr lang="ru-RU" dirty="0" err="1" smtClean="0"/>
              <a:t>интернатов,точечность</a:t>
            </a:r>
            <a:r>
              <a:rPr lang="ru-RU" dirty="0" smtClean="0"/>
              <a:t> проектов по поддерживаемому проживанию и трудоустройству, отсутствие дневной занятости для таких людей, сложности с распределенной опекой.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Нетолерантность</a:t>
            </a:r>
            <a:r>
              <a:rPr lang="ru-RU" dirty="0" smtClean="0"/>
              <a:t> общества……………..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59815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532" y="431321"/>
            <a:ext cx="75826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 стороны семей  - сопротивление, </a:t>
            </a:r>
            <a:r>
              <a:rPr lang="ru-RU" dirty="0" err="1" smtClean="0"/>
              <a:t>неинформированность</a:t>
            </a:r>
            <a:r>
              <a:rPr lang="ru-RU" dirty="0" smtClean="0"/>
              <a:t>, страх стигматизации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 стороны государственных организаций – отсутствие эффективного межведомственного и межсекторного взаимодействия.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системы профилактики Трудной Жизненной Ситуации, в том числе возникшей в связи с тем, что семья воспитывает ребенка с ограниченными возможностями.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Трудности законодательства, препятствующего более глубокому и широкому включению некоммерческого сектора в совместную работу с государственными организациями вместе или рядом.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98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741872" y="155275"/>
            <a:ext cx="7875917" cy="1438675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ctr" anchorCtr="0">
            <a:noAutofit/>
          </a:bodyPr>
          <a:lstStyle/>
          <a:p>
            <a:pPr>
              <a:buSzPct val="25000"/>
            </a:pPr>
            <a:r>
              <a:rPr lang="ru-RU" sz="1350" dirty="0"/>
              <a:t>Опрос Координационного совета по делам инвалидов при ОП РФ об образовании детей с ОВЗ и инвалидностью в России. </a:t>
            </a:r>
            <a:br>
              <a:rPr lang="ru-RU" sz="1350" dirty="0"/>
            </a:br>
            <a:r>
              <a:rPr lang="ru-RU" sz="1350" dirty="0"/>
              <a:t>Слайд: Форма </a:t>
            </a:r>
            <a:r>
              <a:rPr lang="ru-RU" sz="1350" dirty="0"/>
              <a:t>обучения ребенка с ОВЗ и инвалидностью в образовательной организации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884" y="1362975"/>
            <a:ext cx="5943600" cy="3692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08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7532" y="362309"/>
            <a:ext cx="7772399" cy="4149306"/>
          </a:xfrm>
        </p:spPr>
        <p:txBody>
          <a:bodyPr/>
          <a:lstStyle/>
          <a:p>
            <a:pPr marL="96679" algn="ctr"/>
            <a:r>
              <a:rPr lang="ru-RU" sz="2000" dirty="0">
                <a:solidFill>
                  <a:srgbClr val="0070C0"/>
                </a:solidFill>
              </a:rPr>
              <a:t>Роль инициативы родителя в оказании адекватной помощи ребенку</a:t>
            </a:r>
            <a:endParaRPr lang="ru-RU" sz="2000" dirty="0">
              <a:solidFill>
                <a:srgbClr val="0070C0"/>
              </a:solidFill>
            </a:endParaRPr>
          </a:p>
          <a:p>
            <a:pPr algn="just"/>
            <a:r>
              <a:rPr lang="ru-RU" sz="1600" dirty="0"/>
              <a:t>Раннее выявление само по себе не гарантирует начало ранней помощи. </a:t>
            </a:r>
            <a:r>
              <a:rPr lang="ru-RU" sz="1600" dirty="0"/>
              <a:t>Не влечет за собой обязательного оформления инвалидности, а следовательно – даже реестр людей с инвалидностью не совсем отвечает потребности в межведомственной информации. Поэтому:</a:t>
            </a:r>
            <a:endParaRPr lang="ru-RU" sz="1600" dirty="0"/>
          </a:p>
          <a:p>
            <a:pPr algn="just"/>
            <a:r>
              <a:rPr lang="ru-RU" sz="1600" dirty="0"/>
              <a:t>Врач (и медицинское учреждение</a:t>
            </a:r>
            <a:r>
              <a:rPr lang="ru-RU" sz="1600" dirty="0"/>
              <a:t>), любой специалист ДТСЗН или системы образования </a:t>
            </a:r>
            <a:r>
              <a:rPr lang="ru-RU" sz="1600" dirty="0"/>
              <a:t>должны владеть информацией и обязаны дать хотя бы минимальные сведения о том, куда необходимо обратиться за другими видами помощи для ребенка</a:t>
            </a:r>
            <a:r>
              <a:rPr lang="ru-RU" sz="1600" dirty="0"/>
              <a:t>. А родитель – должен иметь возможность получить информацию о путях помощи и необходимых шагах в любом из учреждений, независимо от ведомства.</a:t>
            </a:r>
          </a:p>
        </p:txBody>
      </p:sp>
    </p:spTree>
    <p:extLst>
      <p:ext uri="{BB962C8B-B14F-4D97-AF65-F5344CB8AC3E}">
        <p14:creationId xmlns:p14="http://schemas.microsoft.com/office/powerpoint/2010/main" val="14654177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1831</Words>
  <Application>Microsoft Office PowerPoint</Application>
  <PresentationFormat>Экран (16:9)</PresentationFormat>
  <Paragraphs>156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Trebuchet MS</vt:lpstr>
      <vt:lpstr>Franklin Gothic Book</vt:lpstr>
      <vt:lpstr>Helvetica</vt:lpstr>
      <vt:lpstr>Verdana</vt:lpstr>
      <vt:lpstr>Calibri</vt:lpstr>
      <vt:lpstr>Arial</vt:lpstr>
      <vt:lpstr>Libre Baskerville</vt:lpstr>
      <vt:lpstr>Times New Roman</vt:lpstr>
      <vt:lpstr>Tahoma</vt:lpstr>
      <vt:lpstr>Arial Narrow</vt:lpstr>
      <vt:lpstr>Noto Sans Symbols</vt:lpstr>
      <vt:lpstr>Source Sans Pro</vt:lpstr>
      <vt:lpstr>simple-light-2</vt:lpstr>
      <vt:lpstr>Презентация PowerPoint</vt:lpstr>
      <vt:lpstr>Презентация PowerPoint</vt:lpstr>
      <vt:lpstr>Принять как данность: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Опрос Координационного совета по делам инвалидов при ОП РФ об образовании детей с ОВЗ и инвалидностью в России.  Слайд: Форма обучения ребенка с ОВЗ и инвалидностью в образовательной организации</vt:lpstr>
      <vt:lpstr>Презентация PowerPoint</vt:lpstr>
      <vt:lpstr>НИЧЕГО ДЛЯ НАС БЕЗ НАС! </vt:lpstr>
      <vt:lpstr>Работа со «случаем». Служба «одного окна»</vt:lpstr>
      <vt:lpstr>Презентация PowerPoint</vt:lpstr>
      <vt:lpstr>Информационная поддержка семьи с ребенком с ОВЗ в области образования включает:</vt:lpstr>
      <vt:lpstr>Обычно, консультация выглядит так:</vt:lpstr>
      <vt:lpstr>Презентация PowerPoint</vt:lpstr>
      <vt:lpstr>Что мы будем делать в ближайшее время (надеемся, что с вами): </vt:lpstr>
      <vt:lpstr>Участники проекта (партнеры):</vt:lpstr>
      <vt:lpstr>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РОО Контакт</dc:creator>
  <cp:lastModifiedBy>Елена</cp:lastModifiedBy>
  <cp:revision>97</cp:revision>
  <dcterms:modified xsi:type="dcterms:W3CDTF">2018-03-28T06:39:59Z</dcterms:modified>
</cp:coreProperties>
</file>