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709" r:id="rId2"/>
  </p:sldMasterIdLst>
  <p:notesMasterIdLst>
    <p:notesMasterId r:id="rId37"/>
  </p:notesMasterIdLst>
  <p:sldIdLst>
    <p:sldId id="256" r:id="rId3"/>
    <p:sldId id="288" r:id="rId4"/>
    <p:sldId id="318" r:id="rId5"/>
    <p:sldId id="317" r:id="rId6"/>
    <p:sldId id="316" r:id="rId7"/>
    <p:sldId id="319" r:id="rId8"/>
    <p:sldId id="330" r:id="rId9"/>
    <p:sldId id="320" r:id="rId10"/>
    <p:sldId id="323" r:id="rId11"/>
    <p:sldId id="327" r:id="rId12"/>
    <p:sldId id="322" r:id="rId13"/>
    <p:sldId id="324" r:id="rId14"/>
    <p:sldId id="328" r:id="rId15"/>
    <p:sldId id="329" r:id="rId16"/>
    <p:sldId id="312" r:id="rId17"/>
    <p:sldId id="326" r:id="rId18"/>
    <p:sldId id="305" r:id="rId19"/>
    <p:sldId id="331" r:id="rId20"/>
    <p:sldId id="306" r:id="rId21"/>
    <p:sldId id="307" r:id="rId22"/>
    <p:sldId id="325" r:id="rId23"/>
    <p:sldId id="334" r:id="rId24"/>
    <p:sldId id="335" r:id="rId25"/>
    <p:sldId id="332" r:id="rId26"/>
    <p:sldId id="336" r:id="rId27"/>
    <p:sldId id="337" r:id="rId28"/>
    <p:sldId id="338" r:id="rId29"/>
    <p:sldId id="339" r:id="rId30"/>
    <p:sldId id="265" r:id="rId31"/>
    <p:sldId id="266" r:id="rId32"/>
    <p:sldId id="267" r:id="rId33"/>
    <p:sldId id="269" r:id="rId34"/>
    <p:sldId id="296" r:id="rId35"/>
    <p:sldId id="287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 Pogon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73788" autoAdjust="0"/>
  </p:normalViewPr>
  <p:slideViewPr>
    <p:cSldViewPr snapToGrid="0">
      <p:cViewPr>
        <p:scale>
          <a:sx n="52" d="100"/>
          <a:sy n="52" d="100"/>
        </p:scale>
        <p:origin x="-1544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2CDC8-8EA0-42FE-9A66-13B828A413F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D85F87-C97B-4F20-869D-6899020B2F7A}">
      <dgm:prSet phldrT="[Текст]"/>
      <dgm:spPr/>
      <dgm:t>
        <a:bodyPr/>
        <a:lstStyle/>
        <a:p>
          <a:r>
            <a:rPr lang="ru-RU" dirty="0" smtClean="0"/>
            <a:t>Педагог</a:t>
          </a:r>
          <a:endParaRPr lang="ru-RU" dirty="0"/>
        </a:p>
      </dgm:t>
    </dgm:pt>
    <dgm:pt modelId="{DD7D1D7A-4B5B-4965-BF8B-5E1C1642D9FE}" type="parTrans" cxnId="{C1803180-5854-4A20-8602-3F0D73E75F56}">
      <dgm:prSet/>
      <dgm:spPr/>
      <dgm:t>
        <a:bodyPr/>
        <a:lstStyle/>
        <a:p>
          <a:endParaRPr lang="ru-RU"/>
        </a:p>
      </dgm:t>
    </dgm:pt>
    <dgm:pt modelId="{E4F9F896-A623-4ACA-B19D-141087CBB8D7}" type="sibTrans" cxnId="{C1803180-5854-4A20-8602-3F0D73E75F56}">
      <dgm:prSet/>
      <dgm:spPr/>
      <dgm:t>
        <a:bodyPr/>
        <a:lstStyle/>
        <a:p>
          <a:endParaRPr lang="ru-RU"/>
        </a:p>
      </dgm:t>
    </dgm:pt>
    <dgm:pt modelId="{35F752F5-1E70-4AE4-ACDC-07A39F6B7CC3}">
      <dgm:prSet phldrT="[Текст]"/>
      <dgm:spPr/>
      <dgm:t>
        <a:bodyPr/>
        <a:lstStyle/>
        <a:p>
          <a:r>
            <a:rPr lang="ru-RU" dirty="0" smtClean="0"/>
            <a:t>Вызов профессионализму  (особенно РАС)</a:t>
          </a:r>
          <a:endParaRPr lang="ru-RU" dirty="0"/>
        </a:p>
      </dgm:t>
    </dgm:pt>
    <dgm:pt modelId="{933AE840-D81D-44D2-9A8A-6FDE447E39C7}" type="parTrans" cxnId="{3D36B823-0BAB-4439-B6D0-F3378F0C350E}">
      <dgm:prSet/>
      <dgm:spPr/>
      <dgm:t>
        <a:bodyPr/>
        <a:lstStyle/>
        <a:p>
          <a:endParaRPr lang="ru-RU"/>
        </a:p>
      </dgm:t>
    </dgm:pt>
    <dgm:pt modelId="{F6966518-4F49-47C9-BDCB-19437EAD348C}" type="sibTrans" cxnId="{3D36B823-0BAB-4439-B6D0-F3378F0C350E}">
      <dgm:prSet/>
      <dgm:spPr/>
      <dgm:t>
        <a:bodyPr/>
        <a:lstStyle/>
        <a:p>
          <a:endParaRPr lang="ru-RU"/>
        </a:p>
      </dgm:t>
    </dgm:pt>
    <dgm:pt modelId="{0227BE67-E598-4D65-AC48-D42AE1EA3812}">
      <dgm:prSet phldrT="[Текст]"/>
      <dgm:spPr/>
      <dgm:t>
        <a:bodyPr/>
        <a:lstStyle/>
        <a:p>
          <a:r>
            <a:rPr lang="ru-RU" dirty="0" smtClean="0"/>
            <a:t>Еще один получатель услуг</a:t>
          </a:r>
          <a:endParaRPr lang="ru-RU" dirty="0"/>
        </a:p>
      </dgm:t>
    </dgm:pt>
    <dgm:pt modelId="{392A00D0-9C99-48B9-8717-9971B2090795}" type="parTrans" cxnId="{AE47B27C-553E-428C-B7C5-8B43906190EE}">
      <dgm:prSet/>
      <dgm:spPr/>
      <dgm:t>
        <a:bodyPr/>
        <a:lstStyle/>
        <a:p>
          <a:endParaRPr lang="ru-RU"/>
        </a:p>
      </dgm:t>
    </dgm:pt>
    <dgm:pt modelId="{A07F7F6B-AE80-4E3C-9D4F-61A8D22A21BF}" type="sibTrans" cxnId="{AE47B27C-553E-428C-B7C5-8B43906190EE}">
      <dgm:prSet/>
      <dgm:spPr/>
      <dgm:t>
        <a:bodyPr/>
        <a:lstStyle/>
        <a:p>
          <a:endParaRPr lang="ru-RU"/>
        </a:p>
      </dgm:t>
    </dgm:pt>
    <dgm:pt modelId="{5B423970-F478-48A2-9CD6-DA5002495F20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C119AB1C-DA82-4C14-8425-32DDD10501C2}" type="parTrans" cxnId="{094E62CF-67E7-4CDB-8F4B-3EF0F10D507F}">
      <dgm:prSet/>
      <dgm:spPr/>
      <dgm:t>
        <a:bodyPr/>
        <a:lstStyle/>
        <a:p>
          <a:endParaRPr lang="ru-RU"/>
        </a:p>
      </dgm:t>
    </dgm:pt>
    <dgm:pt modelId="{275A5EC4-4145-4F2E-881A-B7DE033B1C8A}" type="sibTrans" cxnId="{094E62CF-67E7-4CDB-8F4B-3EF0F10D507F}">
      <dgm:prSet/>
      <dgm:spPr/>
      <dgm:t>
        <a:bodyPr/>
        <a:lstStyle/>
        <a:p>
          <a:endParaRPr lang="ru-RU"/>
        </a:p>
      </dgm:t>
    </dgm:pt>
    <dgm:pt modelId="{0079894F-1F22-46CD-A463-4D6063ACA1B3}">
      <dgm:prSet phldrT="[Текст]"/>
      <dgm:spPr/>
      <dgm:t>
        <a:bodyPr/>
        <a:lstStyle/>
        <a:p>
          <a:r>
            <a:rPr lang="en-US" dirty="0" smtClean="0"/>
            <a:t>Long-life effect</a:t>
          </a:r>
          <a:endParaRPr lang="ru-RU" dirty="0"/>
        </a:p>
      </dgm:t>
    </dgm:pt>
    <dgm:pt modelId="{1D9D0E7A-0053-4DBA-8E1E-CC81890CE3B2}" type="parTrans" cxnId="{321F435C-005E-4234-8FA9-C93C57609641}">
      <dgm:prSet/>
      <dgm:spPr/>
      <dgm:t>
        <a:bodyPr/>
        <a:lstStyle/>
        <a:p>
          <a:endParaRPr lang="ru-RU"/>
        </a:p>
      </dgm:t>
    </dgm:pt>
    <dgm:pt modelId="{4050B7A7-3920-4740-B7D5-F78DEC5BB8EE}" type="sibTrans" cxnId="{321F435C-005E-4234-8FA9-C93C57609641}">
      <dgm:prSet/>
      <dgm:spPr/>
      <dgm:t>
        <a:bodyPr/>
        <a:lstStyle/>
        <a:p>
          <a:endParaRPr lang="ru-RU"/>
        </a:p>
      </dgm:t>
    </dgm:pt>
    <dgm:pt modelId="{5A0FC6A0-49B5-44E9-96E3-997A7C61CF5A}">
      <dgm:prSet phldrT="[Текст]"/>
      <dgm:spPr/>
      <dgm:t>
        <a:bodyPr/>
        <a:lstStyle/>
        <a:p>
          <a:r>
            <a:rPr lang="ru-RU" dirty="0" smtClean="0"/>
            <a:t>На весах – качество жизни всей семьи</a:t>
          </a:r>
          <a:endParaRPr lang="ru-RU" dirty="0"/>
        </a:p>
      </dgm:t>
    </dgm:pt>
    <dgm:pt modelId="{66BCA199-8765-4765-AB2B-774B8945E143}" type="parTrans" cxnId="{4860807B-B71C-4C57-A540-A51CBCDF2804}">
      <dgm:prSet/>
      <dgm:spPr/>
      <dgm:t>
        <a:bodyPr/>
        <a:lstStyle/>
        <a:p>
          <a:endParaRPr lang="ru-RU"/>
        </a:p>
      </dgm:t>
    </dgm:pt>
    <dgm:pt modelId="{F2DE1EEE-CE51-43A8-91D9-4581CF5F3B6E}" type="sibTrans" cxnId="{4860807B-B71C-4C57-A540-A51CBCDF2804}">
      <dgm:prSet/>
      <dgm:spPr/>
      <dgm:t>
        <a:bodyPr/>
        <a:lstStyle/>
        <a:p>
          <a:endParaRPr lang="ru-RU"/>
        </a:p>
      </dgm:t>
    </dgm:pt>
    <dgm:pt modelId="{889DBF61-2949-42C2-ABFD-E80843A1D2D7}">
      <dgm:prSet phldrT="[Текст]"/>
      <dgm:spPr/>
      <dgm:t>
        <a:bodyPr/>
        <a:lstStyle/>
        <a:p>
          <a:r>
            <a:rPr lang="ru-RU" dirty="0" smtClean="0"/>
            <a:t>Ребенок не может «уйти» к другому родителю</a:t>
          </a:r>
          <a:endParaRPr lang="ru-RU" dirty="0"/>
        </a:p>
      </dgm:t>
    </dgm:pt>
    <dgm:pt modelId="{2BF6914B-6E64-43BF-A18A-47935C727B2C}" type="parTrans" cxnId="{755A373D-DB31-4C35-9F44-E4F7BA7BE1F0}">
      <dgm:prSet/>
      <dgm:spPr/>
      <dgm:t>
        <a:bodyPr/>
        <a:lstStyle/>
        <a:p>
          <a:endParaRPr lang="ru-RU"/>
        </a:p>
      </dgm:t>
    </dgm:pt>
    <dgm:pt modelId="{188144F1-16F7-41E4-9813-790005532E67}" type="sibTrans" cxnId="{755A373D-DB31-4C35-9F44-E4F7BA7BE1F0}">
      <dgm:prSet/>
      <dgm:spPr/>
      <dgm:t>
        <a:bodyPr/>
        <a:lstStyle/>
        <a:p>
          <a:endParaRPr lang="ru-RU"/>
        </a:p>
      </dgm:t>
    </dgm:pt>
    <dgm:pt modelId="{C047F2E2-0F94-4F7B-BF9E-0EA2E40FB369}" type="pres">
      <dgm:prSet presAssocID="{7892CDC8-8EA0-42FE-9A66-13B828A413F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2904B-FF20-4D48-8E94-B5069378CC39}" type="pres">
      <dgm:prSet presAssocID="{7892CDC8-8EA0-42FE-9A66-13B828A413F5}" presName="dummyMaxCanvas" presStyleCnt="0"/>
      <dgm:spPr/>
    </dgm:pt>
    <dgm:pt modelId="{6B7EF6FC-2BEA-415E-B471-F8D3C32D31F6}" type="pres">
      <dgm:prSet presAssocID="{7892CDC8-8EA0-42FE-9A66-13B828A413F5}" presName="parentComposite" presStyleCnt="0"/>
      <dgm:spPr/>
    </dgm:pt>
    <dgm:pt modelId="{A3DCCAF2-9B39-4771-AA7E-6AA359B2D48A}" type="pres">
      <dgm:prSet presAssocID="{7892CDC8-8EA0-42FE-9A66-13B828A413F5}" presName="parent1" presStyleLbl="alignAccFollowNode1" presStyleIdx="0" presStyleCnt="4" custLinFactNeighborX="-5559" custLinFactNeighborY="3127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C1DB9578-4302-4A14-A735-9057DAB60E25}" type="pres">
      <dgm:prSet presAssocID="{7892CDC8-8EA0-42FE-9A66-13B828A413F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2E979A7E-02BE-4FB0-A4B5-C431C797B19A}" type="pres">
      <dgm:prSet presAssocID="{7892CDC8-8EA0-42FE-9A66-13B828A413F5}" presName="childrenComposite" presStyleCnt="0"/>
      <dgm:spPr/>
    </dgm:pt>
    <dgm:pt modelId="{D4945F17-F7BD-4FEE-B552-B17E40BD4772}" type="pres">
      <dgm:prSet presAssocID="{7892CDC8-8EA0-42FE-9A66-13B828A413F5}" presName="dummyMaxCanvas_ChildArea" presStyleCnt="0"/>
      <dgm:spPr/>
    </dgm:pt>
    <dgm:pt modelId="{07452FFF-4D04-41B5-B05D-965677CE2469}" type="pres">
      <dgm:prSet presAssocID="{7892CDC8-8EA0-42FE-9A66-13B828A413F5}" presName="fulcrum" presStyleLbl="alignAccFollowNode1" presStyleIdx="2" presStyleCnt="4"/>
      <dgm:spPr/>
    </dgm:pt>
    <dgm:pt modelId="{47B64D8F-408A-4741-A5E7-9F0CB0A4E854}" type="pres">
      <dgm:prSet presAssocID="{7892CDC8-8EA0-42FE-9A66-13B828A413F5}" presName="balance_23" presStyleLbl="alignAccFollowNode1" presStyleIdx="3" presStyleCnt="4">
        <dgm:presLayoutVars>
          <dgm:bulletEnabled val="1"/>
        </dgm:presLayoutVars>
      </dgm:prSet>
      <dgm:spPr/>
    </dgm:pt>
    <dgm:pt modelId="{C9374564-B42B-4BBF-A853-B74D0A1C1CD3}" type="pres">
      <dgm:prSet presAssocID="{7892CDC8-8EA0-42FE-9A66-13B828A413F5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73599-1D1F-4560-9E79-967F90AC6F4E}" type="pres">
      <dgm:prSet presAssocID="{7892CDC8-8EA0-42FE-9A66-13B828A413F5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1B7DF-5F30-4BC1-BDBB-3EA8C5C75B99}" type="pres">
      <dgm:prSet presAssocID="{7892CDC8-8EA0-42FE-9A66-13B828A413F5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53B57-2A87-4D6B-A342-7B575D9B710E}" type="pres">
      <dgm:prSet presAssocID="{7892CDC8-8EA0-42FE-9A66-13B828A413F5}" presName="left_23_1" presStyleLbl="node1" presStyleIdx="3" presStyleCnt="5" custScaleX="129797" custScaleY="13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16C2-9849-4830-BA9E-FE72E6A580A4}" type="pres">
      <dgm:prSet presAssocID="{7892CDC8-8EA0-42FE-9A66-13B828A413F5}" presName="left_23_2" presStyleLbl="node1" presStyleIdx="4" presStyleCnt="5" custScaleX="123613" custScaleY="150839" custLinFactNeighborY="-35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1F435C-005E-4234-8FA9-C93C57609641}" srcId="{5B423970-F478-48A2-9CD6-DA5002495F20}" destId="{0079894F-1F22-46CD-A463-4D6063ACA1B3}" srcOrd="0" destOrd="0" parTransId="{1D9D0E7A-0053-4DBA-8E1E-CC81890CE3B2}" sibTransId="{4050B7A7-3920-4740-B7D5-F78DEC5BB8EE}"/>
    <dgm:cxn modelId="{A81F7546-3329-4172-BC12-DB41E140D812}" type="presOf" srcId="{5B423970-F478-48A2-9CD6-DA5002495F20}" destId="{C1DB9578-4302-4A14-A735-9057DAB60E25}" srcOrd="0" destOrd="0" presId="urn:microsoft.com/office/officeart/2005/8/layout/balance1"/>
    <dgm:cxn modelId="{755A373D-DB31-4C35-9F44-E4F7BA7BE1F0}" srcId="{5B423970-F478-48A2-9CD6-DA5002495F20}" destId="{889DBF61-2949-42C2-ABFD-E80843A1D2D7}" srcOrd="2" destOrd="0" parTransId="{2BF6914B-6E64-43BF-A18A-47935C727B2C}" sibTransId="{188144F1-16F7-41E4-9813-790005532E67}"/>
    <dgm:cxn modelId="{C1803180-5854-4A20-8602-3F0D73E75F56}" srcId="{7892CDC8-8EA0-42FE-9A66-13B828A413F5}" destId="{FDD85F87-C97B-4F20-869D-6899020B2F7A}" srcOrd="0" destOrd="0" parTransId="{DD7D1D7A-4B5B-4965-BF8B-5E1C1642D9FE}" sibTransId="{E4F9F896-A623-4ACA-B19D-141087CBB8D7}"/>
    <dgm:cxn modelId="{46F6CC58-B47F-416B-A575-E1E321F527EB}" type="presOf" srcId="{5A0FC6A0-49B5-44E9-96E3-997A7C61CF5A}" destId="{E8873599-1D1F-4560-9E79-967F90AC6F4E}" srcOrd="0" destOrd="0" presId="urn:microsoft.com/office/officeart/2005/8/layout/balance1"/>
    <dgm:cxn modelId="{3646480C-255F-4390-AC98-D7FDD201F42B}" type="presOf" srcId="{FDD85F87-C97B-4F20-869D-6899020B2F7A}" destId="{A3DCCAF2-9B39-4771-AA7E-6AA359B2D48A}" srcOrd="0" destOrd="0" presId="urn:microsoft.com/office/officeart/2005/8/layout/balance1"/>
    <dgm:cxn modelId="{AE47B27C-553E-428C-B7C5-8B43906190EE}" srcId="{FDD85F87-C97B-4F20-869D-6899020B2F7A}" destId="{0227BE67-E598-4D65-AC48-D42AE1EA3812}" srcOrd="1" destOrd="0" parTransId="{392A00D0-9C99-48B9-8717-9971B2090795}" sibTransId="{A07F7F6B-AE80-4E3C-9D4F-61A8D22A21BF}"/>
    <dgm:cxn modelId="{ADAD13FC-B656-4EC8-977F-4C9A1E38F989}" type="presOf" srcId="{889DBF61-2949-42C2-ABFD-E80843A1D2D7}" destId="{07A1B7DF-5F30-4BC1-BDBB-3EA8C5C75B99}" srcOrd="0" destOrd="0" presId="urn:microsoft.com/office/officeart/2005/8/layout/balance1"/>
    <dgm:cxn modelId="{BA142449-A845-421B-BB27-B60FF20ACB7B}" type="presOf" srcId="{0079894F-1F22-46CD-A463-4D6063ACA1B3}" destId="{C9374564-B42B-4BBF-A853-B74D0A1C1CD3}" srcOrd="0" destOrd="0" presId="urn:microsoft.com/office/officeart/2005/8/layout/balance1"/>
    <dgm:cxn modelId="{3E840899-9825-4DF5-BC62-3094FF87B80E}" type="presOf" srcId="{35F752F5-1E70-4AE4-ACDC-07A39F6B7CC3}" destId="{B2853B57-2A87-4D6B-A342-7B575D9B710E}" srcOrd="0" destOrd="0" presId="urn:microsoft.com/office/officeart/2005/8/layout/balance1"/>
    <dgm:cxn modelId="{094E62CF-67E7-4CDB-8F4B-3EF0F10D507F}" srcId="{7892CDC8-8EA0-42FE-9A66-13B828A413F5}" destId="{5B423970-F478-48A2-9CD6-DA5002495F20}" srcOrd="1" destOrd="0" parTransId="{C119AB1C-DA82-4C14-8425-32DDD10501C2}" sibTransId="{275A5EC4-4145-4F2E-881A-B7DE033B1C8A}"/>
    <dgm:cxn modelId="{BBE67E96-3D19-4A3C-8008-9370A4769A05}" type="presOf" srcId="{0227BE67-E598-4D65-AC48-D42AE1EA3812}" destId="{B3C216C2-9849-4830-BA9E-FE72E6A580A4}" srcOrd="0" destOrd="0" presId="urn:microsoft.com/office/officeart/2005/8/layout/balance1"/>
    <dgm:cxn modelId="{3D36B823-0BAB-4439-B6D0-F3378F0C350E}" srcId="{FDD85F87-C97B-4F20-869D-6899020B2F7A}" destId="{35F752F5-1E70-4AE4-ACDC-07A39F6B7CC3}" srcOrd="0" destOrd="0" parTransId="{933AE840-D81D-44D2-9A8A-6FDE447E39C7}" sibTransId="{F6966518-4F49-47C9-BDCB-19437EAD348C}"/>
    <dgm:cxn modelId="{4860807B-B71C-4C57-A540-A51CBCDF2804}" srcId="{5B423970-F478-48A2-9CD6-DA5002495F20}" destId="{5A0FC6A0-49B5-44E9-96E3-997A7C61CF5A}" srcOrd="1" destOrd="0" parTransId="{66BCA199-8765-4765-AB2B-774B8945E143}" sibTransId="{F2DE1EEE-CE51-43A8-91D9-4581CF5F3B6E}"/>
    <dgm:cxn modelId="{FD3A7D50-40FC-4D5F-B60A-4B1EB480F3AA}" type="presOf" srcId="{7892CDC8-8EA0-42FE-9A66-13B828A413F5}" destId="{C047F2E2-0F94-4F7B-BF9E-0EA2E40FB369}" srcOrd="0" destOrd="0" presId="urn:microsoft.com/office/officeart/2005/8/layout/balance1"/>
    <dgm:cxn modelId="{E2522136-5E65-4394-96D7-9D1EFBF33A5E}" type="presParOf" srcId="{C047F2E2-0F94-4F7B-BF9E-0EA2E40FB369}" destId="{B9D2904B-FF20-4D48-8E94-B5069378CC39}" srcOrd="0" destOrd="0" presId="urn:microsoft.com/office/officeart/2005/8/layout/balance1"/>
    <dgm:cxn modelId="{60FB7C48-BA8D-4372-88C5-6579ABFD0017}" type="presParOf" srcId="{C047F2E2-0F94-4F7B-BF9E-0EA2E40FB369}" destId="{6B7EF6FC-2BEA-415E-B471-F8D3C32D31F6}" srcOrd="1" destOrd="0" presId="urn:microsoft.com/office/officeart/2005/8/layout/balance1"/>
    <dgm:cxn modelId="{FFF14DAF-4DA7-4D36-8820-06205041824B}" type="presParOf" srcId="{6B7EF6FC-2BEA-415E-B471-F8D3C32D31F6}" destId="{A3DCCAF2-9B39-4771-AA7E-6AA359B2D48A}" srcOrd="0" destOrd="0" presId="urn:microsoft.com/office/officeart/2005/8/layout/balance1"/>
    <dgm:cxn modelId="{5519EEB5-64AE-4C90-823D-E863945B9911}" type="presParOf" srcId="{6B7EF6FC-2BEA-415E-B471-F8D3C32D31F6}" destId="{C1DB9578-4302-4A14-A735-9057DAB60E25}" srcOrd="1" destOrd="0" presId="urn:microsoft.com/office/officeart/2005/8/layout/balance1"/>
    <dgm:cxn modelId="{5A509E0C-6D02-4606-BEC3-51CF99757563}" type="presParOf" srcId="{C047F2E2-0F94-4F7B-BF9E-0EA2E40FB369}" destId="{2E979A7E-02BE-4FB0-A4B5-C431C797B19A}" srcOrd="2" destOrd="0" presId="urn:microsoft.com/office/officeart/2005/8/layout/balance1"/>
    <dgm:cxn modelId="{325123CB-1857-4D72-AB58-B62A56833D6C}" type="presParOf" srcId="{2E979A7E-02BE-4FB0-A4B5-C431C797B19A}" destId="{D4945F17-F7BD-4FEE-B552-B17E40BD4772}" srcOrd="0" destOrd="0" presId="urn:microsoft.com/office/officeart/2005/8/layout/balance1"/>
    <dgm:cxn modelId="{375DC15F-B493-450D-8E07-CE28C938E148}" type="presParOf" srcId="{2E979A7E-02BE-4FB0-A4B5-C431C797B19A}" destId="{07452FFF-4D04-41B5-B05D-965677CE2469}" srcOrd="1" destOrd="0" presId="urn:microsoft.com/office/officeart/2005/8/layout/balance1"/>
    <dgm:cxn modelId="{35E532B8-6DFC-4E82-873A-460107FED3B3}" type="presParOf" srcId="{2E979A7E-02BE-4FB0-A4B5-C431C797B19A}" destId="{47B64D8F-408A-4741-A5E7-9F0CB0A4E854}" srcOrd="2" destOrd="0" presId="urn:microsoft.com/office/officeart/2005/8/layout/balance1"/>
    <dgm:cxn modelId="{E9A2F014-90F9-44DF-9EE4-2F0CFC37A1FE}" type="presParOf" srcId="{2E979A7E-02BE-4FB0-A4B5-C431C797B19A}" destId="{C9374564-B42B-4BBF-A853-B74D0A1C1CD3}" srcOrd="3" destOrd="0" presId="urn:microsoft.com/office/officeart/2005/8/layout/balance1"/>
    <dgm:cxn modelId="{4AD3F056-A395-461E-A1FA-2C1641145D28}" type="presParOf" srcId="{2E979A7E-02BE-4FB0-A4B5-C431C797B19A}" destId="{E8873599-1D1F-4560-9E79-967F90AC6F4E}" srcOrd="4" destOrd="0" presId="urn:microsoft.com/office/officeart/2005/8/layout/balance1"/>
    <dgm:cxn modelId="{740D3362-D40F-4B1B-8007-F3D676B3EE3F}" type="presParOf" srcId="{2E979A7E-02BE-4FB0-A4B5-C431C797B19A}" destId="{07A1B7DF-5F30-4BC1-BDBB-3EA8C5C75B99}" srcOrd="5" destOrd="0" presId="urn:microsoft.com/office/officeart/2005/8/layout/balance1"/>
    <dgm:cxn modelId="{842B5D0C-F317-4147-BB1E-D3E3EC2C12BC}" type="presParOf" srcId="{2E979A7E-02BE-4FB0-A4B5-C431C797B19A}" destId="{B2853B57-2A87-4D6B-A342-7B575D9B710E}" srcOrd="6" destOrd="0" presId="urn:microsoft.com/office/officeart/2005/8/layout/balance1"/>
    <dgm:cxn modelId="{1E603000-3EEE-4440-BFCD-BCDFC01A2825}" type="presParOf" srcId="{2E979A7E-02BE-4FB0-A4B5-C431C797B19A}" destId="{B3C216C2-9849-4830-BA9E-FE72E6A580A4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8E8E6-8D02-4282-AF80-A1D0FA9DF212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10AE1BB-3AA3-46B0-A991-275EFF139351}">
      <dgm:prSet phldrT="[Текст]"/>
      <dgm:spPr/>
      <dgm:t>
        <a:bodyPr/>
        <a:lstStyle/>
        <a:p>
          <a:r>
            <a:rPr lang="ru-RU" dirty="0" smtClean="0"/>
            <a:t>Выбор родителя</a:t>
          </a:r>
          <a:endParaRPr lang="ru-RU" dirty="0"/>
        </a:p>
      </dgm:t>
    </dgm:pt>
    <dgm:pt modelId="{2853186A-65A2-4074-BDFF-EE3776CD8263}" type="parTrans" cxnId="{8EFEB40B-1743-4701-9BD7-6DCF13E70DC7}">
      <dgm:prSet/>
      <dgm:spPr/>
      <dgm:t>
        <a:bodyPr/>
        <a:lstStyle/>
        <a:p>
          <a:endParaRPr lang="ru-RU"/>
        </a:p>
      </dgm:t>
    </dgm:pt>
    <dgm:pt modelId="{1063A763-2538-4C2F-99B4-CCD8B6302924}" type="sibTrans" cxnId="{8EFEB40B-1743-4701-9BD7-6DCF13E70DC7}">
      <dgm:prSet/>
      <dgm:spPr/>
      <dgm:t>
        <a:bodyPr/>
        <a:lstStyle/>
        <a:p>
          <a:endParaRPr lang="ru-RU"/>
        </a:p>
      </dgm:t>
    </dgm:pt>
    <dgm:pt modelId="{21D44597-BABC-4A51-982D-44234267B488}">
      <dgm:prSet phldrT="[Текст]"/>
      <dgm:spPr/>
      <dgm:t>
        <a:bodyPr/>
        <a:lstStyle/>
        <a:p>
          <a:r>
            <a:rPr lang="ru-RU" dirty="0" smtClean="0"/>
            <a:t>Решение о получении ребенком статуса инвалида или заключения ПМПК</a:t>
          </a:r>
          <a:endParaRPr lang="ru-RU" dirty="0"/>
        </a:p>
      </dgm:t>
    </dgm:pt>
    <dgm:pt modelId="{D349B547-F2A9-4518-8937-AE0C8004D881}" type="parTrans" cxnId="{A7893A7D-4232-4980-B01E-542043FA61C1}">
      <dgm:prSet/>
      <dgm:spPr/>
      <dgm:t>
        <a:bodyPr/>
        <a:lstStyle/>
        <a:p>
          <a:endParaRPr lang="ru-RU"/>
        </a:p>
      </dgm:t>
    </dgm:pt>
    <dgm:pt modelId="{5565402E-E4BA-405E-9246-AAD2C1A37906}" type="sibTrans" cxnId="{A7893A7D-4232-4980-B01E-542043FA61C1}">
      <dgm:prSet/>
      <dgm:spPr/>
      <dgm:t>
        <a:bodyPr/>
        <a:lstStyle/>
        <a:p>
          <a:endParaRPr lang="ru-RU"/>
        </a:p>
      </dgm:t>
    </dgm:pt>
    <dgm:pt modelId="{DC4D8B18-F1A2-47FA-B589-BC1D0D8116B4}">
      <dgm:prSet phldrT="[Текст]"/>
      <dgm:spPr/>
      <dgm:t>
        <a:bodyPr/>
        <a:lstStyle/>
        <a:p>
          <a:r>
            <a:rPr lang="ru-RU" dirty="0" smtClean="0"/>
            <a:t>Выбор образовательного учреждения</a:t>
          </a:r>
          <a:endParaRPr lang="ru-RU" dirty="0"/>
        </a:p>
      </dgm:t>
    </dgm:pt>
    <dgm:pt modelId="{139714E0-4EDC-4EBE-8A30-945C6CBEAAC0}" type="parTrans" cxnId="{9E5E3039-49D1-4E64-86C4-DB9328A8D8B0}">
      <dgm:prSet/>
      <dgm:spPr/>
      <dgm:t>
        <a:bodyPr/>
        <a:lstStyle/>
        <a:p>
          <a:endParaRPr lang="ru-RU"/>
        </a:p>
      </dgm:t>
    </dgm:pt>
    <dgm:pt modelId="{770BA12C-3381-437F-8115-E1D3F09927A6}" type="sibTrans" cxnId="{9E5E3039-49D1-4E64-86C4-DB9328A8D8B0}">
      <dgm:prSet/>
      <dgm:spPr/>
      <dgm:t>
        <a:bodyPr/>
        <a:lstStyle/>
        <a:p>
          <a:endParaRPr lang="ru-RU"/>
        </a:p>
      </dgm:t>
    </dgm:pt>
    <dgm:pt modelId="{74E46472-3934-4214-89EC-EE393776045E}">
      <dgm:prSet phldrT="[Текст]"/>
      <dgm:spPr/>
      <dgm:t>
        <a:bodyPr/>
        <a:lstStyle/>
        <a:p>
          <a:r>
            <a:rPr lang="ru-RU" dirty="0" smtClean="0"/>
            <a:t>Выбор модели обучения (инклюзия, интеграция, коррекция)</a:t>
          </a:r>
          <a:endParaRPr lang="ru-RU" dirty="0"/>
        </a:p>
      </dgm:t>
    </dgm:pt>
    <dgm:pt modelId="{BBBAB576-C219-4AFC-B2F8-30D960C0475A}" type="parTrans" cxnId="{3B9A8057-9277-4FF0-B5C6-92306A61E365}">
      <dgm:prSet/>
      <dgm:spPr/>
      <dgm:t>
        <a:bodyPr/>
        <a:lstStyle/>
        <a:p>
          <a:endParaRPr lang="ru-RU"/>
        </a:p>
      </dgm:t>
    </dgm:pt>
    <dgm:pt modelId="{4932F49A-1039-4CF5-9711-6B31CFF86174}" type="sibTrans" cxnId="{3B9A8057-9277-4FF0-B5C6-92306A61E365}">
      <dgm:prSet/>
      <dgm:spPr/>
      <dgm:t>
        <a:bodyPr/>
        <a:lstStyle/>
        <a:p>
          <a:endParaRPr lang="ru-RU"/>
        </a:p>
      </dgm:t>
    </dgm:pt>
    <dgm:pt modelId="{E04A989C-FDE9-4579-901F-984973821743}">
      <dgm:prSet phldrT="[Текст]"/>
      <dgm:spPr/>
      <dgm:t>
        <a:bodyPr/>
        <a:lstStyle/>
        <a:p>
          <a:r>
            <a:rPr lang="ru-RU" dirty="0" smtClean="0"/>
            <a:t>Выполнение рекомендаций ПМПК </a:t>
          </a:r>
          <a:endParaRPr lang="ru-RU" dirty="0"/>
        </a:p>
      </dgm:t>
    </dgm:pt>
    <dgm:pt modelId="{E6C3A797-5C52-4E2D-8640-BA15236ACE21}" type="parTrans" cxnId="{49B23637-3718-4B32-A67E-867B68E2EA9A}">
      <dgm:prSet/>
      <dgm:spPr/>
      <dgm:t>
        <a:bodyPr/>
        <a:lstStyle/>
        <a:p>
          <a:endParaRPr lang="ru-RU"/>
        </a:p>
      </dgm:t>
    </dgm:pt>
    <dgm:pt modelId="{4DE383FA-4BDA-482B-BAA5-13159A65943D}" type="sibTrans" cxnId="{49B23637-3718-4B32-A67E-867B68E2EA9A}">
      <dgm:prSet/>
      <dgm:spPr/>
      <dgm:t>
        <a:bodyPr/>
        <a:lstStyle/>
        <a:p>
          <a:endParaRPr lang="ru-RU"/>
        </a:p>
      </dgm:t>
    </dgm:pt>
    <dgm:pt modelId="{198A840A-D547-4D6D-9B59-EDAFB2A423C8}">
      <dgm:prSet phldrT="[Текст]"/>
      <dgm:spPr/>
      <dgm:t>
        <a:bodyPr/>
        <a:lstStyle/>
        <a:p>
          <a:r>
            <a:rPr lang="ru-RU" dirty="0" smtClean="0"/>
            <a:t>Опционально: участие в общественно-государственном управлении школой (УС)</a:t>
          </a:r>
          <a:endParaRPr lang="ru-RU" dirty="0"/>
        </a:p>
      </dgm:t>
    </dgm:pt>
    <dgm:pt modelId="{FD37CFEC-8BE5-4C7E-9B30-A88FCA20534C}" type="parTrans" cxnId="{57156038-C8AA-4F5A-919A-D13E5BC4DE02}">
      <dgm:prSet/>
      <dgm:spPr/>
      <dgm:t>
        <a:bodyPr/>
        <a:lstStyle/>
        <a:p>
          <a:endParaRPr lang="ru-RU"/>
        </a:p>
      </dgm:t>
    </dgm:pt>
    <dgm:pt modelId="{B3207C96-C2B8-4EC3-9DF2-4178C8567C11}" type="sibTrans" cxnId="{57156038-C8AA-4F5A-919A-D13E5BC4DE02}">
      <dgm:prSet/>
      <dgm:spPr/>
      <dgm:t>
        <a:bodyPr/>
        <a:lstStyle/>
        <a:p>
          <a:endParaRPr lang="ru-RU"/>
        </a:p>
      </dgm:t>
    </dgm:pt>
    <dgm:pt modelId="{CBA0E0C5-5A24-4063-A6D0-91D8F59D2BD2}" type="pres">
      <dgm:prSet presAssocID="{15B8E8E6-8D02-4282-AF80-A1D0FA9DF2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0285A-A40E-4A9D-9861-156BDF4DFF09}" type="pres">
      <dgm:prSet presAssocID="{110AE1BB-3AA3-46B0-A991-275EFF139351}" presName="centerShape" presStyleLbl="node0" presStyleIdx="0" presStyleCnt="1"/>
      <dgm:spPr/>
      <dgm:t>
        <a:bodyPr/>
        <a:lstStyle/>
        <a:p>
          <a:endParaRPr lang="ru-RU"/>
        </a:p>
      </dgm:t>
    </dgm:pt>
    <dgm:pt modelId="{D3D51635-5496-44C7-8591-22677AC540FC}" type="pres">
      <dgm:prSet presAssocID="{D349B547-F2A9-4518-8937-AE0C8004D881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E6BB5C1A-4FEC-490B-B7CC-378E5EA9A38B}" type="pres">
      <dgm:prSet presAssocID="{21D44597-BABC-4A51-982D-44234267B4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F01F4-5379-4265-821B-70F41B9F6269}" type="pres">
      <dgm:prSet presAssocID="{139714E0-4EDC-4EBE-8A30-945C6CBEAAC0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9148D4E9-523C-4C17-9F6C-291A507798B8}" type="pres">
      <dgm:prSet presAssocID="{DC4D8B18-F1A2-47FA-B589-BC1D0D8116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009AA-B429-4BCE-BA7D-23CFBB0E4A14}" type="pres">
      <dgm:prSet presAssocID="{BBBAB576-C219-4AFC-B2F8-30D960C0475A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5172D523-C194-4C76-93EE-489E09E5512C}" type="pres">
      <dgm:prSet presAssocID="{74E46472-3934-4214-89EC-EE39377604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7C857-8EE4-4276-A838-63521B634BC5}" type="pres">
      <dgm:prSet presAssocID="{E6C3A797-5C52-4E2D-8640-BA15236ACE21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5AAD323-3383-49C9-A88A-D2AC6266D5A0}" type="pres">
      <dgm:prSet presAssocID="{E04A989C-FDE9-4579-901F-9849738217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46DE0-0591-400D-AC63-C942E9DFA447}" type="pres">
      <dgm:prSet presAssocID="{FD37CFEC-8BE5-4C7E-9B30-A88FCA20534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2EEDC09B-02E3-49F1-AC8A-535AAEA9700A}" type="pres">
      <dgm:prSet presAssocID="{198A840A-D547-4D6D-9B59-EDAFB2A423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CDDBF-4004-4B0D-BCF7-B96C21458248}" type="presOf" srcId="{198A840A-D547-4D6D-9B59-EDAFB2A423C8}" destId="{2EEDC09B-02E3-49F1-AC8A-535AAEA9700A}" srcOrd="0" destOrd="0" presId="urn:microsoft.com/office/officeart/2005/8/layout/radial4"/>
    <dgm:cxn modelId="{57156038-C8AA-4F5A-919A-D13E5BC4DE02}" srcId="{110AE1BB-3AA3-46B0-A991-275EFF139351}" destId="{198A840A-D547-4D6D-9B59-EDAFB2A423C8}" srcOrd="4" destOrd="0" parTransId="{FD37CFEC-8BE5-4C7E-9B30-A88FCA20534C}" sibTransId="{B3207C96-C2B8-4EC3-9DF2-4178C8567C11}"/>
    <dgm:cxn modelId="{AFB000E7-1529-4C55-836E-C85CB9C073C2}" type="presOf" srcId="{21D44597-BABC-4A51-982D-44234267B488}" destId="{E6BB5C1A-4FEC-490B-B7CC-378E5EA9A38B}" srcOrd="0" destOrd="0" presId="urn:microsoft.com/office/officeart/2005/8/layout/radial4"/>
    <dgm:cxn modelId="{C4B4233A-B777-405B-B37F-0034076D97E8}" type="presOf" srcId="{E6C3A797-5C52-4E2D-8640-BA15236ACE21}" destId="{7D57C857-8EE4-4276-A838-63521B634BC5}" srcOrd="0" destOrd="0" presId="urn:microsoft.com/office/officeart/2005/8/layout/radial4"/>
    <dgm:cxn modelId="{8FFF9635-1784-4F4A-B4B8-9DDE23D8BBA1}" type="presOf" srcId="{110AE1BB-3AA3-46B0-A991-275EFF139351}" destId="{C370285A-A40E-4A9D-9861-156BDF4DFF09}" srcOrd="0" destOrd="0" presId="urn:microsoft.com/office/officeart/2005/8/layout/radial4"/>
    <dgm:cxn modelId="{9E5E3039-49D1-4E64-86C4-DB9328A8D8B0}" srcId="{110AE1BB-3AA3-46B0-A991-275EFF139351}" destId="{DC4D8B18-F1A2-47FA-B589-BC1D0D8116B4}" srcOrd="1" destOrd="0" parTransId="{139714E0-4EDC-4EBE-8A30-945C6CBEAAC0}" sibTransId="{770BA12C-3381-437F-8115-E1D3F09927A6}"/>
    <dgm:cxn modelId="{FFC355AF-C9FB-4F91-8747-BA80A782FCCB}" type="presOf" srcId="{74E46472-3934-4214-89EC-EE393776045E}" destId="{5172D523-C194-4C76-93EE-489E09E5512C}" srcOrd="0" destOrd="0" presId="urn:microsoft.com/office/officeart/2005/8/layout/radial4"/>
    <dgm:cxn modelId="{6DAB13F5-9763-4082-A2C2-5DE6F0F09919}" type="presOf" srcId="{139714E0-4EDC-4EBE-8A30-945C6CBEAAC0}" destId="{665F01F4-5379-4265-821B-70F41B9F6269}" srcOrd="0" destOrd="0" presId="urn:microsoft.com/office/officeart/2005/8/layout/radial4"/>
    <dgm:cxn modelId="{B140F850-B335-4C70-94A1-7BA7A23EF4AE}" type="presOf" srcId="{FD37CFEC-8BE5-4C7E-9B30-A88FCA20534C}" destId="{92E46DE0-0591-400D-AC63-C942E9DFA447}" srcOrd="0" destOrd="0" presId="urn:microsoft.com/office/officeart/2005/8/layout/radial4"/>
    <dgm:cxn modelId="{8EFEB40B-1743-4701-9BD7-6DCF13E70DC7}" srcId="{15B8E8E6-8D02-4282-AF80-A1D0FA9DF212}" destId="{110AE1BB-3AA3-46B0-A991-275EFF139351}" srcOrd="0" destOrd="0" parTransId="{2853186A-65A2-4074-BDFF-EE3776CD8263}" sibTransId="{1063A763-2538-4C2F-99B4-CCD8B6302924}"/>
    <dgm:cxn modelId="{3B9A8057-9277-4FF0-B5C6-92306A61E365}" srcId="{110AE1BB-3AA3-46B0-A991-275EFF139351}" destId="{74E46472-3934-4214-89EC-EE393776045E}" srcOrd="2" destOrd="0" parTransId="{BBBAB576-C219-4AFC-B2F8-30D960C0475A}" sibTransId="{4932F49A-1039-4CF5-9711-6B31CFF86174}"/>
    <dgm:cxn modelId="{4442D4AC-B2B7-413A-9723-2E1CFA5CA3E0}" type="presOf" srcId="{E04A989C-FDE9-4579-901F-984973821743}" destId="{85AAD323-3383-49C9-A88A-D2AC6266D5A0}" srcOrd="0" destOrd="0" presId="urn:microsoft.com/office/officeart/2005/8/layout/radial4"/>
    <dgm:cxn modelId="{49B23637-3718-4B32-A67E-867B68E2EA9A}" srcId="{110AE1BB-3AA3-46B0-A991-275EFF139351}" destId="{E04A989C-FDE9-4579-901F-984973821743}" srcOrd="3" destOrd="0" parTransId="{E6C3A797-5C52-4E2D-8640-BA15236ACE21}" sibTransId="{4DE383FA-4BDA-482B-BAA5-13159A65943D}"/>
    <dgm:cxn modelId="{DAD89552-656C-46C7-8DCA-D5A5BC04DC29}" type="presOf" srcId="{15B8E8E6-8D02-4282-AF80-A1D0FA9DF212}" destId="{CBA0E0C5-5A24-4063-A6D0-91D8F59D2BD2}" srcOrd="0" destOrd="0" presId="urn:microsoft.com/office/officeart/2005/8/layout/radial4"/>
    <dgm:cxn modelId="{3CAD4970-D8E9-4F56-B4BD-C568449A0AE2}" type="presOf" srcId="{DC4D8B18-F1A2-47FA-B589-BC1D0D8116B4}" destId="{9148D4E9-523C-4C17-9F6C-291A507798B8}" srcOrd="0" destOrd="0" presId="urn:microsoft.com/office/officeart/2005/8/layout/radial4"/>
    <dgm:cxn modelId="{A7893A7D-4232-4980-B01E-542043FA61C1}" srcId="{110AE1BB-3AA3-46B0-A991-275EFF139351}" destId="{21D44597-BABC-4A51-982D-44234267B488}" srcOrd="0" destOrd="0" parTransId="{D349B547-F2A9-4518-8937-AE0C8004D881}" sibTransId="{5565402E-E4BA-405E-9246-AAD2C1A37906}"/>
    <dgm:cxn modelId="{D63CE378-D393-4C31-A68A-176E431F2B56}" type="presOf" srcId="{BBBAB576-C219-4AFC-B2F8-30D960C0475A}" destId="{FFC009AA-B429-4BCE-BA7D-23CFBB0E4A14}" srcOrd="0" destOrd="0" presId="urn:microsoft.com/office/officeart/2005/8/layout/radial4"/>
    <dgm:cxn modelId="{58438977-39F1-41A5-BABF-4D88C5FE04F4}" type="presOf" srcId="{D349B547-F2A9-4518-8937-AE0C8004D881}" destId="{D3D51635-5496-44C7-8591-22677AC540FC}" srcOrd="0" destOrd="0" presId="urn:microsoft.com/office/officeart/2005/8/layout/radial4"/>
    <dgm:cxn modelId="{85631F43-9D2C-4904-9425-032F183BABF1}" type="presParOf" srcId="{CBA0E0C5-5A24-4063-A6D0-91D8F59D2BD2}" destId="{C370285A-A40E-4A9D-9861-156BDF4DFF09}" srcOrd="0" destOrd="0" presId="urn:microsoft.com/office/officeart/2005/8/layout/radial4"/>
    <dgm:cxn modelId="{F752FC89-668B-4C4A-A00B-591887F89C18}" type="presParOf" srcId="{CBA0E0C5-5A24-4063-A6D0-91D8F59D2BD2}" destId="{D3D51635-5496-44C7-8591-22677AC540FC}" srcOrd="1" destOrd="0" presId="urn:microsoft.com/office/officeart/2005/8/layout/radial4"/>
    <dgm:cxn modelId="{9A614B68-C94F-4E21-B9C1-89870B5091DA}" type="presParOf" srcId="{CBA0E0C5-5A24-4063-A6D0-91D8F59D2BD2}" destId="{E6BB5C1A-4FEC-490B-B7CC-378E5EA9A38B}" srcOrd="2" destOrd="0" presId="urn:microsoft.com/office/officeart/2005/8/layout/radial4"/>
    <dgm:cxn modelId="{8CD2357F-9E51-4223-A368-FA7EE45ED08F}" type="presParOf" srcId="{CBA0E0C5-5A24-4063-A6D0-91D8F59D2BD2}" destId="{665F01F4-5379-4265-821B-70F41B9F6269}" srcOrd="3" destOrd="0" presId="urn:microsoft.com/office/officeart/2005/8/layout/radial4"/>
    <dgm:cxn modelId="{93C3C3D4-CC22-40B1-AADF-5D04C87488B8}" type="presParOf" srcId="{CBA0E0C5-5A24-4063-A6D0-91D8F59D2BD2}" destId="{9148D4E9-523C-4C17-9F6C-291A507798B8}" srcOrd="4" destOrd="0" presId="urn:microsoft.com/office/officeart/2005/8/layout/radial4"/>
    <dgm:cxn modelId="{8F754B16-969F-4360-AA92-5E9F8EE8B882}" type="presParOf" srcId="{CBA0E0C5-5A24-4063-A6D0-91D8F59D2BD2}" destId="{FFC009AA-B429-4BCE-BA7D-23CFBB0E4A14}" srcOrd="5" destOrd="0" presId="urn:microsoft.com/office/officeart/2005/8/layout/radial4"/>
    <dgm:cxn modelId="{AFB27F33-A5EA-456C-A7F5-65B4528BF9B7}" type="presParOf" srcId="{CBA0E0C5-5A24-4063-A6D0-91D8F59D2BD2}" destId="{5172D523-C194-4C76-93EE-489E09E5512C}" srcOrd="6" destOrd="0" presId="urn:microsoft.com/office/officeart/2005/8/layout/radial4"/>
    <dgm:cxn modelId="{AA25F560-726E-4E4A-BD53-8244B822C72F}" type="presParOf" srcId="{CBA0E0C5-5A24-4063-A6D0-91D8F59D2BD2}" destId="{7D57C857-8EE4-4276-A838-63521B634BC5}" srcOrd="7" destOrd="0" presId="urn:microsoft.com/office/officeart/2005/8/layout/radial4"/>
    <dgm:cxn modelId="{740F2EFF-C7E7-47DA-AB35-2F9BC9DE061D}" type="presParOf" srcId="{CBA0E0C5-5A24-4063-A6D0-91D8F59D2BD2}" destId="{85AAD323-3383-49C9-A88A-D2AC6266D5A0}" srcOrd="8" destOrd="0" presId="urn:microsoft.com/office/officeart/2005/8/layout/radial4"/>
    <dgm:cxn modelId="{FAE080D1-6B9F-4D5E-A1A7-2C09CC852B95}" type="presParOf" srcId="{CBA0E0C5-5A24-4063-A6D0-91D8F59D2BD2}" destId="{92E46DE0-0591-400D-AC63-C942E9DFA447}" srcOrd="9" destOrd="0" presId="urn:microsoft.com/office/officeart/2005/8/layout/radial4"/>
    <dgm:cxn modelId="{458B73D2-B084-4B4E-BE4E-643D4FC092EF}" type="presParOf" srcId="{CBA0E0C5-5A24-4063-A6D0-91D8F59D2BD2}" destId="{2EEDC09B-02E3-49F1-AC8A-535AAEA9700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69451-3338-4AE5-A748-8E2B05FE4FF3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137860E-77FB-4320-A3CF-F5D1F580915F}">
      <dgm:prSet phldrT="[Текст]"/>
      <dgm:spPr/>
      <dgm:t>
        <a:bodyPr/>
        <a:lstStyle/>
        <a:p>
          <a:r>
            <a:rPr lang="ru-RU" dirty="0" smtClean="0"/>
            <a:t>Родительский ресурс</a:t>
          </a:r>
          <a:endParaRPr lang="ru-RU" dirty="0"/>
        </a:p>
      </dgm:t>
    </dgm:pt>
    <dgm:pt modelId="{511F2570-2BD1-41DF-B1DC-12FB1BCD3B6C}" type="parTrans" cxnId="{4988248B-DFDB-4556-8A05-A436F0407DB2}">
      <dgm:prSet/>
      <dgm:spPr/>
      <dgm:t>
        <a:bodyPr/>
        <a:lstStyle/>
        <a:p>
          <a:endParaRPr lang="ru-RU"/>
        </a:p>
      </dgm:t>
    </dgm:pt>
    <dgm:pt modelId="{84269265-6B04-4EEA-8BA3-11D7B98ECBF2}" type="sibTrans" cxnId="{4988248B-DFDB-4556-8A05-A436F0407DB2}">
      <dgm:prSet/>
      <dgm:spPr/>
      <dgm:t>
        <a:bodyPr/>
        <a:lstStyle/>
        <a:p>
          <a:endParaRPr lang="ru-RU"/>
        </a:p>
      </dgm:t>
    </dgm:pt>
    <dgm:pt modelId="{50416ABD-2798-4AC4-AD9E-4B1BB65641C6}">
      <dgm:prSet phldrT="[Текст]"/>
      <dgm:spPr/>
      <dgm:t>
        <a:bodyPr/>
        <a:lstStyle/>
        <a:p>
          <a:r>
            <a:rPr lang="ru-RU" dirty="0" smtClean="0"/>
            <a:t>Наличие службы психолого – педагогического</a:t>
          </a:r>
        </a:p>
        <a:p>
          <a:r>
            <a:rPr lang="ru-RU" dirty="0" smtClean="0"/>
            <a:t>сопровождения</a:t>
          </a:r>
          <a:endParaRPr lang="ru-RU" dirty="0"/>
        </a:p>
      </dgm:t>
    </dgm:pt>
    <dgm:pt modelId="{39B79FA8-E8E4-46F1-B8EC-0ABFB7755960}" type="parTrans" cxnId="{82084134-DCBB-4461-A67C-9E3A8F9AE04A}">
      <dgm:prSet/>
      <dgm:spPr/>
      <dgm:t>
        <a:bodyPr/>
        <a:lstStyle/>
        <a:p>
          <a:endParaRPr lang="ru-RU"/>
        </a:p>
      </dgm:t>
    </dgm:pt>
    <dgm:pt modelId="{259637C2-13CA-4121-B127-02FB94EA1A5E}" type="sibTrans" cxnId="{82084134-DCBB-4461-A67C-9E3A8F9AE04A}">
      <dgm:prSet/>
      <dgm:spPr/>
      <dgm:t>
        <a:bodyPr/>
        <a:lstStyle/>
        <a:p>
          <a:endParaRPr lang="ru-RU"/>
        </a:p>
      </dgm:t>
    </dgm:pt>
    <dgm:pt modelId="{40717E64-E049-49EE-BD2C-21E21DCC6AB0}">
      <dgm:prSet phldrT="[Текст]"/>
      <dgm:spPr/>
      <dgm:t>
        <a:bodyPr/>
        <a:lstStyle/>
        <a:p>
          <a:r>
            <a:rPr lang="ru-RU" dirty="0" smtClean="0"/>
            <a:t>Трудовое обучение? </a:t>
          </a:r>
        </a:p>
        <a:p>
          <a:r>
            <a:rPr lang="ru-RU" dirty="0" smtClean="0"/>
            <a:t>(8-й вид)</a:t>
          </a:r>
          <a:endParaRPr lang="ru-RU" dirty="0"/>
        </a:p>
      </dgm:t>
    </dgm:pt>
    <dgm:pt modelId="{1FA60773-9038-4C09-B3A2-96ECD316BAEE}" type="parTrans" cxnId="{C2B8B4D2-BD52-4F97-9325-40A8E05F2DE4}">
      <dgm:prSet/>
      <dgm:spPr/>
      <dgm:t>
        <a:bodyPr/>
        <a:lstStyle/>
        <a:p>
          <a:endParaRPr lang="ru-RU"/>
        </a:p>
      </dgm:t>
    </dgm:pt>
    <dgm:pt modelId="{9BE39BD5-8FE3-4D4C-8F79-D624EAF70810}" type="sibTrans" cxnId="{C2B8B4D2-BD52-4F97-9325-40A8E05F2DE4}">
      <dgm:prSet/>
      <dgm:spPr/>
      <dgm:t>
        <a:bodyPr/>
        <a:lstStyle/>
        <a:p>
          <a:endParaRPr lang="ru-RU"/>
        </a:p>
      </dgm:t>
    </dgm:pt>
    <dgm:pt modelId="{C62895A0-B79D-4B0E-B8E8-D362D83E1742}">
      <dgm:prSet phldrT="[Текст]"/>
      <dgm:spPr/>
      <dgm:t>
        <a:bodyPr/>
        <a:lstStyle/>
        <a:p>
          <a:r>
            <a:rPr lang="ru-RU" dirty="0" smtClean="0"/>
            <a:t>Территориальная доступность</a:t>
          </a:r>
          <a:endParaRPr lang="ru-RU" dirty="0"/>
        </a:p>
      </dgm:t>
    </dgm:pt>
    <dgm:pt modelId="{D3823D80-F190-41FE-8BF5-6AB14EC9EE00}" type="parTrans" cxnId="{C3A94163-F302-4CAE-80D4-F9F47D242B44}">
      <dgm:prSet/>
      <dgm:spPr/>
      <dgm:t>
        <a:bodyPr/>
        <a:lstStyle/>
        <a:p>
          <a:endParaRPr lang="ru-RU"/>
        </a:p>
      </dgm:t>
    </dgm:pt>
    <dgm:pt modelId="{DBE01A93-DB74-48E9-B76E-EEB64A1323BA}" type="sibTrans" cxnId="{C3A94163-F302-4CAE-80D4-F9F47D242B44}">
      <dgm:prSet/>
      <dgm:spPr/>
      <dgm:t>
        <a:bodyPr/>
        <a:lstStyle/>
        <a:p>
          <a:endParaRPr lang="ru-RU"/>
        </a:p>
      </dgm:t>
    </dgm:pt>
    <dgm:pt modelId="{E399779F-C468-472A-99C9-EC78B550F63E}">
      <dgm:prSet phldrT="[Текст]"/>
      <dgm:spPr/>
      <dgm:t>
        <a:bodyPr/>
        <a:lstStyle/>
        <a:p>
          <a:r>
            <a:rPr lang="ru-RU" dirty="0" smtClean="0"/>
            <a:t>Возможности и дефициты ребенка</a:t>
          </a:r>
          <a:endParaRPr lang="ru-RU" dirty="0"/>
        </a:p>
      </dgm:t>
    </dgm:pt>
    <dgm:pt modelId="{134FCA86-293B-4CDA-BB69-B61121916DD8}" type="parTrans" cxnId="{E0291367-68A2-48C7-A828-1B3F56B2AD3A}">
      <dgm:prSet/>
      <dgm:spPr/>
      <dgm:t>
        <a:bodyPr/>
        <a:lstStyle/>
        <a:p>
          <a:endParaRPr lang="ru-RU"/>
        </a:p>
      </dgm:t>
    </dgm:pt>
    <dgm:pt modelId="{41780F82-4276-4D0E-B419-B45D09F66F56}" type="sibTrans" cxnId="{E0291367-68A2-48C7-A828-1B3F56B2AD3A}">
      <dgm:prSet/>
      <dgm:spPr/>
      <dgm:t>
        <a:bodyPr/>
        <a:lstStyle/>
        <a:p>
          <a:endParaRPr lang="ru-RU"/>
        </a:p>
      </dgm:t>
    </dgm:pt>
    <dgm:pt modelId="{D443FDAD-CA46-4A22-B464-7D0ACE2ABC38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Выбор школы</a:t>
          </a:r>
          <a:endParaRPr lang="ru-RU" dirty="0"/>
        </a:p>
      </dgm:t>
    </dgm:pt>
    <dgm:pt modelId="{53A96FE7-21E1-4003-9FC2-A93FD0D20E2C}" type="parTrans" cxnId="{E146BA03-6531-402D-A46D-5DC5D160547A}">
      <dgm:prSet/>
      <dgm:spPr/>
      <dgm:t>
        <a:bodyPr/>
        <a:lstStyle/>
        <a:p>
          <a:endParaRPr lang="ru-RU"/>
        </a:p>
      </dgm:t>
    </dgm:pt>
    <dgm:pt modelId="{48D01DEA-9A28-4D2A-B2E2-F1A8005B3879}" type="sibTrans" cxnId="{E146BA03-6531-402D-A46D-5DC5D160547A}">
      <dgm:prSet/>
      <dgm:spPr/>
      <dgm:t>
        <a:bodyPr/>
        <a:lstStyle/>
        <a:p>
          <a:endParaRPr lang="ru-RU"/>
        </a:p>
      </dgm:t>
    </dgm:pt>
    <dgm:pt modelId="{6F9DA7D0-B14C-40B9-A3EE-F53A7C2AE3F4}">
      <dgm:prSet phldrT="[Текст]"/>
      <dgm:spPr/>
      <dgm:t>
        <a:bodyPr/>
        <a:lstStyle/>
        <a:p>
          <a:r>
            <a:rPr lang="ru-RU" dirty="0" smtClean="0"/>
            <a:t>Самоорганизация родителей</a:t>
          </a:r>
          <a:endParaRPr lang="ru-RU" dirty="0"/>
        </a:p>
      </dgm:t>
    </dgm:pt>
    <dgm:pt modelId="{A0CBAD0A-7732-422F-ABC3-2F2FFC2D210E}" type="parTrans" cxnId="{7DFAABD9-0550-46A3-AC2B-D642D43343F3}">
      <dgm:prSet/>
      <dgm:spPr/>
      <dgm:t>
        <a:bodyPr/>
        <a:lstStyle/>
        <a:p>
          <a:endParaRPr lang="ru-RU"/>
        </a:p>
      </dgm:t>
    </dgm:pt>
    <dgm:pt modelId="{F76C028E-CE64-4AF9-B9D3-DF3EDA6381AB}" type="sibTrans" cxnId="{7DFAABD9-0550-46A3-AC2B-D642D43343F3}">
      <dgm:prSet/>
      <dgm:spPr/>
      <dgm:t>
        <a:bodyPr/>
        <a:lstStyle/>
        <a:p>
          <a:endParaRPr lang="ru-RU"/>
        </a:p>
      </dgm:t>
    </dgm:pt>
    <dgm:pt modelId="{184D88DA-AA18-4903-B363-A00EA5177E85}" type="pres">
      <dgm:prSet presAssocID="{C8369451-3338-4AE5-A748-8E2B05FE4F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CE841-10B0-46F2-AB4F-B6CB00702DC8}" type="pres">
      <dgm:prSet presAssocID="{C8369451-3338-4AE5-A748-8E2B05FE4FF3}" presName="cycle" presStyleCnt="0"/>
      <dgm:spPr/>
    </dgm:pt>
    <dgm:pt modelId="{71ACA023-37FC-4117-8A57-F9022CCB3DE6}" type="pres">
      <dgm:prSet presAssocID="{D443FDAD-CA46-4A22-B464-7D0ACE2ABC3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21D5B-BB20-4510-A3EC-96790D52B30C}" type="pres">
      <dgm:prSet presAssocID="{48D01DEA-9A28-4D2A-B2E2-F1A8005B387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C665B3A-D4B5-4AE1-B8D1-B78105A1685B}" type="pres">
      <dgm:prSet presAssocID="{0137860E-77FB-4320-A3CF-F5D1F580915F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0257F-DCE7-436E-A671-CB4A25E2C473}" type="pres">
      <dgm:prSet presAssocID="{50416ABD-2798-4AC4-AD9E-4B1BB65641C6}" presName="nodeFollowingNodes" presStyleLbl="node1" presStyleIdx="2" presStyleCnt="7" custScaleY="14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F61C1-6A7F-4CC6-9D0B-4F693180443E}" type="pres">
      <dgm:prSet presAssocID="{40717E64-E049-49EE-BD2C-21E21DCC6AB0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D39D7-CF00-4F76-8C2F-56B00E36F46B}" type="pres">
      <dgm:prSet presAssocID="{C62895A0-B79D-4B0E-B8E8-D362D83E1742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33417-D151-49DB-8A3E-5230336EA6D0}" type="pres">
      <dgm:prSet presAssocID="{E399779F-C468-472A-99C9-EC78B550F63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38725-99A9-406D-B0D2-39E24CD9A0CB}" type="pres">
      <dgm:prSet presAssocID="{6F9DA7D0-B14C-40B9-A3EE-F53A7C2AE3F4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F72D9-042F-4ADC-8195-5E91D00496F2}" type="presOf" srcId="{D443FDAD-CA46-4A22-B464-7D0ACE2ABC38}" destId="{71ACA023-37FC-4117-8A57-F9022CCB3DE6}" srcOrd="0" destOrd="0" presId="urn:microsoft.com/office/officeart/2005/8/layout/cycle3"/>
    <dgm:cxn modelId="{E146BA03-6531-402D-A46D-5DC5D160547A}" srcId="{C8369451-3338-4AE5-A748-8E2B05FE4FF3}" destId="{D443FDAD-CA46-4A22-B464-7D0ACE2ABC38}" srcOrd="0" destOrd="0" parTransId="{53A96FE7-21E1-4003-9FC2-A93FD0D20E2C}" sibTransId="{48D01DEA-9A28-4D2A-B2E2-F1A8005B3879}"/>
    <dgm:cxn modelId="{674A8CA7-054C-458D-A353-941265FE543A}" type="presOf" srcId="{C62895A0-B79D-4B0E-B8E8-D362D83E1742}" destId="{FDCD39D7-CF00-4F76-8C2F-56B00E36F46B}" srcOrd="0" destOrd="0" presId="urn:microsoft.com/office/officeart/2005/8/layout/cycle3"/>
    <dgm:cxn modelId="{7DFAABD9-0550-46A3-AC2B-D642D43343F3}" srcId="{C8369451-3338-4AE5-A748-8E2B05FE4FF3}" destId="{6F9DA7D0-B14C-40B9-A3EE-F53A7C2AE3F4}" srcOrd="6" destOrd="0" parTransId="{A0CBAD0A-7732-422F-ABC3-2F2FFC2D210E}" sibTransId="{F76C028E-CE64-4AF9-B9D3-DF3EDA6381AB}"/>
    <dgm:cxn modelId="{B3C31A6F-DCE3-4251-BEA8-AC3CD4029FE9}" type="presOf" srcId="{C8369451-3338-4AE5-A748-8E2B05FE4FF3}" destId="{184D88DA-AA18-4903-B363-A00EA5177E85}" srcOrd="0" destOrd="0" presId="urn:microsoft.com/office/officeart/2005/8/layout/cycle3"/>
    <dgm:cxn modelId="{A0AD20E9-8A3E-4D41-93CD-7C44EB0A869A}" type="presOf" srcId="{E399779F-C468-472A-99C9-EC78B550F63E}" destId="{5A333417-D151-49DB-8A3E-5230336EA6D0}" srcOrd="0" destOrd="0" presId="urn:microsoft.com/office/officeart/2005/8/layout/cycle3"/>
    <dgm:cxn modelId="{E1D44C03-5CEF-4111-9F5A-284877DFD2CB}" type="presOf" srcId="{6F9DA7D0-B14C-40B9-A3EE-F53A7C2AE3F4}" destId="{FDE38725-99A9-406D-B0D2-39E24CD9A0CB}" srcOrd="0" destOrd="0" presId="urn:microsoft.com/office/officeart/2005/8/layout/cycle3"/>
    <dgm:cxn modelId="{C2B8B4D2-BD52-4F97-9325-40A8E05F2DE4}" srcId="{C8369451-3338-4AE5-A748-8E2B05FE4FF3}" destId="{40717E64-E049-49EE-BD2C-21E21DCC6AB0}" srcOrd="3" destOrd="0" parTransId="{1FA60773-9038-4C09-B3A2-96ECD316BAEE}" sibTransId="{9BE39BD5-8FE3-4D4C-8F79-D624EAF70810}"/>
    <dgm:cxn modelId="{7A821A10-5735-49C9-A36D-84B84D328DB6}" type="presOf" srcId="{0137860E-77FB-4320-A3CF-F5D1F580915F}" destId="{9C665B3A-D4B5-4AE1-B8D1-B78105A1685B}" srcOrd="0" destOrd="0" presId="urn:microsoft.com/office/officeart/2005/8/layout/cycle3"/>
    <dgm:cxn modelId="{027A7503-C38E-451E-863A-766ECFED0BC7}" type="presOf" srcId="{40717E64-E049-49EE-BD2C-21E21DCC6AB0}" destId="{633F61C1-6A7F-4CC6-9D0B-4F693180443E}" srcOrd="0" destOrd="0" presId="urn:microsoft.com/office/officeart/2005/8/layout/cycle3"/>
    <dgm:cxn modelId="{B2676855-0138-44D4-9C1C-CB07DA4DB438}" type="presOf" srcId="{48D01DEA-9A28-4D2A-B2E2-F1A8005B3879}" destId="{C3821D5B-BB20-4510-A3EC-96790D52B30C}" srcOrd="0" destOrd="0" presId="urn:microsoft.com/office/officeart/2005/8/layout/cycle3"/>
    <dgm:cxn modelId="{4988248B-DFDB-4556-8A05-A436F0407DB2}" srcId="{C8369451-3338-4AE5-A748-8E2B05FE4FF3}" destId="{0137860E-77FB-4320-A3CF-F5D1F580915F}" srcOrd="1" destOrd="0" parTransId="{511F2570-2BD1-41DF-B1DC-12FB1BCD3B6C}" sibTransId="{84269265-6B04-4EEA-8BA3-11D7B98ECBF2}"/>
    <dgm:cxn modelId="{E0291367-68A2-48C7-A828-1B3F56B2AD3A}" srcId="{C8369451-3338-4AE5-A748-8E2B05FE4FF3}" destId="{E399779F-C468-472A-99C9-EC78B550F63E}" srcOrd="5" destOrd="0" parTransId="{134FCA86-293B-4CDA-BB69-B61121916DD8}" sibTransId="{41780F82-4276-4D0E-B419-B45D09F66F56}"/>
    <dgm:cxn modelId="{C3A94163-F302-4CAE-80D4-F9F47D242B44}" srcId="{C8369451-3338-4AE5-A748-8E2B05FE4FF3}" destId="{C62895A0-B79D-4B0E-B8E8-D362D83E1742}" srcOrd="4" destOrd="0" parTransId="{D3823D80-F190-41FE-8BF5-6AB14EC9EE00}" sibTransId="{DBE01A93-DB74-48E9-B76E-EEB64A1323BA}"/>
    <dgm:cxn modelId="{82084134-DCBB-4461-A67C-9E3A8F9AE04A}" srcId="{C8369451-3338-4AE5-A748-8E2B05FE4FF3}" destId="{50416ABD-2798-4AC4-AD9E-4B1BB65641C6}" srcOrd="2" destOrd="0" parTransId="{39B79FA8-E8E4-46F1-B8EC-0ABFB7755960}" sibTransId="{259637C2-13CA-4121-B127-02FB94EA1A5E}"/>
    <dgm:cxn modelId="{FF2018EE-0DA8-4A33-B573-D72CBFA6B8CA}" type="presOf" srcId="{50416ABD-2798-4AC4-AD9E-4B1BB65641C6}" destId="{30F0257F-DCE7-436E-A671-CB4A25E2C473}" srcOrd="0" destOrd="0" presId="urn:microsoft.com/office/officeart/2005/8/layout/cycle3"/>
    <dgm:cxn modelId="{353DFAA4-B09A-48F3-9BCC-099D070A677B}" type="presParOf" srcId="{184D88DA-AA18-4903-B363-A00EA5177E85}" destId="{EF0CE841-10B0-46F2-AB4F-B6CB00702DC8}" srcOrd="0" destOrd="0" presId="urn:microsoft.com/office/officeart/2005/8/layout/cycle3"/>
    <dgm:cxn modelId="{505ADEDA-9A9F-4410-A843-3B64848F6250}" type="presParOf" srcId="{EF0CE841-10B0-46F2-AB4F-B6CB00702DC8}" destId="{71ACA023-37FC-4117-8A57-F9022CCB3DE6}" srcOrd="0" destOrd="0" presId="urn:microsoft.com/office/officeart/2005/8/layout/cycle3"/>
    <dgm:cxn modelId="{1A58CE86-9074-44F3-B066-E085333AC98D}" type="presParOf" srcId="{EF0CE841-10B0-46F2-AB4F-B6CB00702DC8}" destId="{C3821D5B-BB20-4510-A3EC-96790D52B30C}" srcOrd="1" destOrd="0" presId="urn:microsoft.com/office/officeart/2005/8/layout/cycle3"/>
    <dgm:cxn modelId="{48726918-BE5B-4A39-80E5-40BAEFDE857F}" type="presParOf" srcId="{EF0CE841-10B0-46F2-AB4F-B6CB00702DC8}" destId="{9C665B3A-D4B5-4AE1-B8D1-B78105A1685B}" srcOrd="2" destOrd="0" presId="urn:microsoft.com/office/officeart/2005/8/layout/cycle3"/>
    <dgm:cxn modelId="{A95D450E-66A3-456D-B0DD-59731BF3E122}" type="presParOf" srcId="{EF0CE841-10B0-46F2-AB4F-B6CB00702DC8}" destId="{30F0257F-DCE7-436E-A671-CB4A25E2C473}" srcOrd="3" destOrd="0" presId="urn:microsoft.com/office/officeart/2005/8/layout/cycle3"/>
    <dgm:cxn modelId="{4A800A73-D200-422D-AFBC-64D724150564}" type="presParOf" srcId="{EF0CE841-10B0-46F2-AB4F-B6CB00702DC8}" destId="{633F61C1-6A7F-4CC6-9D0B-4F693180443E}" srcOrd="4" destOrd="0" presId="urn:microsoft.com/office/officeart/2005/8/layout/cycle3"/>
    <dgm:cxn modelId="{73288287-F281-414D-B18E-5E2F2B800192}" type="presParOf" srcId="{EF0CE841-10B0-46F2-AB4F-B6CB00702DC8}" destId="{FDCD39D7-CF00-4F76-8C2F-56B00E36F46B}" srcOrd="5" destOrd="0" presId="urn:microsoft.com/office/officeart/2005/8/layout/cycle3"/>
    <dgm:cxn modelId="{31F83023-5D17-4077-9208-B520FD5D7CC6}" type="presParOf" srcId="{EF0CE841-10B0-46F2-AB4F-B6CB00702DC8}" destId="{5A333417-D151-49DB-8A3E-5230336EA6D0}" srcOrd="6" destOrd="0" presId="urn:microsoft.com/office/officeart/2005/8/layout/cycle3"/>
    <dgm:cxn modelId="{5CB63E4A-72A1-4CF2-B65D-7F2C29C229BD}" type="presParOf" srcId="{EF0CE841-10B0-46F2-AB4F-B6CB00702DC8}" destId="{FDE38725-99A9-406D-B0D2-39E24CD9A0C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00FC7-E1B5-4180-B14C-EB887675B8AF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6BCFE-15E8-455F-9C22-65AA2E8AD5D6}">
      <dgm:prSet phldrT="[Текст]"/>
      <dgm:spPr/>
      <dgm:t>
        <a:bodyPr/>
        <a:lstStyle/>
        <a:p>
          <a:r>
            <a:rPr lang="ru-RU" dirty="0" smtClean="0"/>
            <a:t>Экономит деньги школы </a:t>
          </a:r>
        </a:p>
        <a:p>
          <a:r>
            <a:rPr lang="ru-RU" dirty="0" smtClean="0"/>
            <a:t>Выход в ситуации, когда сопровождение не дают и «выпихивают на домашнее обучение»</a:t>
          </a:r>
        </a:p>
        <a:p>
          <a:r>
            <a:rPr lang="ru-RU" dirty="0" smtClean="0"/>
            <a:t>Родитель знает своего ребенка… </a:t>
          </a:r>
          <a:endParaRPr lang="ru-RU" dirty="0"/>
        </a:p>
      </dgm:t>
    </dgm:pt>
    <dgm:pt modelId="{209D0289-4D18-40B6-B81E-B057FB9DDED9}" type="parTrans" cxnId="{D9FF99A3-F682-4C18-A372-A64CA8C17DE7}">
      <dgm:prSet/>
      <dgm:spPr/>
      <dgm:t>
        <a:bodyPr/>
        <a:lstStyle/>
        <a:p>
          <a:endParaRPr lang="ru-RU"/>
        </a:p>
      </dgm:t>
    </dgm:pt>
    <dgm:pt modelId="{34D9B19E-7A3C-4745-B730-60611B08CD50}" type="sibTrans" cxnId="{D9FF99A3-F682-4C18-A372-A64CA8C17DE7}">
      <dgm:prSet/>
      <dgm:spPr/>
      <dgm:t>
        <a:bodyPr/>
        <a:lstStyle/>
        <a:p>
          <a:endParaRPr lang="ru-RU"/>
        </a:p>
      </dgm:t>
    </dgm:pt>
    <dgm:pt modelId="{C8737FD4-7FC5-4DFD-B783-1ED71D3B9737}">
      <dgm:prSet phldrT="[Текст]"/>
      <dgm:spPr/>
      <dgm:t>
        <a:bodyPr/>
        <a:lstStyle/>
        <a:p>
          <a:r>
            <a:rPr lang="ru-RU" dirty="0" smtClean="0"/>
            <a:t>Часто не имеет соответствующего образования</a:t>
          </a:r>
        </a:p>
        <a:p>
          <a:r>
            <a:rPr lang="ru-RU" dirty="0" smtClean="0"/>
            <a:t>Знает только своего ребенка</a:t>
          </a:r>
        </a:p>
        <a:p>
          <a:r>
            <a:rPr lang="ru-RU" dirty="0" smtClean="0"/>
            <a:t>Необъективен</a:t>
          </a:r>
        </a:p>
        <a:p>
          <a:r>
            <a:rPr lang="ru-RU" dirty="0" smtClean="0"/>
            <a:t>Сложно разделить роли родителя и </a:t>
          </a:r>
          <a:r>
            <a:rPr lang="ru-RU" dirty="0" err="1" smtClean="0"/>
            <a:t>тьютора</a:t>
          </a:r>
          <a:r>
            <a:rPr lang="ru-RU" dirty="0" smtClean="0"/>
            <a:t> в глазах ребенка</a:t>
          </a:r>
        </a:p>
        <a:p>
          <a:r>
            <a:rPr lang="ru-RU" dirty="0" smtClean="0"/>
            <a:t>Сложно разделить роли родителя и </a:t>
          </a:r>
          <a:r>
            <a:rPr lang="ru-RU" dirty="0" err="1" smtClean="0"/>
            <a:t>тьютора</a:t>
          </a:r>
          <a:r>
            <a:rPr lang="ru-RU" dirty="0" smtClean="0"/>
            <a:t> в глазах педагога</a:t>
          </a:r>
        </a:p>
        <a:p>
          <a:r>
            <a:rPr lang="ru-RU" dirty="0" smtClean="0"/>
            <a:t>Не может стать «ненужным» ребенку</a:t>
          </a:r>
          <a:endParaRPr lang="ru-RU" dirty="0"/>
        </a:p>
      </dgm:t>
    </dgm:pt>
    <dgm:pt modelId="{7B4E7C56-3696-475E-B7B8-35F06CD139A3}" type="parTrans" cxnId="{DC5B1AE0-95DA-4EE1-82AD-B296866ACCC7}">
      <dgm:prSet/>
      <dgm:spPr/>
      <dgm:t>
        <a:bodyPr/>
        <a:lstStyle/>
        <a:p>
          <a:endParaRPr lang="ru-RU"/>
        </a:p>
      </dgm:t>
    </dgm:pt>
    <dgm:pt modelId="{096DBAE6-49D1-49DF-B455-8BF72FE6A0D0}" type="sibTrans" cxnId="{DC5B1AE0-95DA-4EE1-82AD-B296866ACCC7}">
      <dgm:prSet/>
      <dgm:spPr/>
      <dgm:t>
        <a:bodyPr/>
        <a:lstStyle/>
        <a:p>
          <a:endParaRPr lang="ru-RU"/>
        </a:p>
      </dgm:t>
    </dgm:pt>
    <dgm:pt modelId="{141E99A7-0D6A-4DBE-889D-093E1E207634}" type="pres">
      <dgm:prSet presAssocID="{9A400FC7-E1B5-4180-B14C-EB887675B8A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54CD33-A822-43AF-A1EA-C48011065A09}" type="pres">
      <dgm:prSet presAssocID="{B876BCFE-15E8-455F-9C22-65AA2E8AD5D6}" presName="upArrow" presStyleLbl="node1" presStyleIdx="0" presStyleCnt="2" custScaleY="65799"/>
      <dgm:spPr/>
    </dgm:pt>
    <dgm:pt modelId="{80197053-2BFF-4F97-934C-334340B27AEC}" type="pres">
      <dgm:prSet presAssocID="{B876BCFE-15E8-455F-9C22-65AA2E8AD5D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9FACB-4A5E-4730-AE86-CC2F98B701C0}" type="pres">
      <dgm:prSet presAssocID="{C8737FD4-7FC5-4DFD-B783-1ED71D3B9737}" presName="downArrow" presStyleLbl="node1" presStyleIdx="1" presStyleCnt="2" custScaleY="137743"/>
      <dgm:spPr/>
    </dgm:pt>
    <dgm:pt modelId="{D4F69EF8-B7E9-4AFE-A002-FE8B89471EB3}" type="pres">
      <dgm:prSet presAssocID="{C8737FD4-7FC5-4DFD-B783-1ED71D3B9737}" presName="downArrowText" presStyleLbl="revTx" presStyleIdx="1" presStyleCnt="2" custScaleY="1361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A4F39-7B28-41F9-8180-866396FCDFAB}" type="presOf" srcId="{9A400FC7-E1B5-4180-B14C-EB887675B8AF}" destId="{141E99A7-0D6A-4DBE-889D-093E1E207634}" srcOrd="0" destOrd="0" presId="urn:microsoft.com/office/officeart/2005/8/layout/arrow4"/>
    <dgm:cxn modelId="{DC5B1AE0-95DA-4EE1-82AD-B296866ACCC7}" srcId="{9A400FC7-E1B5-4180-B14C-EB887675B8AF}" destId="{C8737FD4-7FC5-4DFD-B783-1ED71D3B9737}" srcOrd="1" destOrd="0" parTransId="{7B4E7C56-3696-475E-B7B8-35F06CD139A3}" sibTransId="{096DBAE6-49D1-49DF-B455-8BF72FE6A0D0}"/>
    <dgm:cxn modelId="{D9FF99A3-F682-4C18-A372-A64CA8C17DE7}" srcId="{9A400FC7-E1B5-4180-B14C-EB887675B8AF}" destId="{B876BCFE-15E8-455F-9C22-65AA2E8AD5D6}" srcOrd="0" destOrd="0" parTransId="{209D0289-4D18-40B6-B81E-B057FB9DDED9}" sibTransId="{34D9B19E-7A3C-4745-B730-60611B08CD50}"/>
    <dgm:cxn modelId="{B3B72BE1-9E35-4895-989B-8A91D3805AFA}" type="presOf" srcId="{C8737FD4-7FC5-4DFD-B783-1ED71D3B9737}" destId="{D4F69EF8-B7E9-4AFE-A002-FE8B89471EB3}" srcOrd="0" destOrd="0" presId="urn:microsoft.com/office/officeart/2005/8/layout/arrow4"/>
    <dgm:cxn modelId="{FF1EE8F5-27A1-4892-B346-90CB5150D1CD}" type="presOf" srcId="{B876BCFE-15E8-455F-9C22-65AA2E8AD5D6}" destId="{80197053-2BFF-4F97-934C-334340B27AEC}" srcOrd="0" destOrd="0" presId="urn:microsoft.com/office/officeart/2005/8/layout/arrow4"/>
    <dgm:cxn modelId="{892B3863-3994-440B-BD25-A95A123EA1D6}" type="presParOf" srcId="{141E99A7-0D6A-4DBE-889D-093E1E207634}" destId="{E154CD33-A822-43AF-A1EA-C48011065A09}" srcOrd="0" destOrd="0" presId="urn:microsoft.com/office/officeart/2005/8/layout/arrow4"/>
    <dgm:cxn modelId="{20E716CF-EF2D-4302-9C15-4831291C8C0E}" type="presParOf" srcId="{141E99A7-0D6A-4DBE-889D-093E1E207634}" destId="{80197053-2BFF-4F97-934C-334340B27AEC}" srcOrd="1" destOrd="0" presId="urn:microsoft.com/office/officeart/2005/8/layout/arrow4"/>
    <dgm:cxn modelId="{D5537CB1-ADCF-48E6-8E63-FD234A42ACF3}" type="presParOf" srcId="{141E99A7-0D6A-4DBE-889D-093E1E207634}" destId="{5C59FACB-4A5E-4730-AE86-CC2F98B701C0}" srcOrd="2" destOrd="0" presId="urn:microsoft.com/office/officeart/2005/8/layout/arrow4"/>
    <dgm:cxn modelId="{73070413-674E-4A87-9270-FDF7B4C249EA}" type="presParOf" srcId="{141E99A7-0D6A-4DBE-889D-093E1E207634}" destId="{D4F69EF8-B7E9-4AFE-A002-FE8B89471EB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9F919-FD17-4B8A-9284-EB89DBE2CD7C}" type="doc">
      <dgm:prSet loTypeId="urn:microsoft.com/office/officeart/2005/8/layout/gear1" loCatId="cycle" qsTypeId="urn:microsoft.com/office/officeart/2005/8/quickstyle/3d5" qsCatId="3D" csTypeId="urn:microsoft.com/office/officeart/2005/8/colors/colorful1#1" csCatId="colorful" phldr="1"/>
      <dgm:spPr/>
    </dgm:pt>
    <dgm:pt modelId="{F14BD1FA-7612-4819-832A-2F5C94400B50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Интерес</a:t>
          </a:r>
        </a:p>
        <a:p>
          <a:r>
            <a:rPr lang="ru-RU" sz="1800" b="0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руководства ОУ </a:t>
          </a:r>
        </a:p>
        <a:p>
          <a:r>
            <a:rPr lang="ru-RU" sz="2000" b="1" dirty="0" smtClean="0">
              <a:solidFill>
                <a:schemeClr val="tx1"/>
              </a:solidFill>
            </a:rPr>
            <a:t>Старт </a:t>
          </a:r>
          <a:r>
            <a:rPr lang="ru-RU" sz="2000" b="1" dirty="0">
              <a:solidFill>
                <a:schemeClr val="tx1"/>
              </a:solidFill>
            </a:rPr>
            <a:t>проекта </a:t>
          </a:r>
          <a:r>
            <a:rPr lang="ru-RU" sz="1600" dirty="0">
              <a:solidFill>
                <a:schemeClr val="tx1"/>
              </a:solidFill>
            </a:rPr>
            <a:t> </a:t>
          </a:r>
        </a:p>
      </dgm:t>
    </dgm:pt>
    <dgm:pt modelId="{D2D5991F-9E7C-4B37-BD7D-9512A236B0C9}" type="parTrans" cxnId="{F5443091-45B5-4427-85F3-DEB0B8D6E314}">
      <dgm:prSet/>
      <dgm:spPr/>
      <dgm:t>
        <a:bodyPr/>
        <a:lstStyle/>
        <a:p>
          <a:endParaRPr lang="ru-RU"/>
        </a:p>
      </dgm:t>
    </dgm:pt>
    <dgm:pt modelId="{420CF972-8D86-408B-AFDF-4E97BEE54D7F}" type="sibTrans" cxnId="{F5443091-45B5-4427-85F3-DEB0B8D6E314}">
      <dgm:prSet/>
      <dgm:spPr/>
      <dgm:t>
        <a:bodyPr/>
        <a:lstStyle/>
        <a:p>
          <a:endParaRPr lang="ru-RU"/>
        </a:p>
      </dgm:t>
    </dgm:pt>
    <dgm:pt modelId="{E3040045-8079-4DB4-A734-23DFD97BC87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 со стороны общественных организаций </a:t>
          </a:r>
        </a:p>
      </dgm:t>
    </dgm:pt>
    <dgm:pt modelId="{D7C47179-C38D-48FE-B580-B7FE80E701CD}" type="parTrans" cxnId="{7D02F7B2-3DC0-45D7-BB2A-BE32556CFA69}">
      <dgm:prSet/>
      <dgm:spPr/>
      <dgm:t>
        <a:bodyPr/>
        <a:lstStyle/>
        <a:p>
          <a:endParaRPr lang="ru-RU"/>
        </a:p>
      </dgm:t>
    </dgm:pt>
    <dgm:pt modelId="{4CA8EBDB-2CC9-4137-899A-83551590A293}" type="sibTrans" cxnId="{7D02F7B2-3DC0-45D7-BB2A-BE32556CFA69}">
      <dgm:prSet/>
      <dgm:spPr/>
      <dgm:t>
        <a:bodyPr/>
        <a:lstStyle/>
        <a:p>
          <a:endParaRPr lang="ru-RU"/>
        </a:p>
      </dgm:t>
    </dgm:pt>
    <dgm:pt modelId="{FDD38320-7A1A-438B-9F80-35F448C76C6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Запрос </a:t>
          </a:r>
          <a:r>
            <a:rPr lang="ru-RU" dirty="0">
              <a:solidFill>
                <a:schemeClr val="tx1"/>
              </a:solidFill>
            </a:rPr>
            <a:t>родителей </a:t>
          </a:r>
        </a:p>
      </dgm:t>
    </dgm:pt>
    <dgm:pt modelId="{A6A21161-064A-4230-8E69-F15EA4B864C7}" type="parTrans" cxnId="{46652BF5-AE14-4668-B7AF-9E23A6424434}">
      <dgm:prSet/>
      <dgm:spPr/>
      <dgm:t>
        <a:bodyPr/>
        <a:lstStyle/>
        <a:p>
          <a:endParaRPr lang="ru-RU"/>
        </a:p>
      </dgm:t>
    </dgm:pt>
    <dgm:pt modelId="{BAD353EE-561E-4CD4-8855-B7F9B32D0B91}" type="sibTrans" cxnId="{46652BF5-AE14-4668-B7AF-9E23A6424434}">
      <dgm:prSet/>
      <dgm:spPr/>
      <dgm:t>
        <a:bodyPr/>
        <a:lstStyle/>
        <a:p>
          <a:endParaRPr lang="ru-RU"/>
        </a:p>
      </dgm:t>
    </dgm:pt>
    <dgm:pt modelId="{BB3721BB-1EC5-4098-BAD3-A1E95FE76754}" type="pres">
      <dgm:prSet presAssocID="{D6B9F919-FD17-4B8A-9284-EB89DBE2CD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90FB920-FFE7-4247-8FE3-8DBAB97DA4C2}" type="pres">
      <dgm:prSet presAssocID="{F14BD1FA-7612-4819-832A-2F5C94400B50}" presName="gear1" presStyleLbl="node1" presStyleIdx="0" presStyleCnt="3" custLinFactNeighborX="-27757" custLinFactNeighborY="-118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AB78F-1178-4E28-A472-9B32F7D55DC4}" type="pres">
      <dgm:prSet presAssocID="{F14BD1FA-7612-4819-832A-2F5C94400B50}" presName="gear1srcNode" presStyleLbl="node1" presStyleIdx="0" presStyleCnt="3"/>
      <dgm:spPr/>
      <dgm:t>
        <a:bodyPr/>
        <a:lstStyle/>
        <a:p>
          <a:endParaRPr lang="ru-RU"/>
        </a:p>
      </dgm:t>
    </dgm:pt>
    <dgm:pt modelId="{B76F9879-7839-4350-B823-E00153354CE3}" type="pres">
      <dgm:prSet presAssocID="{F14BD1FA-7612-4819-832A-2F5C94400B50}" presName="gear1dstNode" presStyleLbl="node1" presStyleIdx="0" presStyleCnt="3"/>
      <dgm:spPr/>
      <dgm:t>
        <a:bodyPr/>
        <a:lstStyle/>
        <a:p>
          <a:endParaRPr lang="ru-RU"/>
        </a:p>
      </dgm:t>
    </dgm:pt>
    <dgm:pt modelId="{1C0BC714-221E-4C2A-9A4A-7915153A7A9B}" type="pres">
      <dgm:prSet presAssocID="{E3040045-8079-4DB4-A734-23DFD97BC872}" presName="gear2" presStyleLbl="node1" presStyleIdx="1" presStyleCnt="3" custLinFactNeighborX="-48161" custLinFactNeighborY="304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29750-F875-4DE9-8D03-4A28A6ED58D8}" type="pres">
      <dgm:prSet presAssocID="{E3040045-8079-4DB4-A734-23DFD97BC872}" presName="gear2srcNode" presStyleLbl="node1" presStyleIdx="1" presStyleCnt="3"/>
      <dgm:spPr/>
      <dgm:t>
        <a:bodyPr/>
        <a:lstStyle/>
        <a:p>
          <a:endParaRPr lang="ru-RU"/>
        </a:p>
      </dgm:t>
    </dgm:pt>
    <dgm:pt modelId="{3E419388-19E6-473B-9D41-1EA670C4A952}" type="pres">
      <dgm:prSet presAssocID="{E3040045-8079-4DB4-A734-23DFD97BC872}" presName="gear2dstNode" presStyleLbl="node1" presStyleIdx="1" presStyleCnt="3"/>
      <dgm:spPr/>
      <dgm:t>
        <a:bodyPr/>
        <a:lstStyle/>
        <a:p>
          <a:endParaRPr lang="ru-RU"/>
        </a:p>
      </dgm:t>
    </dgm:pt>
    <dgm:pt modelId="{A1D89ED1-2E46-4A2A-A41D-A049BC10B9D9}" type="pres">
      <dgm:prSet presAssocID="{FDD38320-7A1A-438B-9F80-35F448C76C6A}" presName="gear3" presStyleLbl="node1" presStyleIdx="2" presStyleCnt="3" custLinFactNeighborX="-48653" custLinFactNeighborY="15350"/>
      <dgm:spPr/>
      <dgm:t>
        <a:bodyPr/>
        <a:lstStyle/>
        <a:p>
          <a:endParaRPr lang="ru-RU"/>
        </a:p>
      </dgm:t>
    </dgm:pt>
    <dgm:pt modelId="{F58467B4-EA71-4D4F-AF25-2FFCECE05CC9}" type="pres">
      <dgm:prSet presAssocID="{FDD38320-7A1A-438B-9F80-35F448C76C6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469A8-96FD-48F5-9DC0-4CD371B5ACC6}" type="pres">
      <dgm:prSet presAssocID="{FDD38320-7A1A-438B-9F80-35F448C76C6A}" presName="gear3srcNode" presStyleLbl="node1" presStyleIdx="2" presStyleCnt="3"/>
      <dgm:spPr/>
      <dgm:t>
        <a:bodyPr/>
        <a:lstStyle/>
        <a:p>
          <a:endParaRPr lang="ru-RU"/>
        </a:p>
      </dgm:t>
    </dgm:pt>
    <dgm:pt modelId="{138FC986-560C-4E35-A8C4-DA04E18D1B00}" type="pres">
      <dgm:prSet presAssocID="{FDD38320-7A1A-438B-9F80-35F448C76C6A}" presName="gear3dstNode" presStyleLbl="node1" presStyleIdx="2" presStyleCnt="3"/>
      <dgm:spPr/>
      <dgm:t>
        <a:bodyPr/>
        <a:lstStyle/>
        <a:p>
          <a:endParaRPr lang="ru-RU"/>
        </a:p>
      </dgm:t>
    </dgm:pt>
    <dgm:pt modelId="{8BC0E339-C53E-4A20-BDF0-5E217165D4F8}" type="pres">
      <dgm:prSet presAssocID="{420CF972-8D86-408B-AFDF-4E97BEE54D7F}" presName="connector1" presStyleLbl="sibTrans2D1" presStyleIdx="0" presStyleCnt="3" custLinFactNeighborX="-24349" custLinFactNeighborY="-11626"/>
      <dgm:spPr/>
      <dgm:t>
        <a:bodyPr/>
        <a:lstStyle/>
        <a:p>
          <a:endParaRPr lang="ru-RU"/>
        </a:p>
      </dgm:t>
    </dgm:pt>
    <dgm:pt modelId="{62861248-2DF3-4586-B8D7-3978FBC0DC12}" type="pres">
      <dgm:prSet presAssocID="{4CA8EBDB-2CC9-4137-899A-83551590A293}" presName="connector2" presStyleLbl="sibTrans2D1" presStyleIdx="1" presStyleCnt="3" custLinFactNeighborX="-33730" custLinFactNeighborY="50098"/>
      <dgm:spPr/>
      <dgm:t>
        <a:bodyPr/>
        <a:lstStyle/>
        <a:p>
          <a:endParaRPr lang="ru-RU"/>
        </a:p>
      </dgm:t>
    </dgm:pt>
    <dgm:pt modelId="{0D882122-FA70-4DC4-A99B-EE6AC7454754}" type="pres">
      <dgm:prSet presAssocID="{BAD353EE-561E-4CD4-8855-B7F9B32D0B91}" presName="connector3" presStyleLbl="sibTrans2D1" presStyleIdx="2" presStyleCnt="3" custLinFactNeighborX="-33942" custLinFactNeighborY="9140"/>
      <dgm:spPr/>
      <dgm:t>
        <a:bodyPr/>
        <a:lstStyle/>
        <a:p>
          <a:endParaRPr lang="ru-RU"/>
        </a:p>
      </dgm:t>
    </dgm:pt>
  </dgm:ptLst>
  <dgm:cxnLst>
    <dgm:cxn modelId="{37CC4B22-C5C4-48DE-B9BA-400FBA329CA6}" type="presOf" srcId="{420CF972-8D86-408B-AFDF-4E97BEE54D7F}" destId="{8BC0E339-C53E-4A20-BDF0-5E217165D4F8}" srcOrd="0" destOrd="0" presId="urn:microsoft.com/office/officeart/2005/8/layout/gear1"/>
    <dgm:cxn modelId="{46652BF5-AE14-4668-B7AF-9E23A6424434}" srcId="{D6B9F919-FD17-4B8A-9284-EB89DBE2CD7C}" destId="{FDD38320-7A1A-438B-9F80-35F448C76C6A}" srcOrd="2" destOrd="0" parTransId="{A6A21161-064A-4230-8E69-F15EA4B864C7}" sibTransId="{BAD353EE-561E-4CD4-8855-B7F9B32D0B91}"/>
    <dgm:cxn modelId="{CCB3EC10-90D9-4C9B-8979-1CE1EE3E62EF}" type="presOf" srcId="{4CA8EBDB-2CC9-4137-899A-83551590A293}" destId="{62861248-2DF3-4586-B8D7-3978FBC0DC12}" srcOrd="0" destOrd="0" presId="urn:microsoft.com/office/officeart/2005/8/layout/gear1"/>
    <dgm:cxn modelId="{53D00E28-AAF0-41C0-8D54-618415A33DCD}" type="presOf" srcId="{E3040045-8079-4DB4-A734-23DFD97BC872}" destId="{1C0BC714-221E-4C2A-9A4A-7915153A7A9B}" srcOrd="0" destOrd="0" presId="urn:microsoft.com/office/officeart/2005/8/layout/gear1"/>
    <dgm:cxn modelId="{06F91505-32BB-46C8-AD78-5C990F14324D}" type="presOf" srcId="{BAD353EE-561E-4CD4-8855-B7F9B32D0B91}" destId="{0D882122-FA70-4DC4-A99B-EE6AC7454754}" srcOrd="0" destOrd="0" presId="urn:microsoft.com/office/officeart/2005/8/layout/gear1"/>
    <dgm:cxn modelId="{F271BEEE-5FED-4743-A7DD-D26B05E1F7E6}" type="presOf" srcId="{FDD38320-7A1A-438B-9F80-35F448C76C6A}" destId="{D46469A8-96FD-48F5-9DC0-4CD371B5ACC6}" srcOrd="2" destOrd="0" presId="urn:microsoft.com/office/officeart/2005/8/layout/gear1"/>
    <dgm:cxn modelId="{2F4BFC78-C191-4034-A5CD-3C780BAE71AA}" type="presOf" srcId="{D6B9F919-FD17-4B8A-9284-EB89DBE2CD7C}" destId="{BB3721BB-1EC5-4098-BAD3-A1E95FE76754}" srcOrd="0" destOrd="0" presId="urn:microsoft.com/office/officeart/2005/8/layout/gear1"/>
    <dgm:cxn modelId="{BE95C8DD-2015-4569-94B1-72282D331C84}" type="presOf" srcId="{FDD38320-7A1A-438B-9F80-35F448C76C6A}" destId="{138FC986-560C-4E35-A8C4-DA04E18D1B00}" srcOrd="3" destOrd="0" presId="urn:microsoft.com/office/officeart/2005/8/layout/gear1"/>
    <dgm:cxn modelId="{8159ED37-A556-4031-9A8E-E82A75BD03A3}" type="presOf" srcId="{FDD38320-7A1A-438B-9F80-35F448C76C6A}" destId="{F58467B4-EA71-4D4F-AF25-2FFCECE05CC9}" srcOrd="1" destOrd="0" presId="urn:microsoft.com/office/officeart/2005/8/layout/gear1"/>
    <dgm:cxn modelId="{7D02F7B2-3DC0-45D7-BB2A-BE32556CFA69}" srcId="{D6B9F919-FD17-4B8A-9284-EB89DBE2CD7C}" destId="{E3040045-8079-4DB4-A734-23DFD97BC872}" srcOrd="1" destOrd="0" parTransId="{D7C47179-C38D-48FE-B580-B7FE80E701CD}" sibTransId="{4CA8EBDB-2CC9-4137-899A-83551590A293}"/>
    <dgm:cxn modelId="{AD58F557-C8AA-4BD6-B070-F6F60A72899D}" type="presOf" srcId="{FDD38320-7A1A-438B-9F80-35F448C76C6A}" destId="{A1D89ED1-2E46-4A2A-A41D-A049BC10B9D9}" srcOrd="0" destOrd="0" presId="urn:microsoft.com/office/officeart/2005/8/layout/gear1"/>
    <dgm:cxn modelId="{184F223A-B1B2-4EE5-8601-9B497C0153FB}" type="presOf" srcId="{F14BD1FA-7612-4819-832A-2F5C94400B50}" destId="{B90FB920-FFE7-4247-8FE3-8DBAB97DA4C2}" srcOrd="0" destOrd="0" presId="urn:microsoft.com/office/officeart/2005/8/layout/gear1"/>
    <dgm:cxn modelId="{2CDFC766-46F2-44EE-A2CB-90F60AEEE153}" type="presOf" srcId="{F14BD1FA-7612-4819-832A-2F5C94400B50}" destId="{D1DAB78F-1178-4E28-A472-9B32F7D55DC4}" srcOrd="1" destOrd="0" presId="urn:microsoft.com/office/officeart/2005/8/layout/gear1"/>
    <dgm:cxn modelId="{E6B29526-C534-4C76-AF76-8FEEB834C63D}" type="presOf" srcId="{F14BD1FA-7612-4819-832A-2F5C94400B50}" destId="{B76F9879-7839-4350-B823-E00153354CE3}" srcOrd="2" destOrd="0" presId="urn:microsoft.com/office/officeart/2005/8/layout/gear1"/>
    <dgm:cxn modelId="{BB408524-603B-46A3-8B9B-7EC12EC2B0A2}" type="presOf" srcId="{E3040045-8079-4DB4-A734-23DFD97BC872}" destId="{3E419388-19E6-473B-9D41-1EA670C4A952}" srcOrd="2" destOrd="0" presId="urn:microsoft.com/office/officeart/2005/8/layout/gear1"/>
    <dgm:cxn modelId="{BD2C32E0-8549-4D15-88B3-E2B155D39615}" type="presOf" srcId="{E3040045-8079-4DB4-A734-23DFD97BC872}" destId="{BEE29750-F875-4DE9-8D03-4A28A6ED58D8}" srcOrd="1" destOrd="0" presId="urn:microsoft.com/office/officeart/2005/8/layout/gear1"/>
    <dgm:cxn modelId="{F5443091-45B5-4427-85F3-DEB0B8D6E314}" srcId="{D6B9F919-FD17-4B8A-9284-EB89DBE2CD7C}" destId="{F14BD1FA-7612-4819-832A-2F5C94400B50}" srcOrd="0" destOrd="0" parTransId="{D2D5991F-9E7C-4B37-BD7D-9512A236B0C9}" sibTransId="{420CF972-8D86-408B-AFDF-4E97BEE54D7F}"/>
    <dgm:cxn modelId="{CC37F354-43AB-4F74-95A8-B9381F044C47}" type="presParOf" srcId="{BB3721BB-1EC5-4098-BAD3-A1E95FE76754}" destId="{B90FB920-FFE7-4247-8FE3-8DBAB97DA4C2}" srcOrd="0" destOrd="0" presId="urn:microsoft.com/office/officeart/2005/8/layout/gear1"/>
    <dgm:cxn modelId="{F673CE2B-3379-49BA-A09E-C47F349104F1}" type="presParOf" srcId="{BB3721BB-1EC5-4098-BAD3-A1E95FE76754}" destId="{D1DAB78F-1178-4E28-A472-9B32F7D55DC4}" srcOrd="1" destOrd="0" presId="urn:microsoft.com/office/officeart/2005/8/layout/gear1"/>
    <dgm:cxn modelId="{E29E018F-6879-444C-82F4-643FEF1237B7}" type="presParOf" srcId="{BB3721BB-1EC5-4098-BAD3-A1E95FE76754}" destId="{B76F9879-7839-4350-B823-E00153354CE3}" srcOrd="2" destOrd="0" presId="urn:microsoft.com/office/officeart/2005/8/layout/gear1"/>
    <dgm:cxn modelId="{6E6F7F30-F051-408B-A527-9A00871C43AF}" type="presParOf" srcId="{BB3721BB-1EC5-4098-BAD3-A1E95FE76754}" destId="{1C0BC714-221E-4C2A-9A4A-7915153A7A9B}" srcOrd="3" destOrd="0" presId="urn:microsoft.com/office/officeart/2005/8/layout/gear1"/>
    <dgm:cxn modelId="{5C2B44C6-EE78-4737-9522-5DED739F478F}" type="presParOf" srcId="{BB3721BB-1EC5-4098-BAD3-A1E95FE76754}" destId="{BEE29750-F875-4DE9-8D03-4A28A6ED58D8}" srcOrd="4" destOrd="0" presId="urn:microsoft.com/office/officeart/2005/8/layout/gear1"/>
    <dgm:cxn modelId="{B3D70EE4-6381-4F5D-91F6-442F0814CC2D}" type="presParOf" srcId="{BB3721BB-1EC5-4098-BAD3-A1E95FE76754}" destId="{3E419388-19E6-473B-9D41-1EA670C4A952}" srcOrd="5" destOrd="0" presId="urn:microsoft.com/office/officeart/2005/8/layout/gear1"/>
    <dgm:cxn modelId="{6AF6701E-924D-48DF-93EE-7E3BBB695D39}" type="presParOf" srcId="{BB3721BB-1EC5-4098-BAD3-A1E95FE76754}" destId="{A1D89ED1-2E46-4A2A-A41D-A049BC10B9D9}" srcOrd="6" destOrd="0" presId="urn:microsoft.com/office/officeart/2005/8/layout/gear1"/>
    <dgm:cxn modelId="{9FB5CA62-4FC3-4BD5-AD50-AC54E66DACD7}" type="presParOf" srcId="{BB3721BB-1EC5-4098-BAD3-A1E95FE76754}" destId="{F58467B4-EA71-4D4F-AF25-2FFCECE05CC9}" srcOrd="7" destOrd="0" presId="urn:microsoft.com/office/officeart/2005/8/layout/gear1"/>
    <dgm:cxn modelId="{9C98A04A-F176-43D3-9EDB-C2BB066A4FB8}" type="presParOf" srcId="{BB3721BB-1EC5-4098-BAD3-A1E95FE76754}" destId="{D46469A8-96FD-48F5-9DC0-4CD371B5ACC6}" srcOrd="8" destOrd="0" presId="urn:microsoft.com/office/officeart/2005/8/layout/gear1"/>
    <dgm:cxn modelId="{FD37B777-5069-4CE4-A51D-7CA5AC2A0855}" type="presParOf" srcId="{BB3721BB-1EC5-4098-BAD3-A1E95FE76754}" destId="{138FC986-560C-4E35-A8C4-DA04E18D1B00}" srcOrd="9" destOrd="0" presId="urn:microsoft.com/office/officeart/2005/8/layout/gear1"/>
    <dgm:cxn modelId="{ED63FE42-2FA0-497E-8A8E-2EC36CFD6986}" type="presParOf" srcId="{BB3721BB-1EC5-4098-BAD3-A1E95FE76754}" destId="{8BC0E339-C53E-4A20-BDF0-5E217165D4F8}" srcOrd="10" destOrd="0" presId="urn:microsoft.com/office/officeart/2005/8/layout/gear1"/>
    <dgm:cxn modelId="{20ECC9DD-BF41-4A5D-BBA0-16A2860DDDFB}" type="presParOf" srcId="{BB3721BB-1EC5-4098-BAD3-A1E95FE76754}" destId="{62861248-2DF3-4586-B8D7-3978FBC0DC12}" srcOrd="11" destOrd="0" presId="urn:microsoft.com/office/officeart/2005/8/layout/gear1"/>
    <dgm:cxn modelId="{D1443EE4-5FC2-4B60-82E0-7C191E39B34E}" type="presParOf" srcId="{BB3721BB-1EC5-4098-BAD3-A1E95FE76754}" destId="{0D882122-FA70-4DC4-A99B-EE6AC745475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CCAF2-9B39-4771-AA7E-6AA359B2D48A}">
      <dsp:nvSpPr>
        <dsp:cNvPr id="0" name=""/>
        <dsp:cNvSpPr/>
      </dsp:nvSpPr>
      <dsp:spPr>
        <a:xfrm>
          <a:off x="1888112" y="304796"/>
          <a:ext cx="1754505" cy="9747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Педагог</a:t>
          </a:r>
          <a:endParaRPr lang="ru-RU" sz="2600" kern="1200" dirty="0"/>
        </a:p>
      </dsp:txBody>
      <dsp:txXfrm>
        <a:off x="1916661" y="333345"/>
        <a:ext cx="1697407" cy="917627"/>
      </dsp:txXfrm>
    </dsp:sp>
    <dsp:sp modelId="{C1DB9578-4302-4A14-A735-9057DAB60E25}">
      <dsp:nvSpPr>
        <dsp:cNvPr id="0" name=""/>
        <dsp:cNvSpPr/>
      </dsp:nvSpPr>
      <dsp:spPr>
        <a:xfrm>
          <a:off x="4519930" y="0"/>
          <a:ext cx="1754505" cy="9747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Родитель</a:t>
          </a:r>
          <a:endParaRPr lang="ru-RU" sz="2600" kern="1200" dirty="0"/>
        </a:p>
      </dsp:txBody>
      <dsp:txXfrm>
        <a:off x="4548479" y="28549"/>
        <a:ext cx="1697407" cy="917627"/>
      </dsp:txXfrm>
    </dsp:sp>
    <dsp:sp modelId="{07452FFF-4D04-41B5-B05D-965677CE2469}">
      <dsp:nvSpPr>
        <dsp:cNvPr id="0" name=""/>
        <dsp:cNvSpPr/>
      </dsp:nvSpPr>
      <dsp:spPr>
        <a:xfrm>
          <a:off x="3764518" y="4142581"/>
          <a:ext cx="731043" cy="73104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64D8F-408A-4741-A5E7-9F0CB0A4E854}">
      <dsp:nvSpPr>
        <dsp:cNvPr id="0" name=""/>
        <dsp:cNvSpPr/>
      </dsp:nvSpPr>
      <dsp:spPr>
        <a:xfrm rot="240000">
          <a:off x="1936238" y="3829320"/>
          <a:ext cx="4387602" cy="3068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74564-B42B-4BBF-A853-B74D0A1C1CD3}">
      <dsp:nvSpPr>
        <dsp:cNvPr id="0" name=""/>
        <dsp:cNvSpPr/>
      </dsp:nvSpPr>
      <dsp:spPr>
        <a:xfrm rot="240000">
          <a:off x="4570612" y="3062217"/>
          <a:ext cx="1750611" cy="815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Long-life effect</a:t>
          </a:r>
          <a:endParaRPr lang="ru-RU" sz="1300" kern="1200" dirty="0"/>
        </a:p>
      </dsp:txBody>
      <dsp:txXfrm>
        <a:off x="4610427" y="3102032"/>
        <a:ext cx="1670981" cy="735976"/>
      </dsp:txXfrm>
    </dsp:sp>
    <dsp:sp modelId="{E8873599-1D1F-4560-9E79-967F90AC6F4E}">
      <dsp:nvSpPr>
        <dsp:cNvPr id="0" name=""/>
        <dsp:cNvSpPr/>
      </dsp:nvSpPr>
      <dsp:spPr>
        <a:xfrm rot="240000">
          <a:off x="4633969" y="2184965"/>
          <a:ext cx="1750611" cy="815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 весах – качество жизни всей семьи</a:t>
          </a:r>
          <a:endParaRPr lang="ru-RU" sz="1300" kern="1200" dirty="0"/>
        </a:p>
      </dsp:txBody>
      <dsp:txXfrm>
        <a:off x="4673784" y="2224780"/>
        <a:ext cx="1670981" cy="735976"/>
      </dsp:txXfrm>
    </dsp:sp>
    <dsp:sp modelId="{07A1B7DF-5F30-4BC1-BDBB-3EA8C5C75B99}">
      <dsp:nvSpPr>
        <dsp:cNvPr id="0" name=""/>
        <dsp:cNvSpPr/>
      </dsp:nvSpPr>
      <dsp:spPr>
        <a:xfrm rot="240000">
          <a:off x="4697327" y="1327207"/>
          <a:ext cx="1750611" cy="8156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Ребенок не может «уйти» к другому родителю</a:t>
          </a:r>
          <a:endParaRPr lang="ru-RU" sz="1300" kern="1200" dirty="0"/>
        </a:p>
      </dsp:txBody>
      <dsp:txXfrm>
        <a:off x="4737142" y="1367022"/>
        <a:ext cx="1670981" cy="735976"/>
      </dsp:txXfrm>
    </dsp:sp>
    <dsp:sp modelId="{B2853B57-2A87-4D6B-A342-7B575D9B710E}">
      <dsp:nvSpPr>
        <dsp:cNvPr id="0" name=""/>
        <dsp:cNvSpPr/>
      </dsp:nvSpPr>
      <dsp:spPr>
        <a:xfrm rot="240000">
          <a:off x="1801524" y="2741745"/>
          <a:ext cx="2268953" cy="1105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Вызов профессионализму  (особенно РАС)</a:t>
          </a:r>
          <a:endParaRPr lang="ru-RU" sz="1300" kern="1200" dirty="0"/>
        </a:p>
      </dsp:txBody>
      <dsp:txXfrm>
        <a:off x="1855497" y="2795718"/>
        <a:ext cx="2161007" cy="997704"/>
      </dsp:txXfrm>
    </dsp:sp>
    <dsp:sp modelId="{B3C216C2-9849-4830-BA9E-FE72E6A580A4}">
      <dsp:nvSpPr>
        <dsp:cNvPr id="0" name=""/>
        <dsp:cNvSpPr/>
      </dsp:nvSpPr>
      <dsp:spPr>
        <a:xfrm rot="240000">
          <a:off x="1926340" y="1455717"/>
          <a:ext cx="2146037" cy="1264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Еще один получатель услуг</a:t>
          </a:r>
          <a:endParaRPr lang="ru-RU" sz="1300" kern="1200" dirty="0"/>
        </a:p>
      </dsp:txBody>
      <dsp:txXfrm>
        <a:off x="1988084" y="1517461"/>
        <a:ext cx="2022549" cy="1141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0285A-A40E-4A9D-9861-156BDF4DFF09}">
      <dsp:nvSpPr>
        <dsp:cNvPr id="0" name=""/>
        <dsp:cNvSpPr/>
      </dsp:nvSpPr>
      <dsp:spPr>
        <a:xfrm>
          <a:off x="2772929" y="2770838"/>
          <a:ext cx="1921740" cy="19217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Выбор родителя</a:t>
          </a:r>
          <a:endParaRPr lang="ru-RU" sz="2300" kern="1200" dirty="0"/>
        </a:p>
      </dsp:txBody>
      <dsp:txXfrm>
        <a:off x="3054361" y="3052270"/>
        <a:ext cx="1358876" cy="1358876"/>
      </dsp:txXfrm>
    </dsp:sp>
    <dsp:sp modelId="{D3D51635-5496-44C7-8591-22677AC540FC}">
      <dsp:nvSpPr>
        <dsp:cNvPr id="0" name=""/>
        <dsp:cNvSpPr/>
      </dsp:nvSpPr>
      <dsp:spPr>
        <a:xfrm rot="10800000">
          <a:off x="913398" y="3457860"/>
          <a:ext cx="1757257" cy="5476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BB5C1A-4FEC-490B-B7CC-378E5EA9A38B}">
      <dsp:nvSpPr>
        <dsp:cNvPr id="0" name=""/>
        <dsp:cNvSpPr/>
      </dsp:nvSpPr>
      <dsp:spPr>
        <a:xfrm>
          <a:off x="571" y="3001447"/>
          <a:ext cx="1825653" cy="1460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Решение о получении ребенком статуса инвалида или заключения ПМПК</a:t>
          </a:r>
          <a:endParaRPr lang="ru-RU" sz="1500" kern="1200" dirty="0"/>
        </a:p>
      </dsp:txBody>
      <dsp:txXfrm>
        <a:off x="43348" y="3044224"/>
        <a:ext cx="1740099" cy="1374968"/>
      </dsp:txXfrm>
    </dsp:sp>
    <dsp:sp modelId="{665F01F4-5379-4265-821B-70F41B9F6269}">
      <dsp:nvSpPr>
        <dsp:cNvPr id="0" name=""/>
        <dsp:cNvSpPr/>
      </dsp:nvSpPr>
      <dsp:spPr>
        <a:xfrm rot="13500000">
          <a:off x="1482130" y="2084820"/>
          <a:ext cx="1757257" cy="5476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48D4E9-523C-4C17-9F6C-291A507798B8}">
      <dsp:nvSpPr>
        <dsp:cNvPr id="0" name=""/>
        <dsp:cNvSpPr/>
      </dsp:nvSpPr>
      <dsp:spPr>
        <a:xfrm>
          <a:off x="826648" y="1007122"/>
          <a:ext cx="1825653" cy="1460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Выбор образовательного учреждения</a:t>
          </a:r>
          <a:endParaRPr lang="ru-RU" sz="1500" kern="1200" dirty="0"/>
        </a:p>
      </dsp:txBody>
      <dsp:txXfrm>
        <a:off x="869425" y="1049899"/>
        <a:ext cx="1740099" cy="1374968"/>
      </dsp:txXfrm>
    </dsp:sp>
    <dsp:sp modelId="{FFC009AA-B429-4BCE-BA7D-23CFBB0E4A14}">
      <dsp:nvSpPr>
        <dsp:cNvPr id="0" name=""/>
        <dsp:cNvSpPr/>
      </dsp:nvSpPr>
      <dsp:spPr>
        <a:xfrm rot="16200000">
          <a:off x="2855171" y="1516087"/>
          <a:ext cx="1757257" cy="5476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72D523-C194-4C76-93EE-489E09E5512C}">
      <dsp:nvSpPr>
        <dsp:cNvPr id="0" name=""/>
        <dsp:cNvSpPr/>
      </dsp:nvSpPr>
      <dsp:spPr>
        <a:xfrm>
          <a:off x="2820973" y="181045"/>
          <a:ext cx="1825653" cy="1460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Выбор модели обучения (инклюзия, интеграция, коррекция)</a:t>
          </a:r>
          <a:endParaRPr lang="ru-RU" sz="1500" kern="1200" dirty="0"/>
        </a:p>
      </dsp:txBody>
      <dsp:txXfrm>
        <a:off x="2863750" y="223822"/>
        <a:ext cx="1740099" cy="1374968"/>
      </dsp:txXfrm>
    </dsp:sp>
    <dsp:sp modelId="{7D57C857-8EE4-4276-A838-63521B634BC5}">
      <dsp:nvSpPr>
        <dsp:cNvPr id="0" name=""/>
        <dsp:cNvSpPr/>
      </dsp:nvSpPr>
      <dsp:spPr>
        <a:xfrm rot="18900000">
          <a:off x="4228212" y="2084820"/>
          <a:ext cx="1757257" cy="5476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AAD323-3383-49C9-A88A-D2AC6266D5A0}">
      <dsp:nvSpPr>
        <dsp:cNvPr id="0" name=""/>
        <dsp:cNvSpPr/>
      </dsp:nvSpPr>
      <dsp:spPr>
        <a:xfrm>
          <a:off x="4815298" y="1007122"/>
          <a:ext cx="1825653" cy="1460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Выполнение рекомендаций ПМПК </a:t>
          </a:r>
          <a:endParaRPr lang="ru-RU" sz="1500" kern="1200" dirty="0"/>
        </a:p>
      </dsp:txBody>
      <dsp:txXfrm>
        <a:off x="4858075" y="1049899"/>
        <a:ext cx="1740099" cy="1374968"/>
      </dsp:txXfrm>
    </dsp:sp>
    <dsp:sp modelId="{92E46DE0-0591-400D-AC63-C942E9DFA447}">
      <dsp:nvSpPr>
        <dsp:cNvPr id="0" name=""/>
        <dsp:cNvSpPr/>
      </dsp:nvSpPr>
      <dsp:spPr>
        <a:xfrm>
          <a:off x="4796944" y="3457860"/>
          <a:ext cx="1757257" cy="54769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EDC09B-02E3-49F1-AC8A-535AAEA9700A}">
      <dsp:nvSpPr>
        <dsp:cNvPr id="0" name=""/>
        <dsp:cNvSpPr/>
      </dsp:nvSpPr>
      <dsp:spPr>
        <a:xfrm>
          <a:off x="5641375" y="3001447"/>
          <a:ext cx="1825653" cy="1460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Опционально: участие в общественно-государственном управлении школой (УС)</a:t>
          </a:r>
          <a:endParaRPr lang="ru-RU" sz="1500" kern="1200" dirty="0"/>
        </a:p>
      </dsp:txBody>
      <dsp:txXfrm>
        <a:off x="5684152" y="3044224"/>
        <a:ext cx="1740099" cy="13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21D5B-BB20-4510-A3EC-96790D52B30C}">
      <dsp:nvSpPr>
        <dsp:cNvPr id="0" name=""/>
        <dsp:cNvSpPr/>
      </dsp:nvSpPr>
      <dsp:spPr>
        <a:xfrm>
          <a:off x="1531037" y="-34354"/>
          <a:ext cx="5167524" cy="5167524"/>
        </a:xfrm>
        <a:prstGeom prst="circularArrow">
          <a:avLst>
            <a:gd name="adj1" fmla="val 5544"/>
            <a:gd name="adj2" fmla="val 330680"/>
            <a:gd name="adj3" fmla="val 14502960"/>
            <a:gd name="adj4" fmla="val 1695756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CA023-37FC-4117-8A57-F9022CCB3DE6}">
      <dsp:nvSpPr>
        <dsp:cNvPr id="0" name=""/>
        <dsp:cNvSpPr/>
      </dsp:nvSpPr>
      <dsp:spPr>
        <a:xfrm>
          <a:off x="3303091" y="334"/>
          <a:ext cx="1623417" cy="81170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Выбор школы</a:t>
          </a:r>
          <a:endParaRPr lang="ru-RU" sz="1300" kern="1200" dirty="0"/>
        </a:p>
      </dsp:txBody>
      <dsp:txXfrm>
        <a:off x="3342715" y="39958"/>
        <a:ext cx="1544169" cy="732460"/>
      </dsp:txXfrm>
    </dsp:sp>
    <dsp:sp modelId="{9C665B3A-D4B5-4AE1-B8D1-B78105A1685B}">
      <dsp:nvSpPr>
        <dsp:cNvPr id="0" name=""/>
        <dsp:cNvSpPr/>
      </dsp:nvSpPr>
      <dsp:spPr>
        <a:xfrm>
          <a:off x="5025962" y="830025"/>
          <a:ext cx="1623417" cy="811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Родительский ресурс</a:t>
          </a:r>
          <a:endParaRPr lang="ru-RU" sz="1300" kern="1200" dirty="0"/>
        </a:p>
      </dsp:txBody>
      <dsp:txXfrm>
        <a:off x="5065586" y="869649"/>
        <a:ext cx="1544169" cy="732460"/>
      </dsp:txXfrm>
    </dsp:sp>
    <dsp:sp modelId="{30F0257F-DCE7-436E-A671-CB4A25E2C473}">
      <dsp:nvSpPr>
        <dsp:cNvPr id="0" name=""/>
        <dsp:cNvSpPr/>
      </dsp:nvSpPr>
      <dsp:spPr>
        <a:xfrm>
          <a:off x="5451476" y="2527948"/>
          <a:ext cx="1623417" cy="1144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Наличие службы психолого – педагогического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сопровождения</a:t>
          </a:r>
          <a:endParaRPr lang="ru-RU" sz="1300" kern="1200" dirty="0"/>
        </a:p>
      </dsp:txBody>
      <dsp:txXfrm>
        <a:off x="5507344" y="2583816"/>
        <a:ext cx="1511681" cy="1032724"/>
      </dsp:txXfrm>
    </dsp:sp>
    <dsp:sp modelId="{633F61C1-6A7F-4CC6-9D0B-4F693180443E}">
      <dsp:nvSpPr>
        <dsp:cNvPr id="0" name=""/>
        <dsp:cNvSpPr/>
      </dsp:nvSpPr>
      <dsp:spPr>
        <a:xfrm>
          <a:off x="4259212" y="4189376"/>
          <a:ext cx="1623417" cy="811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Трудовое обучение?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(8-й вид)</a:t>
          </a:r>
          <a:endParaRPr lang="ru-RU" sz="1300" kern="1200" dirty="0"/>
        </a:p>
      </dsp:txBody>
      <dsp:txXfrm>
        <a:off x="4298836" y="4229000"/>
        <a:ext cx="1544169" cy="732460"/>
      </dsp:txXfrm>
    </dsp:sp>
    <dsp:sp modelId="{FDCD39D7-CF00-4F76-8C2F-56B00E36F46B}">
      <dsp:nvSpPr>
        <dsp:cNvPr id="0" name=""/>
        <dsp:cNvSpPr/>
      </dsp:nvSpPr>
      <dsp:spPr>
        <a:xfrm>
          <a:off x="2346969" y="4189376"/>
          <a:ext cx="1623417" cy="811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Территориальная доступность</a:t>
          </a:r>
          <a:endParaRPr lang="ru-RU" sz="1300" kern="1200" dirty="0"/>
        </a:p>
      </dsp:txBody>
      <dsp:txXfrm>
        <a:off x="2386593" y="4229000"/>
        <a:ext cx="1544169" cy="732460"/>
      </dsp:txXfrm>
    </dsp:sp>
    <dsp:sp modelId="{5A333417-D151-49DB-8A3E-5230336EA6D0}">
      <dsp:nvSpPr>
        <dsp:cNvPr id="0" name=""/>
        <dsp:cNvSpPr/>
      </dsp:nvSpPr>
      <dsp:spPr>
        <a:xfrm>
          <a:off x="1154705" y="2694324"/>
          <a:ext cx="1623417" cy="811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Возможности и дефициты ребенка</a:t>
          </a:r>
          <a:endParaRPr lang="ru-RU" sz="1300" kern="1200" dirty="0"/>
        </a:p>
      </dsp:txBody>
      <dsp:txXfrm>
        <a:off x="1194329" y="2733948"/>
        <a:ext cx="1544169" cy="732460"/>
      </dsp:txXfrm>
    </dsp:sp>
    <dsp:sp modelId="{FDE38725-99A9-406D-B0D2-39E24CD9A0CB}">
      <dsp:nvSpPr>
        <dsp:cNvPr id="0" name=""/>
        <dsp:cNvSpPr/>
      </dsp:nvSpPr>
      <dsp:spPr>
        <a:xfrm>
          <a:off x="1580220" y="830025"/>
          <a:ext cx="1623417" cy="811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Самоорганизация родителей</a:t>
          </a:r>
          <a:endParaRPr lang="ru-RU" sz="1300" kern="1200" dirty="0"/>
        </a:p>
      </dsp:txBody>
      <dsp:txXfrm>
        <a:off x="1619844" y="869649"/>
        <a:ext cx="1544169" cy="732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CD33-A822-43AF-A1EA-C48011065A09}">
      <dsp:nvSpPr>
        <dsp:cNvPr id="0" name=""/>
        <dsp:cNvSpPr/>
      </dsp:nvSpPr>
      <dsp:spPr>
        <a:xfrm>
          <a:off x="4274" y="168207"/>
          <a:ext cx="2564892" cy="144399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97053-2BFF-4F97-934C-334340B27AEC}">
      <dsp:nvSpPr>
        <dsp:cNvPr id="0" name=""/>
        <dsp:cNvSpPr/>
      </dsp:nvSpPr>
      <dsp:spPr>
        <a:xfrm>
          <a:off x="2646113" y="-207073"/>
          <a:ext cx="4352544" cy="219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Экономит деньги школы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Выход в ситуации, когда сопровождение не дают и «выпихивают на домашнее обучение»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Родитель знает своего ребенка… </a:t>
          </a:r>
          <a:endParaRPr lang="ru-RU" sz="1800" kern="1200" dirty="0"/>
        </a:p>
      </dsp:txBody>
      <dsp:txXfrm>
        <a:off x="2646113" y="-207073"/>
        <a:ext cx="4352544" cy="2194560"/>
      </dsp:txXfrm>
    </dsp:sp>
    <dsp:sp modelId="{5C59FACB-4A5E-4730-AE86-CC2F98B701C0}">
      <dsp:nvSpPr>
        <dsp:cNvPr id="0" name=""/>
        <dsp:cNvSpPr/>
      </dsp:nvSpPr>
      <dsp:spPr>
        <a:xfrm>
          <a:off x="773742" y="1756220"/>
          <a:ext cx="2564892" cy="302285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69EF8-B7E9-4AFE-A002-FE8B89471EB3}">
      <dsp:nvSpPr>
        <dsp:cNvPr id="0" name=""/>
        <dsp:cNvSpPr/>
      </dsp:nvSpPr>
      <dsp:spPr>
        <a:xfrm>
          <a:off x="3415581" y="1774128"/>
          <a:ext cx="4352544" cy="2987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Часто не имеет соответствующего образования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Знает только своего ребенка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Необъективен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Сложно разделить роли родителя и </a:t>
          </a:r>
          <a:r>
            <a:rPr lang="ru-RU" sz="1800" kern="1200" dirty="0" err="1" smtClean="0"/>
            <a:t>тьютора</a:t>
          </a:r>
          <a:r>
            <a:rPr lang="ru-RU" sz="1800" kern="1200" dirty="0" smtClean="0"/>
            <a:t> в глазах ребенка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Сложно разделить роли родителя и </a:t>
          </a:r>
          <a:r>
            <a:rPr lang="ru-RU" sz="1800" kern="1200" dirty="0" err="1" smtClean="0"/>
            <a:t>тьютора</a:t>
          </a:r>
          <a:r>
            <a:rPr lang="ru-RU" sz="1800" kern="1200" dirty="0" smtClean="0"/>
            <a:t> в глазах педагога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может стать «ненужным» ребенку</a:t>
          </a:r>
          <a:endParaRPr lang="ru-RU" sz="1800" kern="1200" dirty="0"/>
        </a:p>
      </dsp:txBody>
      <dsp:txXfrm>
        <a:off x="3415581" y="1774128"/>
        <a:ext cx="4352544" cy="29870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FB920-FFE7-4247-8FE3-8DBAB97DA4C2}">
      <dsp:nvSpPr>
        <dsp:cNvPr id="0" name=""/>
        <dsp:cNvSpPr/>
      </dsp:nvSpPr>
      <dsp:spPr>
        <a:xfrm>
          <a:off x="1302132" y="2244717"/>
          <a:ext cx="2408628" cy="240862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Интерес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руководства ОУ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Старт </a:t>
          </a:r>
          <a:r>
            <a:rPr lang="ru-RU" sz="2000" b="1" kern="1200" dirty="0">
              <a:solidFill>
                <a:schemeClr val="tx1"/>
              </a:solidFill>
            </a:rPr>
            <a:t>проекта </a:t>
          </a:r>
          <a:r>
            <a:rPr lang="ru-RU" sz="1600" kern="1200" dirty="0">
              <a:solidFill>
                <a:schemeClr val="tx1"/>
              </a:solidFill>
            </a:rPr>
            <a:t> </a:t>
          </a:r>
        </a:p>
      </dsp:txBody>
      <dsp:txXfrm>
        <a:off x="1786373" y="2808927"/>
        <a:ext cx="1440146" cy="1238084"/>
      </dsp:txXfrm>
    </dsp:sp>
    <dsp:sp modelId="{1C0BC714-221E-4C2A-9A4A-7915153A7A9B}">
      <dsp:nvSpPr>
        <dsp:cNvPr id="0" name=""/>
        <dsp:cNvSpPr/>
      </dsp:nvSpPr>
      <dsp:spPr>
        <a:xfrm>
          <a:off x="0" y="2495608"/>
          <a:ext cx="1751729" cy="1751729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Поддержка со стороны общественных организаций </a:t>
          </a:r>
        </a:p>
      </dsp:txBody>
      <dsp:txXfrm>
        <a:off x="441003" y="2939276"/>
        <a:ext cx="869723" cy="864393"/>
      </dsp:txXfrm>
    </dsp:sp>
    <dsp:sp modelId="{A1D89ED1-2E46-4A2A-A41D-A049BC10B9D9}">
      <dsp:nvSpPr>
        <dsp:cNvPr id="0" name=""/>
        <dsp:cNvSpPr/>
      </dsp:nvSpPr>
      <dsp:spPr>
        <a:xfrm rot="20700000">
          <a:off x="527736" y="1075607"/>
          <a:ext cx="1716337" cy="1716337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Запрос </a:t>
          </a:r>
          <a:r>
            <a:rPr lang="ru-RU" sz="1400" kern="1200" dirty="0">
              <a:solidFill>
                <a:schemeClr val="tx1"/>
              </a:solidFill>
            </a:rPr>
            <a:t>родителей </a:t>
          </a:r>
        </a:p>
      </dsp:txBody>
      <dsp:txXfrm rot="-20700000">
        <a:off x="904179" y="1452050"/>
        <a:ext cx="963451" cy="963451"/>
      </dsp:txXfrm>
    </dsp:sp>
    <dsp:sp modelId="{8BC0E339-C53E-4A20-BDF0-5E217165D4F8}">
      <dsp:nvSpPr>
        <dsp:cNvPr id="0" name=""/>
        <dsp:cNvSpPr/>
      </dsp:nvSpPr>
      <dsp:spPr>
        <a:xfrm>
          <a:off x="1036831" y="1807716"/>
          <a:ext cx="3083044" cy="3083044"/>
        </a:xfrm>
        <a:prstGeom prst="circularArrow">
          <a:avLst>
            <a:gd name="adj1" fmla="val 4687"/>
            <a:gd name="adj2" fmla="val 299029"/>
            <a:gd name="adj3" fmla="val 2520453"/>
            <a:gd name="adj4" fmla="val 15852072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61248-2DF3-4586-B8D7-3978FBC0DC12}">
      <dsp:nvSpPr>
        <dsp:cNvPr id="0" name=""/>
        <dsp:cNvSpPr/>
      </dsp:nvSpPr>
      <dsp:spPr>
        <a:xfrm>
          <a:off x="-496476" y="2695275"/>
          <a:ext cx="2240024" cy="22400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82122-FA70-4DC4-A99B-EE6AC7454754}">
      <dsp:nvSpPr>
        <dsp:cNvPr id="0" name=""/>
        <dsp:cNvSpPr/>
      </dsp:nvSpPr>
      <dsp:spPr>
        <a:xfrm>
          <a:off x="333686" y="596951"/>
          <a:ext cx="2415197" cy="24151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441613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396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7512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45796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242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10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10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28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842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3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 smtClean="0"/>
              <a:t>Фраза «Ничего для нас без нас» приобретает двойной смысл – с одной стороны лучше нас наши</a:t>
            </a:r>
            <a:r>
              <a:rPr lang="ru-RU" baseline="0" dirty="0" smtClean="0"/>
              <a:t> проблемы не знает никто. С другой стороны – если мы не будем эти </a:t>
            </a:r>
            <a:r>
              <a:rPr lang="ru-RU" baseline="0" dirty="0" err="1" smtClean="0"/>
              <a:t>приоблемы</a:t>
            </a:r>
            <a:r>
              <a:rPr lang="ru-RU" baseline="0" dirty="0" smtClean="0"/>
              <a:t> решать (или хотя бы обозначать, заявлять о них – они просто не решатся). </a:t>
            </a:r>
            <a:endParaRPr dirty="0"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572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78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02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19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843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89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83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4215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5305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26286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1428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6242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66609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9389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797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62508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86337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4373-B967-4E6A-B368-1726C3C260F1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09E5-7DA3-4D7C-86F0-CA32ED157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6800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350"/>
            </a:lvl2pPr>
            <a:lvl3pPr lvl="2" indent="0">
              <a:spcBef>
                <a:spcPts val="0"/>
              </a:spcBef>
              <a:buSzPct val="77777"/>
              <a:buNone/>
              <a:defRPr sz="1350"/>
            </a:lvl3pPr>
            <a:lvl4pPr lvl="3" indent="0">
              <a:spcBef>
                <a:spcPts val="0"/>
              </a:spcBef>
              <a:buSzPct val="77777"/>
              <a:buNone/>
              <a:defRPr sz="1350"/>
            </a:lvl4pPr>
            <a:lvl5pPr lvl="4" indent="0">
              <a:spcBef>
                <a:spcPts val="0"/>
              </a:spcBef>
              <a:buSzPct val="77777"/>
              <a:buNone/>
              <a:defRPr sz="1350"/>
            </a:lvl5pPr>
            <a:lvl6pPr lvl="5" indent="0">
              <a:spcBef>
                <a:spcPts val="0"/>
              </a:spcBef>
              <a:buSzPct val="77777"/>
              <a:buNone/>
              <a:defRPr sz="1350"/>
            </a:lvl6pPr>
            <a:lvl7pPr lvl="6" indent="0">
              <a:spcBef>
                <a:spcPts val="0"/>
              </a:spcBef>
              <a:buSzPct val="77777"/>
              <a:buNone/>
              <a:defRPr sz="1350"/>
            </a:lvl7pPr>
            <a:lvl8pPr lvl="7" indent="0">
              <a:spcBef>
                <a:spcPts val="0"/>
              </a:spcBef>
              <a:buSzPct val="77777"/>
              <a:buNone/>
              <a:defRPr sz="1350"/>
            </a:lvl8pPr>
            <a:lvl9pPr lvl="8" indent="0">
              <a:spcBef>
                <a:spcPts val="0"/>
              </a:spcBef>
              <a:buSzPct val="77777"/>
              <a:buNone/>
              <a:defRPr sz="135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7777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46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u="none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ru-RU" sz="1200" b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ru" sz="1000">
                <a:solidFill>
                  <a:srgbClr val="595959"/>
                </a:solidFill>
              </a:rPr>
              <a:pPr algn="r"/>
              <a:t>‹#›</a:t>
            </a:fld>
            <a:endParaRPr lang="ru"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24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www.contact-autism.ru/" TargetMode="External"/><Relationship Id="rId4" Type="http://schemas.openxmlformats.org/officeDocument/2006/relationships/hyperlink" Target="http://www.facebook.com/groups/autism.kontak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akiedela.ru/2014/06/deti-dozhdy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nuzhnapomosh.ru/abou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roo.kontakt@yandex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facebook.com/groups/autism.kontakt" TargetMode="External"/><Relationship Id="rId4" Type="http://schemas.openxmlformats.org/officeDocument/2006/relationships/hyperlink" Target="http://kontakt-autism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600" b="1" i="1" dirty="0"/>
              <a:t>Роль </a:t>
            </a:r>
            <a:r>
              <a:rPr lang="ru-RU" sz="2600" b="1" i="1" dirty="0" smtClean="0"/>
              <a:t>родителей и родительских НКО в </a:t>
            </a:r>
            <a:r>
              <a:rPr lang="ru-RU" sz="2600" b="1" i="1" dirty="0"/>
              <a:t>создании специальных образовательных условий</a:t>
            </a:r>
            <a:endParaRPr lang="ru-RU" sz="2600" b="1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443037" y="2539873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2900" b="1" i="1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«Ничего для нас без нас»</a:t>
            </a:r>
            <a:endParaRPr lang="ru-RU" sz="2900" b="1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Shape 104" descr="logo_kontakt.jpg"/>
          <p:cNvPicPr preferRelativeResize="0"/>
          <p:nvPr/>
        </p:nvPicPr>
        <p:blipFill rotWithShape="1">
          <a:blip r:embed="rId3">
            <a:alphaModFix/>
          </a:blip>
          <a:srcRect r="1283" b="20229"/>
          <a:stretch/>
        </p:blipFill>
        <p:spPr>
          <a:xfrm>
            <a:off x="5473333" y="353558"/>
            <a:ext cx="2736300" cy="9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Субъективность: </a:t>
            </a:r>
            <a:br>
              <a:rPr lang="ru-RU" dirty="0" smtClean="0"/>
            </a:br>
            <a:r>
              <a:rPr lang="ru-RU" dirty="0" smtClean="0"/>
              <a:t>фундаментальная ошибка </a:t>
            </a:r>
            <a:r>
              <a:rPr lang="ru-RU" dirty="0" err="1" smtClean="0"/>
              <a:t>аттрибуции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Человек склонен объяснять свои успехи </a:t>
            </a:r>
            <a:r>
              <a:rPr lang="ru-RU" dirty="0" err="1"/>
              <a:t>диспозиционно</a:t>
            </a:r>
            <a:r>
              <a:rPr lang="ru-RU" dirty="0"/>
              <a:t>, а неудачи — ситуационно; для чужих успехов и неудач всё прямо наоборот. </a:t>
            </a:r>
            <a:endParaRPr lang="ru-RU" dirty="0" smtClean="0"/>
          </a:p>
          <a:p>
            <a:r>
              <a:rPr lang="ru-RU" dirty="0" smtClean="0"/>
              <a:t>Что это означает по отношению к образовательным условиям ребенка?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12576" y="4533892"/>
            <a:ext cx="2895627" cy="162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5023104" y="3474720"/>
            <a:ext cx="3352800" cy="15118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/>
              <a:t>Ваш ребенок –не тянет программу. </a:t>
            </a:r>
            <a:r>
              <a:rPr lang="ru-RU" dirty="0"/>
              <a:t> </a:t>
            </a:r>
            <a:r>
              <a:rPr lang="ru-RU" dirty="0" smtClean="0"/>
              <a:t>У меня опыт работы. С другими все получается.  </a:t>
            </a:r>
          </a:p>
        </p:txBody>
      </p:sp>
      <p:sp>
        <p:nvSpPr>
          <p:cNvPr id="11" name="Овальная выноска 10"/>
          <p:cNvSpPr/>
          <p:nvPr/>
        </p:nvSpPr>
        <p:spPr>
          <a:xfrm flipH="1">
            <a:off x="560832" y="3572256"/>
            <a:ext cx="2804160" cy="1621536"/>
          </a:xfrm>
          <a:prstGeom prst="wedgeEllipseCallout">
            <a:avLst>
              <a:gd name="adj1" fmla="val -49528"/>
              <a:gd name="adj2" fmla="val 36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 не можете найти подход! </a:t>
            </a:r>
          </a:p>
          <a:p>
            <a:pPr algn="ctr"/>
            <a:r>
              <a:rPr lang="ru-RU" dirty="0" smtClean="0"/>
              <a:t>Мой ребенок умный, но система  плохая и для него не приспособлена.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91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 – специалист: точки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Важно обеспечить преемственность подходов к реабилитации</a:t>
            </a:r>
            <a:r>
              <a:rPr lang="en-US" dirty="0" smtClean="0"/>
              <a:t>/</a:t>
            </a:r>
            <a:r>
              <a:rPr lang="ru-RU" dirty="0" err="1" smtClean="0"/>
              <a:t>абилитации</a:t>
            </a:r>
            <a:r>
              <a:rPr lang="ru-RU" dirty="0" smtClean="0"/>
              <a:t> ребенка с ОВЗ дома и в школе. По сути, родитель становится домашним педагогом ребенка с ОВЗ, особенно с РАС: </a:t>
            </a:r>
          </a:p>
          <a:p>
            <a:pPr lvl="1"/>
            <a:r>
              <a:rPr lang="ru-RU" dirty="0" smtClean="0"/>
              <a:t>В закреплении социально-бытовых навыков, которые являются частью большинства программ для детей с РАС </a:t>
            </a:r>
          </a:p>
          <a:p>
            <a:pPr lvl="1"/>
            <a:r>
              <a:rPr lang="ru-RU" dirty="0" smtClean="0"/>
              <a:t>Нередко происходит профессионализация родительского опыта и родители меняют профессию из-за ребенка с РАС </a:t>
            </a:r>
          </a:p>
          <a:p>
            <a:r>
              <a:rPr lang="ru-RU" dirty="0" smtClean="0"/>
              <a:t>Родитель знает ребенка и его особенности на протяжении всей жизни ребенка. </a:t>
            </a:r>
          </a:p>
          <a:p>
            <a:r>
              <a:rPr lang="ru-RU" dirty="0" smtClean="0"/>
              <a:t>Родители могут привлечь дополнительные ресурсы для создания лучших условий для ребенка (финансовые, кадровые и т.д.) </a:t>
            </a:r>
          </a:p>
          <a:p>
            <a:r>
              <a:rPr lang="ru-RU" dirty="0" smtClean="0"/>
              <a:t>Специалист позволит родителям взглянуть на ребенка другими глазами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53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Может ли родитель напрямую участвовать в создании </a:t>
            </a:r>
            <a:r>
              <a:rPr lang="ru-RU" dirty="0" err="1" smtClean="0"/>
              <a:t>спецусловий</a:t>
            </a:r>
            <a:r>
              <a:rPr lang="ru-RU" dirty="0" smtClean="0"/>
              <a:t>? Например, быть </a:t>
            </a:r>
            <a:r>
              <a:rPr lang="ru-RU" dirty="0" err="1" smtClean="0"/>
              <a:t>тьютором</a:t>
            </a:r>
            <a:r>
              <a:rPr lang="ru-RU" dirty="0" smtClean="0"/>
              <a:t>?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" y="1592427"/>
            <a:ext cx="6698742" cy="496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2128" y="6141791"/>
            <a:ext cx="33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опроса МГАРДИ, 2015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39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Родитель-</a:t>
            </a:r>
            <a:r>
              <a:rPr lang="ru-RU" dirty="0" err="1" smtClean="0"/>
              <a:t>тьютор</a:t>
            </a:r>
            <a:r>
              <a:rPr lang="ru-RU" dirty="0" smtClean="0"/>
              <a:t>????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6423804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люс 4"/>
          <p:cNvSpPr/>
          <p:nvPr/>
        </p:nvSpPr>
        <p:spPr>
          <a:xfrm>
            <a:off x="1835696" y="2204864"/>
            <a:ext cx="792088" cy="864096"/>
          </a:xfrm>
          <a:prstGeom prst="mathPl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Минус 2"/>
          <p:cNvSpPr/>
          <p:nvPr/>
        </p:nvSpPr>
        <p:spPr>
          <a:xfrm>
            <a:off x="2483768" y="4365104"/>
            <a:ext cx="1008112" cy="864096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4CD33-A822-43AF-A1EA-C48011065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154CD33-A822-43AF-A1EA-C48011065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197053-2BFF-4F97-934C-334340B27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0197053-2BFF-4F97-934C-334340B27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59FACB-4A5E-4730-AE86-CC2F98B70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C59FACB-4A5E-4730-AE86-CC2F98B70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F69EF8-B7E9-4AFE-A002-FE8B8947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4F69EF8-B7E9-4AFE-A002-FE8B89471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задача </a:t>
            </a:r>
            <a:r>
              <a:rPr lang="ru-RU" dirty="0" err="1" smtClean="0"/>
              <a:t>тьютора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55576" y="1772816"/>
            <a:ext cx="7920880" cy="468052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4800" dirty="0" smtClean="0">
                <a:solidFill>
                  <a:srgbClr val="FF0000"/>
                </a:solidFill>
              </a:rPr>
              <a:t> Стать ненужным ребенку: сделать так, чтобы ребенок мог учиться самостоятельно!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Контрагенты НКО в создании </a:t>
            </a:r>
            <a:r>
              <a:rPr lang="ru-RU" sz="36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спецусловий</a:t>
            </a:r>
            <a:endParaRPr lang="ru-RU" sz="3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1962912" y="1568779"/>
            <a:ext cx="5686052" cy="4937309"/>
            <a:chOff x="559263" y="-132029"/>
            <a:chExt cx="5686052" cy="4937309"/>
          </a:xfrm>
        </p:grpSpPr>
        <p:sp>
          <p:nvSpPr>
            <p:cNvPr id="176" name="Shape 176"/>
            <p:cNvSpPr/>
            <p:nvPr/>
          </p:nvSpPr>
          <p:spPr>
            <a:xfrm>
              <a:off x="3153716" y="1836336"/>
              <a:ext cx="1077279" cy="1077279"/>
            </a:xfrm>
            <a:prstGeom prst="ellipse">
              <a:avLst/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3311480" y="1994100"/>
              <a:ext cx="761751" cy="761751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НКО</a:t>
              </a:r>
            </a:p>
          </p:txBody>
        </p:sp>
        <p:sp>
          <p:nvSpPr>
            <p:cNvPr id="178" name="Shape 178"/>
            <p:cNvSpPr/>
            <p:nvPr/>
          </p:nvSpPr>
          <p:spPr>
            <a:xfrm rot="-5400000">
              <a:off x="3627348" y="1569335"/>
              <a:ext cx="130014" cy="296051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C2FFFF"/>
                </a:gs>
                <a:gs pos="35000">
                  <a:srgbClr val="D3FFFF"/>
                </a:gs>
                <a:gs pos="100000">
                  <a:srgbClr val="EDFFFF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 rot="-5400000">
              <a:off x="3646849" y="1648047"/>
              <a:ext cx="91011" cy="17763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821146" y="-132029"/>
              <a:ext cx="1742418" cy="1723053"/>
            </a:xfrm>
            <a:prstGeom prst="ellipse">
              <a:avLst/>
            </a:prstGeom>
            <a:gradFill>
              <a:gsLst>
                <a:gs pos="0">
                  <a:srgbClr val="C2FFFF"/>
                </a:gs>
                <a:gs pos="35000">
                  <a:srgbClr val="D3FFFF"/>
                </a:gs>
                <a:gs pos="100000">
                  <a:srgbClr val="EDFFFF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3076316" y="120306"/>
              <a:ext cx="1232076" cy="1218383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0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Госструктуры федерального уровня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НОРМАТИВНАЯ БАЗА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4274855" y="2226950"/>
              <a:ext cx="105660" cy="296051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FFFFF"/>
                </a:gs>
                <a:gs pos="35000">
                  <a:srgbClr val="D2FEFE"/>
                </a:gs>
                <a:gs pos="100000">
                  <a:srgbClr val="EBFFFF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4274855" y="2286160"/>
              <a:ext cx="73961" cy="17763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4430355" y="1477745"/>
              <a:ext cx="1814960" cy="1794463"/>
            </a:xfrm>
            <a:prstGeom prst="ellipse">
              <a:avLst/>
            </a:prstGeom>
            <a:gradFill>
              <a:gsLst>
                <a:gs pos="0">
                  <a:srgbClr val="BFFFFF"/>
                </a:gs>
                <a:gs pos="35000">
                  <a:srgbClr val="D2FEFE"/>
                </a:gs>
                <a:gs pos="100000">
                  <a:srgbClr val="EBFFFF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4696150" y="1740538"/>
              <a:ext cx="1283369" cy="1268877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Госструктуры регионального уровня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РЕАЛИЗАЦИЯ НОРМ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РЕГИОНАЛЬНЫЕ НОРМЫ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КЕЙСЫ</a:t>
              </a:r>
            </a:p>
          </p:txBody>
        </p:sp>
        <p:sp>
          <p:nvSpPr>
            <p:cNvPr id="186" name="Shape 186"/>
            <p:cNvSpPr/>
            <p:nvPr/>
          </p:nvSpPr>
          <p:spPr>
            <a:xfrm rot="5549820">
              <a:off x="3576334" y="2921812"/>
              <a:ext cx="171437" cy="296051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DF9F9"/>
                </a:gs>
                <a:gs pos="35000">
                  <a:srgbClr val="D0FAFA"/>
                </a:gs>
                <a:gs pos="100000">
                  <a:srgbClr val="EAFFFF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 txBox="1"/>
            <p:nvPr/>
          </p:nvSpPr>
          <p:spPr>
            <a:xfrm rot="-5250180">
              <a:off x="3603170" y="2955331"/>
              <a:ext cx="120005" cy="1776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769939" y="3235631"/>
              <a:ext cx="1701319" cy="1569649"/>
            </a:xfrm>
            <a:prstGeom prst="ellipse">
              <a:avLst/>
            </a:prstGeom>
            <a:gradFill>
              <a:gsLst>
                <a:gs pos="0">
                  <a:srgbClr val="BDF9F9"/>
                </a:gs>
                <a:gs pos="35000">
                  <a:srgbClr val="D0FAFA"/>
                </a:gs>
                <a:gs pos="100000">
                  <a:srgbClr val="EAFFFF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3019091" y="3465501"/>
              <a:ext cx="1203014" cy="110990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Родители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ИНФОРМИРОВАНИЕ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ЗАЩИТА </a:t>
              </a:r>
              <a:r>
                <a:rPr lang="ru-RU" sz="8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ПРАВ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ОБУЧЕНИЕ</a:t>
              </a:r>
            </a:p>
          </p:txBody>
        </p:sp>
        <p:sp>
          <p:nvSpPr>
            <p:cNvPr id="190" name="Shape 190"/>
            <p:cNvSpPr/>
            <p:nvPr/>
          </p:nvSpPr>
          <p:spPr>
            <a:xfrm rot="10800000">
              <a:off x="3057522" y="2226950"/>
              <a:ext cx="67977" cy="296051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DF0F0"/>
                </a:gs>
                <a:gs pos="35000">
                  <a:srgbClr val="D0F3F3"/>
                </a:gs>
                <a:gs pos="100000">
                  <a:srgbClr val="ECFBFB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3077915" y="2286160"/>
              <a:ext cx="47583" cy="17763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559263" y="1066777"/>
              <a:ext cx="2466193" cy="2205432"/>
            </a:xfrm>
            <a:prstGeom prst="ellipse">
              <a:avLst/>
            </a:prstGeom>
            <a:gradFill>
              <a:gsLst>
                <a:gs pos="0">
                  <a:srgbClr val="BDF0F0"/>
                </a:gs>
                <a:gs pos="35000">
                  <a:srgbClr val="D0F3F3"/>
                </a:gs>
                <a:gs pos="100000">
                  <a:srgbClr val="ECFBFB"/>
                </a:gs>
              </a:gsLst>
              <a:lin ang="16200000" scaled="0"/>
            </a:gra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998175" y="1338690"/>
              <a:ext cx="1740661" cy="167072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Образовательные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SzPct val="25000"/>
                <a:buNone/>
              </a:pPr>
              <a:r>
                <a:rPr lang="ru-RU" sz="1000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Учреждения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МЕДИАЦИЯ КОНФЛИКТОВ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ФОРМИРОВАНИЕ ИННОВАТИВНЫХ ПЛОЩАДОК</a:t>
              </a: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Verdana"/>
                <a:buChar char="•"/>
              </a:pPr>
              <a:r>
                <a:rPr lang="ru-RU" sz="800" b="0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ПРИВЛЕЧЕНИЕ ДОПРЕСУРСОВ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00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1945712" y="243152"/>
            <a:ext cx="5827249" cy="5722408"/>
            <a:chOff x="1371037" y="54239"/>
            <a:chExt cx="5827249" cy="5722408"/>
          </a:xfrm>
        </p:grpSpPr>
        <p:sp>
          <p:nvSpPr>
            <p:cNvPr id="140" name="Shape 140"/>
            <p:cNvSpPr/>
            <p:nvPr/>
          </p:nvSpPr>
          <p:spPr>
            <a:xfrm>
              <a:off x="2639031" y="1376001"/>
              <a:ext cx="3291262" cy="3291262"/>
            </a:xfrm>
            <a:prstGeom prst="ellipse">
              <a:avLst/>
            </a:prstGeom>
            <a:solidFill>
              <a:srgbClr val="2BB8B7">
                <a:alpha val="49803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3121025" y="1857996"/>
              <a:ext cx="2327274" cy="2327274"/>
            </a:xfrm>
            <a:prstGeom prst="rect">
              <a:avLst/>
            </a:prstGeom>
            <a:noFill/>
            <a:ln>
              <a:noFill/>
            </a:ln>
          </p:spPr>
          <p:txBody>
            <a:bodyPr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2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СПЕЦИАЛЬНЫЕ УСЛОВИЯ ОБУЧЕНИЯ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SzPct val="25000"/>
                <a:buNone/>
              </a:pPr>
              <a:r>
                <a:rPr lang="ru-RU" sz="22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по Закону № 273 -ФЗ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3461846" y="54239"/>
              <a:ext cx="1645631" cy="1645631"/>
            </a:xfrm>
            <a:prstGeom prst="ellipse">
              <a:avLst/>
            </a:prstGeom>
            <a:solidFill>
              <a:srgbClr val="2DB9B8">
                <a:alpha val="53725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3702842" y="295236"/>
              <a:ext cx="1163637" cy="116363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специальные образовательные программы и методы обучения и воспитания, 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5138544" y="861695"/>
              <a:ext cx="1645631" cy="1645631"/>
            </a:xfrm>
            <a:prstGeom prst="ellipse">
              <a:avLst/>
            </a:prstGeom>
            <a:solidFill>
              <a:srgbClr val="2EBCBB">
                <a:alpha val="58039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5379542" y="1102691"/>
              <a:ext cx="1163637" cy="116363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специальные учебники, учебные пособия и дидактические материалы, 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5552655" y="2676031"/>
              <a:ext cx="1645631" cy="1645631"/>
            </a:xfrm>
            <a:prstGeom prst="ellipse">
              <a:avLst/>
            </a:prstGeom>
            <a:solidFill>
              <a:srgbClr val="2FBFBE">
                <a:alpha val="62352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5793651" y="2917027"/>
              <a:ext cx="1163637" cy="116363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специальные технические средства обучения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4392344" y="4131016"/>
              <a:ext cx="1645631" cy="1645631"/>
            </a:xfrm>
            <a:prstGeom prst="ellipse">
              <a:avLst/>
            </a:prstGeom>
            <a:solidFill>
              <a:srgbClr val="2FC2C1">
                <a:alpha val="66666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4633341" y="4372012"/>
              <a:ext cx="1163637" cy="116363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услуги ассистента (помощника), оказывающего техническую помощь,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531349" y="4131016"/>
              <a:ext cx="1645631" cy="1645631"/>
            </a:xfrm>
            <a:prstGeom prst="ellipse">
              <a:avLst/>
            </a:prstGeom>
            <a:solidFill>
              <a:srgbClr val="30C5C4">
                <a:alpha val="709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2772346" y="4372012"/>
              <a:ext cx="1163637" cy="116363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коррекционные занятия (логопеды, дефектологи, психологи), 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1371037" y="2676031"/>
              <a:ext cx="1645631" cy="1645631"/>
            </a:xfrm>
            <a:prstGeom prst="ellipse">
              <a:avLst/>
            </a:prstGeom>
            <a:solidFill>
              <a:srgbClr val="31C8C7">
                <a:alpha val="75294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1612033" y="2917027"/>
              <a:ext cx="1163637" cy="116363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обеспечение доступа в здания организаций, осуществляющих образовательную деятельность, 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1785148" y="861695"/>
              <a:ext cx="1645631" cy="1645631"/>
            </a:xfrm>
            <a:prstGeom prst="ellipse">
              <a:avLst/>
            </a:prstGeom>
            <a:solidFill>
              <a:srgbClr val="31CBCA">
                <a:alpha val="79607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2026144" y="1102691"/>
              <a:ext cx="1163637" cy="1163637"/>
            </a:xfrm>
            <a:prstGeom prst="rect">
              <a:avLst/>
            </a:prstGeom>
            <a:noFill/>
            <a:ln>
              <a:noFill/>
            </a:ln>
          </p:spPr>
          <p:txBody>
            <a:bodyPr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9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и другие условия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39552" y="4365103"/>
            <a:ext cx="2376263" cy="151216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Тьютора, необходимого детям с РАС,  в Законе «Об образовании» нет</a:t>
            </a:r>
          </a:p>
        </p:txBody>
      </p:sp>
    </p:spTree>
    <p:extLst>
      <p:ext uri="{BB962C8B-B14F-4D97-AF65-F5344CB8AC3E}">
        <p14:creationId xmlns:p14="http://schemas.microsoft.com/office/powerpoint/2010/main" val="8913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Одна из самых востребованных услуг у нас – это </a:t>
            </a:r>
            <a:r>
              <a:rPr lang="ru-RU" sz="2800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еженедельные </a:t>
            </a:r>
            <a:r>
              <a:rPr lang="ru-RU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консультации по вопросам выбора школы и образования</a:t>
            </a:r>
            <a:endParaRPr lang="ru-RU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Shape 317"/>
          <p:cNvPicPr preferRelativeResize="0">
            <a:picLocks noGrp="1"/>
          </p:cNvPicPr>
          <p:nvPr>
            <p:ph sz="quarter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8" y="2330430"/>
            <a:ext cx="2880939" cy="23885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>
            <a:spLocks noGrp="1"/>
          </p:cNvSpPr>
          <p:nvPr>
            <p:ph sz="quarter" idx="2"/>
          </p:nvPr>
        </p:nvSpPr>
        <p:spPr>
          <a:xfrm>
            <a:off x="4080221" y="1556791"/>
            <a:ext cx="4668243" cy="52565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том числе с учреждениями ДТСЗН</a:t>
            </a:r>
            <a:endParaRPr lang="ru-RU"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None/>
            </a:pPr>
            <a:endParaRPr lang="ru-RU" sz="1400" dirty="0" smtClean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None/>
            </a:pPr>
            <a:r>
              <a:rPr lang="ru-RU" sz="1400" dirty="0" smtClean="0"/>
              <a:t>Кроме этого: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None/>
            </a:pPr>
            <a:endParaRPr lang="ru-RU" sz="1400" dirty="0" smtClean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400" dirty="0" smtClean="0"/>
              <a:t>Информация и организация обучения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(родительские семинары в том числе и по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спецусловиям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Представление интересов 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(в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госструктурах)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Информирование  о возможностях системы образования г. Москвы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Поддержка родительских проектов в сфере создания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(ресурсные классы, </a:t>
            </a:r>
            <a:r>
              <a:rPr lang="ru-RU" sz="14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допобразование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4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и.п</a:t>
            </a:r>
            <a:r>
              <a:rPr lang="ru-RU" sz="1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.)</a:t>
            </a:r>
            <a:endParaRPr lang="ru-RU"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Кооперация с другими НКО 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Формирование родительских групп по округам для совместных усилий по созданию </a:t>
            </a:r>
            <a:r>
              <a:rPr lang="ru-RU" sz="14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endParaRPr lang="ru-RU"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539552" y="1397000"/>
            <a:ext cx="7080448" cy="46962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219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40" dirty="0" smtClean="0"/>
              <a:t/>
            </a:r>
            <a:br>
              <a:rPr lang="ru-RU" sz="3240" dirty="0" smtClean="0"/>
            </a:br>
            <a:r>
              <a:rPr lang="ru-RU" sz="3240" dirty="0" smtClean="0"/>
              <a:t>Что мы как НКО можем в вопросе построения образовательного маршрута детей с РАС?</a:t>
            </a:r>
            <a:endParaRPr lang="ru-RU" sz="324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9020"/>
              <a:buFont typeface="Noto Sans Symbols"/>
              <a:buChar char="○"/>
            </a:pPr>
            <a:r>
              <a:rPr lang="ru-RU" sz="2465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Агрегирование, артикуляция и лоббирование  интересов родителей в государственных структурах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chemeClr val="dk2"/>
              </a:buClr>
              <a:buSzPct val="69020"/>
              <a:buFont typeface="Noto Sans Symbols"/>
              <a:buChar char="○"/>
            </a:pPr>
            <a:r>
              <a:rPr lang="ru-RU" sz="2465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Общественный контроль за процессом создания </a:t>
            </a:r>
            <a:r>
              <a:rPr lang="ru-RU" sz="2465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r>
              <a:rPr lang="ru-RU" sz="2465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2465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chemeClr val="dk2"/>
              </a:buClr>
              <a:buSzPct val="69020"/>
              <a:buFont typeface="Noto Sans Symbols"/>
              <a:buChar char="○"/>
            </a:pPr>
            <a:r>
              <a:rPr lang="ru-RU" sz="2465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Информирование </a:t>
            </a:r>
            <a:r>
              <a:rPr lang="ru-RU" sz="2465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консультирование родителей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chemeClr val="dk2"/>
              </a:buClr>
              <a:buSzPct val="69020"/>
              <a:buFont typeface="Noto Sans Symbols"/>
              <a:buChar char="○"/>
            </a:pPr>
            <a:r>
              <a:rPr lang="ru-RU" sz="2465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Обеспечение кадрами - волонтерская поддержка инклюзивных проектов, так и профессиональной: юридической и </a:t>
            </a:r>
            <a:r>
              <a:rPr lang="ru-RU" sz="2465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фандрайзинговой</a:t>
            </a:r>
            <a:r>
              <a:rPr lang="ru-RU" sz="2465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специализированной.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chemeClr val="dk2"/>
              </a:buClr>
              <a:buSzPct val="69020"/>
              <a:buFont typeface="Noto Sans Symbols"/>
              <a:buChar char="○"/>
            </a:pPr>
            <a:r>
              <a:rPr lang="ru-RU" sz="2465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Медиация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chemeClr val="dk2"/>
              </a:buClr>
              <a:buSzPct val="69020"/>
              <a:buFont typeface="Noto Sans Symbols"/>
              <a:buChar char="○"/>
            </a:pPr>
            <a:r>
              <a:rPr lang="ru-RU" sz="2465" dirty="0" smtClean="0"/>
              <a:t>Работа со «случаем»</a:t>
            </a:r>
            <a:endParaRPr lang="ru-RU" sz="2465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65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3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65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800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Образовательные организации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sz="quarter" idx="1"/>
          </p:nvPr>
        </p:nvSpPr>
        <p:spPr>
          <a:xfrm>
            <a:off x="1115616" y="1556791"/>
            <a:ext cx="7344815" cy="16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Медиация конфликтов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Хедхантинг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(подбор кадров по запросу школ)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Мероприятия по созданию доброжелательной среды («Уроки доброты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», тренинги, обучение </a:t>
            </a:r>
            <a:r>
              <a:rPr lang="ru-RU" sz="16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тьюторов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персонала) </a:t>
            </a:r>
            <a:endParaRPr lang="ru-RU" sz="1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Сотрудничество в сфере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допобразования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социальной реабилитации (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инклюзивные театральные студии в школах и выставочных залах 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т.д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.). </a:t>
            </a:r>
            <a:endParaRPr lang="ru-RU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Заключаем договора о долгосрочном сотрудничестве с ОУ (</a:t>
            </a:r>
            <a:r>
              <a:rPr lang="ru-RU" sz="16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ок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10)</a:t>
            </a:r>
            <a:endParaRPr lang="ru-RU" sz="1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59" y="3725839"/>
            <a:ext cx="4794259" cy="285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2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«Простой силлогизм № 1»</a:t>
            </a:r>
            <a:endParaRPr lang="ru-RU" dirty="0"/>
          </a:p>
        </p:txBody>
      </p:sp>
      <p:sp>
        <p:nvSpPr>
          <p:cNvPr id="103" name="Shape 10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1350" dirty="0"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None/>
            </a:pPr>
            <a:endParaRPr sz="1350" dirty="0"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6864" y="478897"/>
            <a:ext cx="885030" cy="9301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9" y="5427222"/>
            <a:ext cx="27109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4"/>
              </a:rPr>
              <a:t>www.facebook.com/groups/autism.kontakt</a:t>
            </a:r>
            <a:endParaRPr lang="ru-RU" sz="1050" dirty="0"/>
          </a:p>
          <a:p>
            <a:pPr algn="ctr"/>
            <a:r>
              <a:rPr lang="en-US" sz="1050" dirty="0">
                <a:hlinkClick r:id="rId5"/>
              </a:rPr>
              <a:t>www.contact-autism.ru</a:t>
            </a:r>
            <a:r>
              <a:rPr lang="en-US" sz="1050" dirty="0"/>
              <a:t> </a:t>
            </a:r>
            <a:endParaRPr lang="ru-RU" sz="1050" dirty="0"/>
          </a:p>
        </p:txBody>
      </p:sp>
      <p:sp>
        <p:nvSpPr>
          <p:cNvPr id="5" name="Shape 103"/>
          <p:cNvSpPr txBox="1">
            <a:spLocks/>
          </p:cNvSpPr>
          <p:nvPr/>
        </p:nvSpPr>
        <p:spPr>
          <a:xfrm>
            <a:off x="708460" y="1749478"/>
            <a:ext cx="4131764" cy="44318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399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46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37794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6500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44144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562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562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5621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5620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5620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ct val="59999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indent="0" algn="just">
              <a:spcBef>
                <a:spcPts val="0"/>
              </a:spcBef>
              <a:buSzPct val="25000"/>
              <a:buFont typeface="Noto Sans Symbols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Образование – это важнейший социальный институт, отвечающий за включение ребенка в общество ( </a:t>
            </a:r>
            <a:r>
              <a:rPr lang="en-US" sz="1600" dirty="0" smtClean="0">
                <a:solidFill>
                  <a:schemeClr val="tx1"/>
                </a:solidFill>
              </a:rPr>
              <a:t>S – P)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SzPct val="25000"/>
              <a:buFont typeface="Noto Sans Symbols"/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SzPct val="25000"/>
              <a:buFont typeface="Noto Sans Symbols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Основной родительский запрос родителей детей-инвалидов и детей с ОВЗ – включить ребенка в общество (научить жить самостоятельно, насколько это возможно)  (М – </a:t>
            </a:r>
            <a:r>
              <a:rPr lang="en-US" sz="1600" dirty="0" smtClean="0">
                <a:solidFill>
                  <a:schemeClr val="tx1"/>
                </a:solidFill>
              </a:rPr>
              <a:t>P)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SzPct val="25000"/>
              <a:buFont typeface="Noto Sans Symbols"/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SzPct val="25000"/>
              <a:buFont typeface="Noto Sans Symbols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Качественное образование – один из основных родительских запросов (</a:t>
            </a:r>
            <a:r>
              <a:rPr lang="en-US" sz="1600" dirty="0" smtClean="0">
                <a:solidFill>
                  <a:schemeClr val="tx1"/>
                </a:solidFill>
              </a:rPr>
              <a:t>S-M) 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indent="0" algn="ctr">
              <a:buSzPct val="25000"/>
              <a:buFont typeface="Noto Sans Symbols"/>
              <a:buNone/>
            </a:pPr>
            <a:endParaRPr lang="ru-RU" b="1" dirty="0">
              <a:solidFill>
                <a:schemeClr val="dk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3167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66" y="1609725"/>
            <a:ext cx="2941718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44609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Образовательные </a:t>
            </a:r>
            <a:r>
              <a:rPr lang="ru-RU" sz="2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организации (по запросу родителей, родительских групп, так и, последнее время, по обращениям самих родительских организаций)</a:t>
            </a:r>
            <a:endParaRPr lang="ru-RU"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sz="quarter" idx="1"/>
          </p:nvPr>
        </p:nvSpPr>
        <p:spPr>
          <a:xfrm>
            <a:off x="3851921" y="3784865"/>
            <a:ext cx="5292079" cy="22249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Долгосрочные партнерские отношения (договоры с ОУ, например, со школой 2009) по созданию </a:t>
            </a: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endParaRPr lang="ru-RU"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PR-поддержка удачных примеров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Фандрайзинг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привлечение дополнительных средств (на оборудование помещений и так далее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800" dirty="0" smtClean="0"/>
              <a:t>Организация обучения для специалистов</a:t>
            </a:r>
            <a:endParaRPr lang="ru-RU"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3" name="Shape 333"/>
          <p:cNvPicPr preferRelativeResize="0">
            <a:picLocks noGrp="1"/>
          </p:cNvPicPr>
          <p:nvPr>
            <p:ph sz="quarter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32039" y="1772816"/>
            <a:ext cx="3581399" cy="201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1844824"/>
            <a:ext cx="2520279" cy="448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45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8651" y="1131095"/>
            <a:ext cx="7886699" cy="62445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ru-RU" sz="296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Проекты РОО помощи детям с РАС «Контакт</a:t>
            </a:r>
            <a:r>
              <a:rPr lang="ru-RU" sz="2969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по улучшению условий образования детей с РАС </a:t>
            </a:r>
            <a:br>
              <a:rPr lang="ru-RU" sz="2969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296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sz="quarter" idx="1"/>
          </p:nvPr>
        </p:nvSpPr>
        <p:spPr>
          <a:xfrm>
            <a:off x="575557" y="1700808"/>
            <a:ext cx="7886699" cy="413650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 -  Поддержка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программ дополнительной коррекционной работы с детьми в школах: логопеды, дефектологи, психологи, игровые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группы  и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т.д.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Внедрение в государственных образовательных и медицинских учреждениях Прикладного поведенческого анализа (АВА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) и других современных методик 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путем мотивации и </a:t>
            </a:r>
            <a:r>
              <a:rPr lang="ru-RU" sz="1600" dirty="0" smtClean="0">
                <a:latin typeface="Calibri"/>
                <a:ea typeface="Calibri"/>
                <a:cs typeface="Calibri"/>
                <a:sym typeface="Calibri"/>
              </a:rPr>
              <a:t>организации последующего 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обучения специалистов этих учреждений.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Спортивные секции для особых детей и занятия по современным методикам работы с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аутистами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кинезиотерапия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, сенсорная интеграция, йога для особых детей, и т.д.)</a:t>
            </a:r>
          </a:p>
          <a:p>
            <a:pPr marL="171450" indent="-171450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Поддержание занятий социально-бытовой ориентации в 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ЦПМССДиП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МГППУ в </a:t>
            </a:r>
            <a:r>
              <a:rPr lang="ru-RU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комнат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е 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соц.быт.ориентации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и программы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соц.быт.ориентации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на территории Центра, созданной нами при помощи и поддержке фонда </a:t>
            </a:r>
            <a:r>
              <a:rPr lang="ru-RU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«Нужна </a:t>
            </a:r>
            <a:r>
              <a:rPr lang="ru-RU" sz="1600" u="sng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Помощь.ру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».</a:t>
            </a:r>
          </a:p>
          <a:p>
            <a:pPr marL="0" indent="0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-     Проект студии интеграционного театра "Невидимые вещи" для подростков с РАС и другими ментальными нарушениями, которая действует на базе Государственного выставочного зала "Галерея на Песчаной" http://www.museum.ru/M2748</a:t>
            </a:r>
          </a:p>
          <a:p>
            <a:pPr marL="0" indent="0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None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   - Создание комнаты сенсорной интеграции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ЦПМССДиП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и введение соответствующих программ для работы с детьми.</a:t>
            </a:r>
          </a:p>
          <a:p>
            <a:pPr marL="0" indent="0" algn="just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25000"/>
              <a:buNone/>
            </a:pPr>
            <a:endParaRPr lang="ru-RU"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434" y="248840"/>
            <a:ext cx="884925" cy="93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029436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12662" y="581748"/>
            <a:ext cx="23336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roy" panose="00000500000000000000" pitchFamily="50" charset="-52"/>
              </a:rPr>
              <a:t>ВАРИАТИВНОСТЬ ФОРМ ОБУСЛОВЛЕНА: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7044" y="1235825"/>
            <a:ext cx="332743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/>
              <a:t>Необходимостью внедрения эффективной модели инклюзии и интеграции детей с ОВЗ в систему общего образования;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/>
              <a:t>Необходимостью создания комплексной адаптированной образовательной среды с использованием современных методик, технологий и оборудования для обучения, воспитания и социализации детей с особыми образовательными потребностями.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/>
              <a:t>НЕОБХОДИМОСТЬЮ ВОЗМОЖНОСТИ ВЫБОРА – ДЛЯ СЕМЬИ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14969855"/>
              </p:ext>
            </p:extLst>
          </p:nvPr>
        </p:nvGraphicFramePr>
        <p:xfrm>
          <a:off x="5143499" y="1358536"/>
          <a:ext cx="4379324" cy="549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1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 err="1" smtClean="0"/>
              <a:t>оргмодели</a:t>
            </a:r>
            <a:r>
              <a:rPr lang="ru-RU" dirty="0" smtClean="0"/>
              <a:t>, поддерживаемые нами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Ресурсный класс (</a:t>
            </a:r>
            <a:r>
              <a:rPr lang="ru-RU" dirty="0" err="1" smtClean="0"/>
              <a:t>щкола</a:t>
            </a:r>
            <a:r>
              <a:rPr lang="ru-RU" dirty="0" smtClean="0"/>
              <a:t> 2009, консультирование школ 1367 в Москве и в г. Зеленограде и так далее) с применением ПАП</a:t>
            </a:r>
          </a:p>
          <a:p>
            <a:r>
              <a:rPr lang="ru-RU" dirty="0" smtClean="0"/>
              <a:t>Автономные классы – гимназия «Вертикаль» № 1748 и школа № 1797, школа № 717 </a:t>
            </a:r>
          </a:p>
          <a:p>
            <a:r>
              <a:rPr lang="ru-RU" dirty="0" smtClean="0"/>
              <a:t>Специальная школа – школа ФРЦ МГППУ</a:t>
            </a:r>
          </a:p>
          <a:p>
            <a:r>
              <a:rPr lang="ru-RU" dirty="0" smtClean="0"/>
              <a:t>Коррекционные школы </a:t>
            </a:r>
          </a:p>
          <a:p>
            <a:r>
              <a:rPr lang="ru-RU" dirty="0" smtClean="0"/>
              <a:t>Школа с технологией </a:t>
            </a:r>
            <a:r>
              <a:rPr lang="ru-RU" dirty="0" err="1" smtClean="0"/>
              <a:t>разноуровневого</a:t>
            </a:r>
            <a:r>
              <a:rPr lang="ru-RU" dirty="0" smtClean="0"/>
              <a:t> обучения (для ВФА) - № 1540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28381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dirty="0"/>
              <a:t> </a:t>
            </a:r>
            <a:r>
              <a:rPr lang="ru-RU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ИМ – </a:t>
            </a:r>
            <a:r>
              <a:rPr lang="ru-RU" sz="3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социальное партнерство</a:t>
            </a:r>
          </a:p>
        </p:txBody>
      </p:sp>
      <p:pic>
        <p:nvPicPr>
          <p:cNvPr id="354" name="Shape 354" descr="logo_kontakt.jpg"/>
          <p:cNvPicPr preferRelativeResize="0"/>
          <p:nvPr/>
        </p:nvPicPr>
        <p:blipFill rotWithShape="1">
          <a:blip r:embed="rId3">
            <a:alphaModFix/>
          </a:blip>
          <a:srcRect r="1280" b="20230"/>
          <a:stretch/>
        </p:blipFill>
        <p:spPr>
          <a:xfrm>
            <a:off x="1295271" y="3933054"/>
            <a:ext cx="2913872" cy="104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 descr="dogm.trp3.mos.notamedia.ru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0151" y="2060848"/>
            <a:ext cx="1828800" cy="7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5270375" y="3009725"/>
            <a:ext cx="316835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Образовательные комплексы 2009, 1540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3221" y="3888081"/>
            <a:ext cx="3156805" cy="115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2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4221" y="1713344"/>
            <a:ext cx="3759000" cy="9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55" descr="logofund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446" y="2973412"/>
            <a:ext cx="2019299" cy="495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506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Ресурсный класс (ресурсная зона)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85900" y="1600200"/>
            <a:ext cx="6172200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Кабинет (кабинеты) в здании общеобразовательной школы, на территории которого участники проекта восполняют дефициты навыков для наиболее эффективного включения в процесс общего образования.</a:t>
            </a:r>
          </a:p>
          <a:p>
            <a:r>
              <a:rPr lang="ru-RU" dirty="0" smtClean="0"/>
              <a:t>Обучение в условиях ресурсного класса подразумевает выстраивание структурированного процесса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001" t="17880" r="11885" b="14059"/>
          <a:stretch/>
        </p:blipFill>
        <p:spPr>
          <a:xfrm>
            <a:off x="484634" y="839451"/>
            <a:ext cx="8089740" cy="5286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1836" y="269823"/>
            <a:ext cx="576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Образовательные технологии:</a:t>
            </a:r>
            <a:endParaRPr lang="ru-RU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91928" y="5886138"/>
            <a:ext cx="1798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89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303" t="10795" r="20835" b="25872"/>
          <a:stretch/>
        </p:blipFill>
        <p:spPr>
          <a:xfrm>
            <a:off x="67457" y="69955"/>
            <a:ext cx="8431967" cy="66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80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партнерские ОУ – участники фестиваля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2" y="1506791"/>
            <a:ext cx="6488938" cy="464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0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899591" y="33265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24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Работа с государственными органами федерального уровня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sz="quarter" idx="1"/>
          </p:nvPr>
        </p:nvSpPr>
        <p:spPr>
          <a:xfrm>
            <a:off x="1331640" y="1844824"/>
            <a:ext cx="7313612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ru-RU" sz="1377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«Входе»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68850"/>
              <a:buFont typeface="Noto Sans Symbols"/>
              <a:buChar char="○"/>
            </a:pP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Выявление противоречий в нормативной базе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68850"/>
              <a:buFont typeface="Noto Sans Symbols"/>
              <a:buChar char="○"/>
            </a:pP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«Обратная связь» - мониторинги осуществления правовых норм на местах, </a:t>
            </a:r>
            <a:r>
              <a:rPr lang="ru-RU" sz="1377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артикулирование</a:t>
            </a: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системных запросов</a:t>
            </a:r>
            <a:endParaRPr lang="ru-RU" sz="1377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68850"/>
              <a:buFont typeface="Noto Sans Symbols"/>
              <a:buChar char="○"/>
            </a:pP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Предложения по совершенствованию 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нормативно-правовой </a:t>
            </a: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базы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68850"/>
              <a:buFont typeface="Noto Sans Symbols"/>
              <a:buNone/>
            </a:pPr>
            <a:endParaRPr sz="1377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377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ru-RU" sz="1377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Инструменты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68850"/>
              <a:buFont typeface="Noto Sans Symbols"/>
              <a:buChar char="○"/>
            </a:pP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Сотрудничество с различными общественными организациями и движениями </a:t>
            </a: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(ОНФ, Координационный совет по делам инвалидов при Общественной палате РФ)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68850"/>
              <a:buFont typeface="Noto Sans Symbols"/>
              <a:buChar char="○"/>
            </a:pP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Обращения и запросы в Министерство образования и др. федеральные структуры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68850"/>
              <a:buFont typeface="Noto Sans Symbols"/>
              <a:buChar char="○"/>
            </a:pP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Участие в работе различных федеральных 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площадок, в том числе в публичных мероприятиях – Форумах, выставках и т.д.</a:t>
            </a:r>
            <a:endParaRPr lang="ru-RU" sz="1377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377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ru-RU" sz="1377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«выходе»: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Например: Изменения в СанПиН, учитывающие особенности работы в </a:t>
            </a: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образовательных 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учреждениях, </a:t>
            </a: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работающих </a:t>
            </a:r>
            <a:r>
              <a:rPr lang="ru-RU" sz="1377" dirty="0" smtClean="0"/>
              <a:t>только 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</a:t>
            </a: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адаптированным 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программам или </a:t>
            </a:r>
            <a:r>
              <a:rPr lang="ru-RU" sz="1377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инклюзвным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sz="1377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7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Изменения в Закон «Об образовании» (по </a:t>
            </a:r>
            <a:r>
              <a:rPr lang="ru-RU" sz="1377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тьюторам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по «надомному обучению», по </a:t>
            </a:r>
            <a:r>
              <a:rPr lang="ru-RU" sz="1377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КИМам</a:t>
            </a:r>
            <a:r>
              <a:rPr lang="ru-RU" sz="137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37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том числе)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онституция </a:t>
            </a:r>
            <a:r>
              <a:rPr lang="ru-RU" dirty="0"/>
              <a:t>РФ. Глава 2 Статья 43 </a:t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0144" y="1426465"/>
            <a:ext cx="3921456" cy="4665368"/>
          </a:xfrm>
        </p:spPr>
        <p:txBody>
          <a:bodyPr/>
          <a:lstStyle/>
          <a:p>
            <a:pPr algn="just"/>
            <a:r>
              <a:rPr lang="ru-RU" sz="1600" dirty="0"/>
              <a:t>1. Каждый имеет право на образование.</a:t>
            </a:r>
          </a:p>
          <a:p>
            <a:pPr algn="just"/>
            <a:r>
              <a:rPr lang="ru-RU" sz="1600" dirty="0" smtClean="0"/>
              <a:t>2</a:t>
            </a:r>
            <a:r>
              <a:rPr lang="ru-RU" sz="1600" dirty="0"/>
              <a:t>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  <a:p>
            <a:r>
              <a:rPr lang="ru-RU" sz="1600" dirty="0" smtClean="0"/>
              <a:t>3. Основное </a:t>
            </a:r>
            <a:r>
              <a:rPr lang="ru-RU" sz="1600" dirty="0"/>
              <a:t>общее образование обязательно. Родители или лица, их заменяющие, обеспечивают получение детьми основного общего образования.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98" y="1514827"/>
            <a:ext cx="4069210" cy="47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7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Работа с органами власти региона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Задачи: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Создание и совершенствование региональной нормативной базы по описанию и созданию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для детей с РАС, </a:t>
            </a:r>
            <a:r>
              <a:rPr lang="ru-RU" sz="16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в том числе изменение механизма исчисления </a:t>
            </a:r>
            <a:r>
              <a:rPr lang="ru-RU" sz="1600" b="1" i="0" u="none" strike="noStrike" cap="none" dirty="0" err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подушевого</a:t>
            </a:r>
            <a:r>
              <a:rPr lang="ru-RU" sz="16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финансирования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Участие в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создании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работе </a:t>
            </a:r>
            <a:r>
              <a:rPr lang="ru-RU" sz="16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инновативных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других сопряженных с ними проектов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(«Инклюзивная молекула», «Ресурсные школы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», «Ресурсные классы», «Автономные или коррекционные классы»)</a:t>
            </a:r>
            <a:endParaRPr lang="ru-RU" sz="1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Защита прав родителей в конкретных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кейсах</a:t>
            </a:r>
            <a:endParaRPr lang="ru-RU" sz="1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Повышение уровня доверия между органами власти и родительским сообществом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Совершенствование механизмов обеспечения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на региональном уровне (работа с ПМПК, МСЭ и так далее)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Обеспечение межведомственного взаимодействия в вопросах создания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endParaRPr lang="ru-RU" sz="1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Анализ практики создания </a:t>
            </a:r>
            <a:r>
              <a:rPr lang="ru-RU" sz="1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спецусловий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○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Трансляция позитивного опыта других регионов и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стран</a:t>
            </a:r>
            <a:endParaRPr lang="ru-RU" sz="1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Инструменты работы </a:t>
            </a:r>
          </a:p>
        </p:txBody>
      </p:sp>
      <p:grpSp>
        <p:nvGrpSpPr>
          <p:cNvPr id="211" name="Shape 211"/>
          <p:cNvGrpSpPr/>
          <p:nvPr/>
        </p:nvGrpSpPr>
        <p:grpSpPr>
          <a:xfrm>
            <a:off x="1370012" y="1970564"/>
            <a:ext cx="7313612" cy="4478731"/>
            <a:chOff x="0" y="143353"/>
            <a:chExt cx="7313612" cy="4478731"/>
          </a:xfrm>
        </p:grpSpPr>
        <p:sp>
          <p:nvSpPr>
            <p:cNvPr id="212" name="Shape 212"/>
            <p:cNvSpPr/>
            <p:nvPr/>
          </p:nvSpPr>
          <p:spPr>
            <a:xfrm>
              <a:off x="0" y="143353"/>
              <a:ext cx="7313612" cy="716040"/>
            </a:xfrm>
            <a:prstGeom prst="roundRect">
              <a:avLst>
                <a:gd name="adj" fmla="val 16667"/>
              </a:avLst>
            </a:prstGeom>
            <a:solidFill>
              <a:srgbClr val="97CBC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34954" y="178306"/>
              <a:ext cx="7243703" cy="646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Рабочая группа по образованию детей с ОВЗ при ДОгМ (с марта 2015 г.) 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911233"/>
              <a:ext cx="7313612" cy="716040"/>
            </a:xfrm>
            <a:prstGeom prst="roundRect">
              <a:avLst>
                <a:gd name="adj" fmla="val 16667"/>
              </a:avLst>
            </a:prstGeom>
            <a:solidFill>
              <a:srgbClr val="B1D0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4954" y="946187"/>
              <a:ext cx="7243703" cy="646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Мониторинги ситуации с обеспечением спецусловий (осень-зима 2014 года, по тьюторству – 2015 г.)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0" y="1679113"/>
              <a:ext cx="7313612" cy="716040"/>
            </a:xfrm>
            <a:prstGeom prst="roundRect">
              <a:avLst>
                <a:gd name="adj" fmla="val 16667"/>
              </a:avLst>
            </a:prstGeom>
            <a:solidFill>
              <a:srgbClr val="CAD8C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34954" y="1714066"/>
              <a:ext cx="7243703" cy="646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Организация специальных коммуникационных площадок (съезд, общественные родительские слушания)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2446992"/>
              <a:ext cx="7313612" cy="716040"/>
            </a:xfrm>
            <a:prstGeom prst="roundRect">
              <a:avLst>
                <a:gd name="adj" fmla="val 16667"/>
              </a:avLst>
            </a:prstGeom>
            <a:solidFill>
              <a:srgbClr val="E1E3D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34954" y="2481947"/>
              <a:ext cx="7243703" cy="646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Обращения в ДОгМ с запросами по отдельным случаям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3185964"/>
              <a:ext cx="7313612" cy="716040"/>
            </a:xfrm>
            <a:prstGeom prst="roundRect">
              <a:avLst>
                <a:gd name="adj" fmla="val 16667"/>
              </a:avLst>
            </a:prstGeom>
            <a:solidFill>
              <a:srgbClr val="EFEEE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4954" y="3220917"/>
              <a:ext cx="7243703" cy="646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Совместные выездные мониторинги по запросу школ и родителей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0" y="3906044"/>
              <a:ext cx="7313612" cy="716040"/>
            </a:xfrm>
            <a:prstGeom prst="roundRect">
              <a:avLst>
                <a:gd name="adj" fmla="val 16667"/>
              </a:avLst>
            </a:prstGeom>
            <a:solidFill>
              <a:srgbClr val="FDFEF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34954" y="3940998"/>
              <a:ext cx="7243703" cy="646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Работа с депутатами Мосгордумы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Предложения по совершенствованию системы подушевого финансирования</a:t>
            </a:r>
          </a:p>
        </p:txBody>
      </p:sp>
      <p:grpSp>
        <p:nvGrpSpPr>
          <p:cNvPr id="235" name="Shape 235"/>
          <p:cNvGrpSpPr/>
          <p:nvPr/>
        </p:nvGrpSpPr>
        <p:grpSpPr>
          <a:xfrm>
            <a:off x="1370012" y="1827213"/>
            <a:ext cx="7313611" cy="4114800"/>
            <a:chOff x="0" y="0"/>
            <a:chExt cx="7313611" cy="4114800"/>
          </a:xfrm>
        </p:grpSpPr>
        <p:sp>
          <p:nvSpPr>
            <p:cNvPr id="236" name="Shape 236"/>
            <p:cNvSpPr/>
            <p:nvPr/>
          </p:nvSpPr>
          <p:spPr>
            <a:xfrm rot="-300000">
              <a:off x="22443" y="1641209"/>
              <a:ext cx="7268724" cy="832377"/>
            </a:xfrm>
            <a:prstGeom prst="mathMinus">
              <a:avLst>
                <a:gd name="adj1" fmla="val 23520"/>
              </a:avLst>
            </a:prstGeom>
            <a:solidFill>
              <a:srgbClr val="ABE2E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877633" y="205739"/>
              <a:ext cx="2194082" cy="164592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1CBC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3362400" y="0"/>
              <a:ext cx="3367981" cy="17282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3362400" y="0"/>
              <a:ext cx="3367981" cy="1728215"/>
            </a:xfrm>
            <a:prstGeom prst="rect">
              <a:avLst/>
            </a:prstGeom>
            <a:noFill/>
            <a:ln>
              <a:noFill/>
            </a:ln>
          </p:spPr>
          <p:txBody>
            <a:bodyPr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3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В настоящее время система подушевого финансирования предусматривает для детей с РАС коэффициент 2, что не покрывает всего набора спецусловий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SzPct val="25000"/>
                <a:buNone/>
              </a:pPr>
              <a:r>
                <a:rPr lang="ru-RU" sz="13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Отсутствуют региональные коэффициенты для детей с ОВЗ (т. 25 тыс. на спецусловия) 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4498141" y="2468880"/>
              <a:ext cx="2194082" cy="164592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31CBC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097041" y="2386583"/>
              <a:ext cx="2340355" cy="17282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1097041" y="2386583"/>
              <a:ext cx="2340355" cy="1728215"/>
            </a:xfrm>
            <a:prstGeom prst="rect">
              <a:avLst/>
            </a:prstGeom>
            <a:noFill/>
            <a:ln>
              <a:noFill/>
            </a:ln>
          </p:spPr>
          <p:txBody>
            <a:bodyPr lIns="92450" tIns="92450" rIns="92450" bIns="92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ru-RU" sz="13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Наше предложение – привязать коэффициенты к набору спецусловий, необходимых для ребенка, возможно, независимо от наличия инвалидности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31851" y="532805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ru-RU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партнеры: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sz="quarter" idx="1"/>
          </p:nvPr>
        </p:nvSpPr>
        <p:spPr>
          <a:xfrm>
            <a:off x="996111" y="1703954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+mn-lt"/>
                <a:ea typeface="Calibri"/>
                <a:cs typeface="Calibri"/>
                <a:sym typeface="Calibri"/>
              </a:rPr>
              <a:t>Ресурсный </a:t>
            </a:r>
            <a:r>
              <a:rPr lang="ru-RU" sz="2000" dirty="0">
                <a:latin typeface="+mn-lt"/>
                <a:ea typeface="Calibri"/>
                <a:cs typeface="Calibri"/>
                <a:sym typeface="Calibri"/>
              </a:rPr>
              <a:t>центр ДТСЗН «Отрадное» и </a:t>
            </a:r>
            <a:r>
              <a:rPr lang="ru-RU" sz="2000" dirty="0" err="1">
                <a:latin typeface="+mn-lt"/>
                <a:ea typeface="Calibri"/>
                <a:cs typeface="Calibri"/>
                <a:sym typeface="Calibri"/>
              </a:rPr>
              <a:t>ЦПСиД</a:t>
            </a:r>
            <a:r>
              <a:rPr lang="ru-RU" sz="2000" dirty="0">
                <a:latin typeface="+mn-lt"/>
                <a:ea typeface="Calibri"/>
                <a:cs typeface="Calibri"/>
                <a:sym typeface="Calibri"/>
              </a:rPr>
              <a:t> «Хорошевский»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latin typeface="+mn-lt"/>
                <a:ea typeface="Calibri"/>
                <a:cs typeface="Calibri"/>
                <a:sym typeface="Calibri"/>
              </a:rPr>
              <a:t>ГППЦ (Городской психолого-педагогический центр Департамента образования Москвы)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latin typeface="+mn-lt"/>
                <a:ea typeface="Calibri"/>
                <a:cs typeface="Calibri"/>
                <a:sym typeface="Calibri"/>
              </a:rPr>
              <a:t>НПЦ ДП ДЗМ (Департамента здравоохранения </a:t>
            </a:r>
            <a:r>
              <a:rPr lang="ru-RU" sz="2000" dirty="0" err="1">
                <a:latin typeface="+mn-lt"/>
                <a:ea typeface="Calibri"/>
                <a:cs typeface="Calibri"/>
                <a:sym typeface="Calibri"/>
              </a:rPr>
              <a:t>Москы</a:t>
            </a:r>
            <a:r>
              <a:rPr lang="ru-RU" sz="2000" dirty="0"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latin typeface="+mn-lt"/>
                <a:ea typeface="Calibri"/>
                <a:cs typeface="Calibri"/>
                <a:sym typeface="Calibri"/>
              </a:rPr>
              <a:t>МГППУ (и </a:t>
            </a:r>
            <a:r>
              <a:rPr lang="ru-RU" sz="2000" dirty="0" smtClean="0">
                <a:latin typeface="+mn-lt"/>
              </a:rPr>
              <a:t>входящий в его состав Федеральный ресурсный центр по аутизму)</a:t>
            </a:r>
            <a:endParaRPr lang="ru-RU" sz="2000" dirty="0">
              <a:latin typeface="+mn-lt"/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>
                <a:latin typeface="+mn-lt"/>
                <a:ea typeface="Calibri"/>
                <a:cs typeface="Calibri"/>
                <a:sym typeface="Calibri"/>
              </a:rPr>
              <a:t>«Наш солнечный мир»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+mn-lt"/>
              </a:rPr>
              <a:t>МГАРДИ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+mn-lt"/>
              </a:rPr>
              <a:t>РОБО «Добро»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+mn-lt"/>
              </a:rPr>
              <a:t>Образовательные комплексы Департамента образования и ДТСЗН 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000" dirty="0" smtClean="0">
                <a:latin typeface="+mn-lt"/>
              </a:rPr>
              <a:t>Организации, относящиеся к ведению Департамента </a:t>
            </a:r>
            <a:r>
              <a:rPr lang="ru-RU" sz="2000" dirty="0" smtClean="0">
                <a:latin typeface="+mn-lt"/>
              </a:rPr>
              <a:t>Культуры</a:t>
            </a:r>
            <a:endParaRPr lang="ru-RU" sz="2100" dirty="0"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857250" lvl="2" indent="-17145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None/>
            </a:pP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780" y="1029891"/>
            <a:ext cx="885030" cy="93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214258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/>
              <a:t>Спасибо за внимание!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000" dirty="0" smtClean="0"/>
              <a:t>- </a:t>
            </a:r>
            <a:r>
              <a:rPr lang="ru-RU" sz="2000" dirty="0" smtClean="0"/>
              <a:t>Ольга </a:t>
            </a:r>
            <a:r>
              <a:rPr lang="ru-RU" sz="2000" dirty="0" err="1"/>
              <a:t>Погонина</a:t>
            </a:r>
            <a:endParaRPr lang="ru-RU" sz="2000" dirty="0"/>
          </a:p>
          <a:p>
            <a:pPr lvl="0">
              <a:spcBef>
                <a:spcPts val="0"/>
              </a:spcBef>
              <a:buNone/>
            </a:pPr>
            <a:r>
              <a:rPr lang="ru-RU" sz="2000" dirty="0"/>
              <a:t>член Совета РОО помощи детям с аутизмом “Контакт”</a:t>
            </a:r>
          </a:p>
          <a:p>
            <a:pPr lvl="0">
              <a:spcBef>
                <a:spcPts val="0"/>
              </a:spcBef>
              <a:buNone/>
            </a:pPr>
            <a:endParaRPr lang="ru-RU" sz="2000" u="sng" dirty="0" smtClean="0">
              <a:solidFill>
                <a:schemeClr val="hlink"/>
              </a:solidFill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2000" u="sng" dirty="0" smtClean="0">
                <a:solidFill>
                  <a:schemeClr val="hlink"/>
                </a:solidFill>
                <a:hlinkClick r:id="rId3"/>
              </a:rPr>
              <a:t>roo.kontakt@yandex.ru</a:t>
            </a:r>
            <a:endParaRPr lang="ru-RU" sz="2000" u="sng" dirty="0">
              <a:solidFill>
                <a:schemeClr val="hlink"/>
              </a:solidFill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hlink"/>
                </a:solidFill>
                <a:hlinkClick r:id="rId4"/>
              </a:rPr>
              <a:t>http</a:t>
            </a:r>
            <a:r>
              <a:rPr lang="ru-RU" sz="2000" u="sng" dirty="0" smtClean="0">
                <a:solidFill>
                  <a:schemeClr val="hlink"/>
                </a:solidFill>
                <a:hlinkClick r:id="rId4"/>
              </a:rPr>
              <a:t>://сontakt-autism.ru</a:t>
            </a:r>
            <a:endParaRPr lang="ru-RU" sz="2000" u="sng" dirty="0">
              <a:solidFill>
                <a:schemeClr val="hlink"/>
              </a:solidFill>
              <a:hlinkClick r:id="rId4"/>
            </a:endParaRPr>
          </a:p>
          <a:p>
            <a:pPr lvl="0">
              <a:spcBef>
                <a:spcPts val="0"/>
              </a:spcBef>
              <a:buNone/>
            </a:pPr>
            <a:endParaRPr lang="ru-RU" sz="2000" dirty="0" smtClean="0"/>
          </a:p>
          <a:p>
            <a:pPr lvl="0">
              <a:spcBef>
                <a:spcPts val="0"/>
              </a:spcBef>
              <a:buNone/>
            </a:pPr>
            <a:r>
              <a:rPr lang="ru-RU" sz="2000" dirty="0" smtClean="0"/>
              <a:t>Группа </a:t>
            </a:r>
            <a:r>
              <a:rPr lang="ru-RU" sz="2000" dirty="0"/>
              <a:t>в </a:t>
            </a:r>
            <a:r>
              <a:rPr lang="ru-RU" sz="2000" dirty="0" err="1"/>
              <a:t>Фейсбуке</a:t>
            </a:r>
            <a:r>
              <a:rPr lang="ru-RU" sz="2000" dirty="0"/>
              <a:t>: </a:t>
            </a:r>
            <a:r>
              <a:rPr lang="ru-RU" sz="2000" u="sng" dirty="0">
                <a:solidFill>
                  <a:schemeClr val="hlink"/>
                </a:solidFill>
                <a:hlinkClick r:id="rId5"/>
              </a:rPr>
              <a:t>https://www.facebook.com/groups/autism.kontakt</a:t>
            </a:r>
            <a:r>
              <a:rPr lang="ru-RU" sz="2000" dirty="0"/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Shape 1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497" y="514440"/>
            <a:ext cx="885030" cy="930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Разница между «оптикой» педагога и родителя: взгляд на ребенка с ОВЗ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1804911"/>
              </p:ext>
            </p:extLst>
          </p:nvPr>
        </p:nvGraphicFramePr>
        <p:xfrm>
          <a:off x="457200" y="1600200"/>
          <a:ext cx="826008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92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3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Простой силлогизм № 2</a:t>
            </a:r>
            <a:endParaRPr lang="ru-RU" sz="3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1495"/>
              <a:buFont typeface="Noto Sans Symbols"/>
              <a:buChar char="○"/>
            </a:pPr>
            <a:r>
              <a:rPr lang="ru-RU" sz="2247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 </a:t>
            </a:r>
            <a:r>
              <a:rPr lang="ru-RU" sz="224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образование в классификации прав человека – </a:t>
            </a:r>
            <a:r>
              <a:rPr lang="ru-RU" sz="2247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позитивное право, </a:t>
            </a:r>
            <a:r>
              <a:rPr lang="ru-RU" sz="2247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реализовать которое невозможно без участия государства.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9"/>
              </a:spcBef>
              <a:spcAft>
                <a:spcPts val="0"/>
              </a:spcAft>
              <a:buClr>
                <a:schemeClr val="dk2"/>
              </a:buClr>
              <a:buSzPct val="71495"/>
              <a:buFont typeface="Noto Sans Symbols"/>
              <a:buChar char="○"/>
            </a:pPr>
            <a:r>
              <a:rPr lang="ru-RU" sz="2247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Позитивные права обычно носят </a:t>
            </a:r>
            <a:r>
              <a:rPr lang="ru-RU" sz="2247" b="1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заявительный характер – </a:t>
            </a:r>
            <a:r>
              <a:rPr lang="ru-RU" sz="2247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их могут дать только тем, кто заявляет о своих потребностях. </a:t>
            </a:r>
            <a:endParaRPr lang="ru-RU" sz="2247" b="1" i="0" u="none" strike="noStrike" cap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9"/>
              </a:spcBef>
              <a:spcAft>
                <a:spcPts val="0"/>
              </a:spcAft>
              <a:buClr>
                <a:schemeClr val="dk2"/>
              </a:buClr>
              <a:buSzPct val="71495"/>
              <a:buFont typeface="Noto Sans Symbols"/>
              <a:buChar char="○"/>
            </a:pPr>
            <a:r>
              <a:rPr lang="ru-RU" sz="2247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 на </a:t>
            </a:r>
            <a:r>
              <a:rPr lang="ru-RU" sz="2247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спецусловия</a:t>
            </a:r>
            <a:r>
              <a:rPr lang="ru-RU" sz="2247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особая потребность, следовательно это право тоже носит заявительный характер. </a:t>
            </a:r>
            <a:endParaRPr lang="ru-RU" sz="2247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7524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Права родителей ребенка с ОВЗ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0054669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83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92" y="365760"/>
            <a:ext cx="7467600" cy="670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выбора школы, с точки зрения РОО «Контакт»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458124"/>
              </p:ext>
            </p:extLst>
          </p:nvPr>
        </p:nvGraphicFramePr>
        <p:xfrm>
          <a:off x="539552" y="1412776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45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Может быть, сделать решение ПМПК обязательным для родителей?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Нет. Аргументы см. выше: </a:t>
            </a:r>
          </a:p>
          <a:p>
            <a:pPr lvl="1"/>
            <a:r>
              <a:rPr lang="ru-RU" dirty="0" smtClean="0"/>
              <a:t>У ПМПК и школы нет той мотивации и степени ответственности, какая есть у каждого родителя ребенка с ОВЗ </a:t>
            </a:r>
          </a:p>
          <a:p>
            <a:pPr lvl="1"/>
            <a:r>
              <a:rPr lang="ru-RU" dirty="0" smtClean="0"/>
              <a:t>Это противоречит духу и букве Конституции, предполагающей право родителя воспитывать детей так, как они считают нужным</a:t>
            </a:r>
          </a:p>
          <a:p>
            <a:pPr lvl="1"/>
            <a:r>
              <a:rPr lang="ru-RU" dirty="0" smtClean="0"/>
              <a:t>Школа как система в современном виде заинтересована в том, чтобы «избавляться» от неудобств, доставляемых «нестандартными» школьниками, и ПМПК не обладают достаточной степенью независимости при принятии решений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6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44" y="198374"/>
            <a:ext cx="3701143" cy="6517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563" y="950120"/>
            <a:ext cx="3222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Реакция общества:</a:t>
            </a:r>
          </a:p>
          <a:p>
            <a:r>
              <a:rPr lang="ru-RU" dirty="0" smtClean="0"/>
              <a:t>«Наша школа не готова….»</a:t>
            </a:r>
          </a:p>
          <a:p>
            <a:r>
              <a:rPr lang="ru-RU" dirty="0" smtClean="0"/>
              <a:t>«Общество вообще не созрело...»</a:t>
            </a:r>
          </a:p>
          <a:p>
            <a:r>
              <a:rPr lang="ru-RU" dirty="0" smtClean="0"/>
              <a:t>«У нас нет учителей….»</a:t>
            </a:r>
            <a:endParaRPr lang="ru-RU" dirty="0"/>
          </a:p>
          <a:p>
            <a:r>
              <a:rPr lang="ru-RU" dirty="0" smtClean="0"/>
              <a:t>«Отсутствуют специалисты…»</a:t>
            </a:r>
          </a:p>
          <a:p>
            <a:r>
              <a:rPr lang="ru-RU" dirty="0" smtClean="0"/>
              <a:t>«Мы не знаем где учат учить детей с ОВЗ…»</a:t>
            </a:r>
          </a:p>
          <a:p>
            <a:r>
              <a:rPr lang="ru-RU" dirty="0" smtClean="0"/>
              <a:t>«Родители </a:t>
            </a:r>
            <a:r>
              <a:rPr lang="ru-RU" dirty="0" err="1" smtClean="0"/>
              <a:t>нормотипичных</a:t>
            </a:r>
            <a:r>
              <a:rPr lang="ru-RU" dirty="0" smtClean="0"/>
              <a:t> детей против….»</a:t>
            </a:r>
          </a:p>
          <a:p>
            <a:r>
              <a:rPr lang="ru-RU" dirty="0" smtClean="0"/>
              <a:t>« У нас нет денег»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258" y="198374"/>
            <a:ext cx="37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Трудности на пути создания </a:t>
            </a:r>
            <a:r>
              <a:rPr lang="ru-RU" b="1" dirty="0" err="1" smtClean="0"/>
              <a:t>спецусловий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658" y="3457124"/>
            <a:ext cx="388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Неоправданные и завышенные ожидания родителей:</a:t>
            </a:r>
          </a:p>
          <a:p>
            <a:endParaRPr lang="ru-RU" dirty="0" smtClean="0"/>
          </a:p>
          <a:p>
            <a:r>
              <a:rPr lang="ru-RU" dirty="0" smtClean="0"/>
              <a:t>«Все что угодно, только не УО»</a:t>
            </a:r>
          </a:p>
          <a:p>
            <a:r>
              <a:rPr lang="ru-RU" dirty="0" smtClean="0"/>
              <a:t>«Только инклюзия!»</a:t>
            </a:r>
          </a:p>
          <a:p>
            <a:r>
              <a:rPr lang="ru-RU" dirty="0" smtClean="0"/>
              <a:t>Отдать на «передержку»</a:t>
            </a:r>
          </a:p>
          <a:p>
            <a:r>
              <a:rPr lang="ru-RU" dirty="0" smtClean="0"/>
              <a:t>«Мой ребенок будет поступать в институт, нам нужен аттестат любой ценой»</a:t>
            </a:r>
          </a:p>
        </p:txBody>
      </p:sp>
    </p:spTree>
    <p:extLst>
      <p:ext uri="{BB962C8B-B14F-4D97-AF65-F5344CB8AC3E}">
        <p14:creationId xmlns:p14="http://schemas.microsoft.com/office/powerpoint/2010/main" val="1001362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</TotalTime>
  <Words>1892</Words>
  <Application>Microsoft Office PowerPoint</Application>
  <PresentationFormat>Экран (4:3)</PresentationFormat>
  <Paragraphs>236</Paragraphs>
  <Slides>34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Эркер</vt:lpstr>
      <vt:lpstr>simple-light-2</vt:lpstr>
      <vt:lpstr>Роль родителей и родительских НКО в создании специальных образовательных условий</vt:lpstr>
      <vt:lpstr>«Простой силлогизм № 1»</vt:lpstr>
      <vt:lpstr>Конституция РФ. Глава 2 Статья 43  </vt:lpstr>
      <vt:lpstr>Разница между «оптикой» педагога и родителя: взгляд на ребенка с ОВЗ</vt:lpstr>
      <vt:lpstr>Простой силлогизм № 2</vt:lpstr>
      <vt:lpstr>Права родителей ребенка с ОВЗ </vt:lpstr>
      <vt:lpstr>Алгоритм выбора школы, с точки зрения РОО «Контакт» </vt:lpstr>
      <vt:lpstr>Может быть, сделать решение ПМПК обязательным для родителей? </vt:lpstr>
      <vt:lpstr>Презентация PowerPoint</vt:lpstr>
      <vt:lpstr>Субъективность:  фундаментальная ошибка аттрибуции</vt:lpstr>
      <vt:lpstr>Родитель – специалист: точки взаимодействия</vt:lpstr>
      <vt:lpstr>Может ли родитель напрямую участвовать в создании спецусловий? Например, быть тьютором? </vt:lpstr>
      <vt:lpstr>Родитель-тьютор???? </vt:lpstr>
      <vt:lpstr>Главная задача тьютора</vt:lpstr>
      <vt:lpstr>Контрагенты НКО в создании спецусловий</vt:lpstr>
      <vt:lpstr>Презентация PowerPoint</vt:lpstr>
      <vt:lpstr>Одна из самых востребованных услуг у нас – это еженедельные консультации по вопросам выбора школы и образования</vt:lpstr>
      <vt:lpstr> Что мы как НКО можем в вопросе построения образовательного маршрута детей с РАС?</vt:lpstr>
      <vt:lpstr>Образовательные организации</vt:lpstr>
      <vt:lpstr>Образовательные организации (по запросу родителей, родительских групп, так и, последнее время, по обращениям самих родительских организаций)</vt:lpstr>
      <vt:lpstr>Проекты РОО помощи детям с РАС «Контакт» по улучшению условий образования детей с РАС  </vt:lpstr>
      <vt:lpstr>Презентация PowerPoint</vt:lpstr>
      <vt:lpstr>Основные оргмодели, поддерживаемые нами</vt:lpstr>
      <vt:lpstr> ИМ –  социальное партнерство</vt:lpstr>
      <vt:lpstr>Ресурсный класс (ресурсная зона)</vt:lpstr>
      <vt:lpstr>Презентация PowerPoint</vt:lpstr>
      <vt:lpstr>Презентация PowerPoint</vt:lpstr>
      <vt:lpstr>Наши партнерские ОУ – участники фестиваля</vt:lpstr>
      <vt:lpstr>Работа с государственными органами федерального уровня</vt:lpstr>
      <vt:lpstr>Работа с органами власти региона</vt:lpstr>
      <vt:lpstr>Инструменты работы </vt:lpstr>
      <vt:lpstr>Предложения по совершенствованию системы подушевого финансирования</vt:lpstr>
      <vt:lpstr>Наши партнеры: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родительских НКО в создании специальных условий обучения для детей с РАС</dc:title>
  <dc:creator>aleka</dc:creator>
  <cp:lastModifiedBy>RePack by Diakov</cp:lastModifiedBy>
  <cp:revision>46</cp:revision>
  <dcterms:modified xsi:type="dcterms:W3CDTF">2018-03-28T09:19:18Z</dcterms:modified>
</cp:coreProperties>
</file>