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70" r:id="rId1"/>
  </p:sldMasterIdLst>
  <p:notesMasterIdLst>
    <p:notesMasterId r:id="rId23"/>
  </p:notesMasterIdLst>
  <p:sldIdLst>
    <p:sldId id="256" r:id="rId2"/>
    <p:sldId id="293" r:id="rId3"/>
    <p:sldId id="294" r:id="rId4"/>
    <p:sldId id="296" r:id="rId5"/>
    <p:sldId id="287" r:id="rId6"/>
    <p:sldId id="269" r:id="rId7"/>
    <p:sldId id="283" r:id="rId8"/>
    <p:sldId id="297" r:id="rId9"/>
    <p:sldId id="290" r:id="rId10"/>
    <p:sldId id="277" r:id="rId11"/>
    <p:sldId id="299" r:id="rId12"/>
    <p:sldId id="302" r:id="rId13"/>
    <p:sldId id="303" r:id="rId14"/>
    <p:sldId id="301" r:id="rId15"/>
    <p:sldId id="304" r:id="rId16"/>
    <p:sldId id="306" r:id="rId17"/>
    <p:sldId id="307" r:id="rId18"/>
    <p:sldId id="308" r:id="rId19"/>
    <p:sldId id="309" r:id="rId20"/>
    <p:sldId id="268" r:id="rId21"/>
    <p:sldId id="282" r:id="rId22"/>
  </p:sldIdLst>
  <p:sldSz cx="9144000" cy="5143500" type="screen16x9"/>
  <p:notesSz cx="6858000" cy="9144000"/>
  <p:embeddedFontLst>
    <p:embeddedFont>
      <p:font typeface="Libre Baskerville" panose="020B0604020202020204" charset="0"/>
      <p:regular r:id="rId24"/>
      <p:bold r:id="rId25"/>
      <p:italic r:id="rId26"/>
    </p:embeddedFont>
    <p:embeddedFont>
      <p:font typeface="Source Sans Pr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45" autoAdjust="0"/>
  </p:normalViewPr>
  <p:slideViewPr>
    <p:cSldViewPr snapToGrid="0">
      <p:cViewPr varScale="1">
        <p:scale>
          <a:sx n="73" d="100"/>
          <a:sy n="73" d="100"/>
        </p:scale>
        <p:origin x="108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Соотношение участников</a:t>
            </a:r>
            <a:r>
              <a:rPr lang="ru-RU" sz="1600" baseline="0"/>
              <a:t> проекта по уровню образовательных программ</a:t>
            </a:r>
            <a:endParaRPr lang="ru-RU" sz="1600"/>
          </a:p>
        </c:rich>
      </c:tx>
      <c:layout>
        <c:manualLayout>
          <c:xMode val="edge"/>
          <c:yMode val="edge"/>
          <c:x val="1.7083333333333339E-2"/>
          <c:y val="2.777777777777781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8.1</c:v>
                </c:pt>
                <c:pt idx="1">
                  <c:v>8.2</c:v>
                </c:pt>
                <c:pt idx="2">
                  <c:v>8.3</c:v>
                </c:pt>
                <c:pt idx="3">
                  <c:v>8.4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B-4A41-B476-FEB9EC658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Дети в классах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740376202974637E-2"/>
          <c:y val="0.2849030329542141"/>
          <c:w val="0.74570122484689438"/>
          <c:h val="0.64767096821230674"/>
        </c:manualLayout>
      </c:layout>
      <c:pie3DChart>
        <c:varyColors val="1"/>
        <c:ser>
          <c:idx val="1"/>
          <c:order val="0"/>
          <c:tx>
            <c:strRef>
              <c:f>Лист1!$B$9</c:f>
              <c:strCache>
                <c:ptCount val="1"/>
                <c:pt idx="0">
                  <c:v>количество</c:v>
                </c:pt>
              </c:strCache>
            </c:strRef>
          </c:tx>
          <c:explosion val="25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4D-47CC-90D6-FD1B199247E2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4D-47CC-90D6-FD1B199247E2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4D-47CC-90D6-FD1B199247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Лист1!$B$10:$B$12</c:f>
              <c:numCache>
                <c:formatCode>General</c:formatCode>
                <c:ptCount val="3"/>
                <c:pt idx="0">
                  <c:v>10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4D-47CC-90D6-FD1B19924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7286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Выбор</a:t>
            </a:r>
            <a:r>
              <a:rPr lang="ru-RU" baseline="0" dirty="0" smtClean="0"/>
              <a:t> за родителем. Но. </a:t>
            </a:r>
          </a:p>
          <a:p>
            <a:r>
              <a:rPr lang="ru-RU" dirty="0" smtClean="0"/>
              <a:t>Выбор родителя должен быть квалифицированным,</a:t>
            </a:r>
            <a:r>
              <a:rPr lang="ru-RU" baseline="0" dirty="0" smtClean="0"/>
              <a:t> взвешенным и максимально учитывающим все обстоятельства. Для этого родителю должна быть оказана максимальная информационная, организационная, юридическая и прочая поддержка, которая поможет сделать этот выбор правильно.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754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Информированность сотрудников смежных департаментов важна не менее,</a:t>
            </a:r>
            <a:r>
              <a:rPr lang="ru-RU" baseline="0" dirty="0" smtClean="0"/>
              <a:t> чем информированность родителей. </a:t>
            </a:r>
            <a:endParaRPr dirty="0"/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6</a:t>
            </a:fld>
            <a:endParaRPr lang="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любом этапе родитель может </a:t>
            </a:r>
            <a:r>
              <a:rPr lang="ru-RU" smtClean="0"/>
              <a:t>снова прийти</a:t>
            </a:r>
            <a:r>
              <a:rPr lang="ru-RU" dirty="0" smtClean="0"/>
              <a:t>, или написать, или позвонить</a:t>
            </a:r>
            <a:r>
              <a:rPr lang="ru-RU" baseline="0" dirty="0" smtClean="0"/>
              <a:t> к нам.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7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042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4373-B967-4E6A-B368-1726C3C260F1}" type="datetimeFigureOut">
              <a:rPr lang="ru-RU" smtClean="0"/>
              <a:pPr/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09E5-7DA3-4D7C-86F0-CA32ED1572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403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roo.kontakt@yandex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 descr="13419055_1731925200420012_9209876537417536503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829" y="454289"/>
            <a:ext cx="4086129" cy="105519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856179" y="2231464"/>
            <a:ext cx="7083300" cy="10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ru-RU" sz="2400" b="1" dirty="0" smtClean="0"/>
              <a:t>Организационные модели образования детей с РАС на опыте </a:t>
            </a:r>
            <a:r>
              <a:rPr lang="ru-RU" sz="2400" b="1" dirty="0" err="1" smtClean="0"/>
              <a:t>г.Москва</a:t>
            </a:r>
            <a:r>
              <a:rPr lang="ru-RU" sz="2400" b="1" dirty="0" smtClean="0"/>
              <a:t>. Роль родительских организаций в развитии этих форм </a:t>
            </a:r>
            <a:endParaRPr lang="ru-RU" sz="2400" dirty="0"/>
          </a:p>
        </p:txBody>
      </p:sp>
      <p:pic>
        <p:nvPicPr>
          <p:cNvPr id="5" name="Shape 92"/>
          <p:cNvPicPr preferRelativeResize="0">
            <a:picLocks noGrp="1"/>
          </p:cNvPicPr>
          <p:nvPr>
            <p:ph type="ctrTitle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294632"/>
            <a:ext cx="3759000" cy="98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/>
        </p:nvSpPr>
        <p:spPr>
          <a:xfrm>
            <a:off x="871774" y="113300"/>
            <a:ext cx="7459425" cy="4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000" b="1" dirty="0"/>
              <a:t>Родители как ресурс. НКО как ресурс. Помощь: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532764" y="832279"/>
            <a:ext cx="8107500" cy="353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ru" sz="1800" dirty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1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. 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Информационная </a:t>
            </a:r>
            <a:r>
              <a:rPr lang="ru" sz="1800" dirty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(маршрутеризация ребенка с 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ОВЗ </a:t>
            </a:r>
            <a:r>
              <a:rPr lang="ru" sz="1800" dirty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в Москве - МГАРДИ, 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«Контакт» и </a:t>
            </a:r>
            <a:r>
              <a:rPr lang="ru" sz="1800" dirty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т.п.)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ru" sz="1800" dirty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2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. 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Правовая </a:t>
            </a:r>
            <a:r>
              <a:rPr lang="ru" sz="1800" dirty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для родителей и 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специалистов</a:t>
            </a:r>
            <a:endParaRPr lang="ru" sz="1800" dirty="0">
              <a:solidFill>
                <a:schemeClr val="tx1"/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ru" sz="1800" dirty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3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. 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Психологическая </a:t>
            </a:r>
            <a:r>
              <a:rPr lang="ru" sz="1800" dirty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поддержка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ru" sz="1800" dirty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4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. 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Организационная</a:t>
            </a:r>
            <a:r>
              <a:rPr lang="ru" sz="1800" dirty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: “диспетчерская” для отдельных родителей и групп родителей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ru" sz="1800" dirty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5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. </a:t>
            </a:r>
            <a:r>
              <a:rPr lang="ru" sz="1800" dirty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Р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абочие </a:t>
            </a:r>
            <a:r>
              <a:rPr lang="ru" sz="1800" dirty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группы при Департаментах города, межведомственное взаимодействие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ru" sz="1800" dirty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6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. 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Образовательная</a:t>
            </a:r>
            <a:r>
              <a:rPr lang="ru" sz="1800" dirty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: курсы для родителей, для специалистов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ru" sz="1800" dirty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7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. 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Финансовая </a:t>
            </a:r>
            <a:r>
              <a:rPr lang="ru" sz="1800" dirty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со стороны фондов - для 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семей</a:t>
            </a:r>
            <a:endParaRPr lang="ru" sz="1800" dirty="0">
              <a:solidFill>
                <a:schemeClr val="tx1"/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ru" sz="1800" dirty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8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. 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Финансовая </a:t>
            </a:r>
            <a:r>
              <a:rPr lang="ru" sz="1800" dirty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со стороны других некоммерческих организаций, для проектов, совместных с гос.учреждениями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Организационные модели обучения детей с РАС: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По месту обучения: </a:t>
            </a:r>
            <a:r>
              <a:rPr lang="ru-RU" dirty="0" smtClean="0"/>
              <a:t>в коррекционных школах, в общеобразовательных школах</a:t>
            </a:r>
          </a:p>
          <a:p>
            <a:r>
              <a:rPr lang="ru-RU" b="1" dirty="0" smtClean="0"/>
              <a:t>По типу: </a:t>
            </a:r>
            <a:r>
              <a:rPr lang="ru-RU" dirty="0"/>
              <a:t>и</a:t>
            </a:r>
            <a:r>
              <a:rPr lang="ru-RU" dirty="0" smtClean="0"/>
              <a:t>нклюзия, коррекция, интеграция</a:t>
            </a:r>
          </a:p>
          <a:p>
            <a:r>
              <a:rPr lang="ru-RU" b="1" dirty="0" smtClean="0"/>
              <a:t>По форме:</a:t>
            </a:r>
            <a:r>
              <a:rPr lang="ru-RU" dirty="0" smtClean="0"/>
              <a:t> семейное, обучение на дому, полностью очное в школе, смешанные формы, облегченный режим обучения.</a:t>
            </a:r>
          </a:p>
          <a:p>
            <a:r>
              <a:rPr lang="ru-RU" b="1" dirty="0" smtClean="0"/>
              <a:t>По структуре:</a:t>
            </a:r>
            <a:r>
              <a:rPr lang="ru-RU" dirty="0" smtClean="0"/>
              <a:t> фронтально, индивидуально, в малых группах, в парах, смешанно.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55211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447" y="1624119"/>
            <a:ext cx="6233479" cy="572700"/>
          </a:xfrm>
        </p:spPr>
        <p:txBody>
          <a:bodyPr/>
          <a:lstStyle/>
          <a:p>
            <a:r>
              <a:rPr lang="ru-RU" dirty="0" smtClean="0"/>
              <a:t>Ресурсные и автономные классы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579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Ресурсный класс (ресурсная зона)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85900" y="1200150"/>
            <a:ext cx="6172200" cy="3693858"/>
          </a:xfrm>
        </p:spPr>
        <p:txBody>
          <a:bodyPr>
            <a:normAutofit/>
          </a:bodyPr>
          <a:lstStyle/>
          <a:p>
            <a:r>
              <a:rPr lang="ru-RU" dirty="0" smtClean="0"/>
              <a:t>Кабинет (кабинеты) в здании общеобразовательной школы, на территории которого участники проекта восполняют дефициты навыков для наиболее эффективного включения в процесс общего образования.</a:t>
            </a:r>
          </a:p>
          <a:p>
            <a:r>
              <a:rPr lang="ru-RU" dirty="0" smtClean="0"/>
              <a:t>Обучение в условиях ресурсного класса подразумевает выстраивание структурированного процесса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750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модели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Участники проекта разделены на группы в зависимости от уровня программ и актуального уровня навыков</a:t>
            </a:r>
          </a:p>
          <a:p>
            <a:r>
              <a:rPr lang="ru-RU" dirty="0" smtClean="0"/>
              <a:t>В группах дети подразделяются на подгруппы в зависимости от актуального уровня навыков</a:t>
            </a:r>
          </a:p>
          <a:p>
            <a:r>
              <a:rPr lang="ru-RU" dirty="0" smtClean="0"/>
              <a:t>Равный приоритет индивидуальной и фронтальной работы</a:t>
            </a:r>
          </a:p>
          <a:p>
            <a:r>
              <a:rPr lang="ru-RU" dirty="0" err="1" smtClean="0"/>
              <a:t>Тьюторы</a:t>
            </a:r>
            <a:r>
              <a:rPr lang="ru-RU" dirty="0" smtClean="0"/>
              <a:t> в штате школы</a:t>
            </a:r>
          </a:p>
          <a:p>
            <a:r>
              <a:rPr lang="ru-RU" dirty="0" smtClean="0"/>
              <a:t>Постоянная ротация </a:t>
            </a:r>
            <a:r>
              <a:rPr lang="ru-RU" dirty="0" err="1" smtClean="0"/>
              <a:t>тьюторов</a:t>
            </a:r>
            <a:endParaRPr lang="ru-RU" dirty="0" smtClean="0"/>
          </a:p>
          <a:p>
            <a:r>
              <a:rPr lang="ru-RU" dirty="0" smtClean="0"/>
              <a:t>Постоянное обучение </a:t>
            </a:r>
            <a:r>
              <a:rPr lang="ru-RU" dirty="0" err="1" smtClean="0"/>
              <a:t>тьюторов</a:t>
            </a:r>
            <a:endParaRPr lang="ru-RU" dirty="0" smtClean="0"/>
          </a:p>
          <a:p>
            <a:r>
              <a:rPr lang="ru-RU" dirty="0" smtClean="0"/>
              <a:t>Учителя и куратор с дефектологическим образованием </a:t>
            </a:r>
          </a:p>
          <a:p>
            <a:r>
              <a:rPr lang="ru-RU" dirty="0" smtClean="0"/>
              <a:t>Привлеченные консультанты опытные дефектологи</a:t>
            </a:r>
          </a:p>
        </p:txBody>
      </p:sp>
    </p:spTree>
    <p:extLst>
      <p:ext uri="{BB962C8B-B14F-4D97-AF65-F5344CB8AC3E}">
        <p14:creationId xmlns:p14="http://schemas.microsoft.com/office/powerpoint/2010/main" val="2020461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389" y="0"/>
            <a:ext cx="7136469" cy="583574"/>
          </a:xfrm>
        </p:spPr>
        <p:txBody>
          <a:bodyPr/>
          <a:lstStyle/>
          <a:p>
            <a:r>
              <a:rPr lang="ru-RU" dirty="0" smtClean="0"/>
              <a:t>ГБОУ Школа №2009 Москва. 2017 г.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04393889"/>
              </p:ext>
            </p:extLst>
          </p:nvPr>
        </p:nvGraphicFramePr>
        <p:xfrm>
          <a:off x="529389" y="583574"/>
          <a:ext cx="4428492" cy="245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93038949"/>
              </p:ext>
            </p:extLst>
          </p:nvPr>
        </p:nvGraphicFramePr>
        <p:xfrm>
          <a:off x="4381346" y="2096367"/>
          <a:ext cx="3861048" cy="251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6999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АОП (адаптированная общеобразовательная программа) для 8.1, 8.2, 8.3</a:t>
            </a:r>
          </a:p>
          <a:p>
            <a:r>
              <a:rPr lang="ru-RU" dirty="0" smtClean="0"/>
              <a:t>СИПР (специальная индивидуальная программа реабилитации) для 8.4</a:t>
            </a:r>
          </a:p>
          <a:p>
            <a:r>
              <a:rPr lang="ru-RU" dirty="0" smtClean="0"/>
              <a:t>ИУП (индивидуальный учебный план)</a:t>
            </a:r>
          </a:p>
          <a:p>
            <a:r>
              <a:rPr lang="ru-RU" dirty="0" smtClean="0"/>
              <a:t>Рабочие программы по предметам </a:t>
            </a:r>
          </a:p>
          <a:p>
            <a:r>
              <a:rPr lang="ru-RU" dirty="0" smtClean="0"/>
              <a:t>Программа развития базовых навыков</a:t>
            </a:r>
          </a:p>
          <a:p>
            <a:r>
              <a:rPr lang="ru-RU" dirty="0" smtClean="0"/>
              <a:t>Индивидуальная программа обучения академическим навыкам</a:t>
            </a:r>
          </a:p>
          <a:p>
            <a:r>
              <a:rPr lang="ru-RU" dirty="0" smtClean="0"/>
              <a:t>Программа подгрупповой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998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Специалисты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1059582"/>
            <a:ext cx="3456384" cy="702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Руководитель психолого-педагогической службы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2031690"/>
            <a:ext cx="156617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Учителя регулярного класса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2031690"/>
            <a:ext cx="156617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Учителя ресурсных классов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32240" y="2031690"/>
            <a:ext cx="1134126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Консультант-дефектолог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85646" y="3435846"/>
            <a:ext cx="534659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err="1"/>
              <a:t>Тьюторы</a:t>
            </a:r>
            <a:r>
              <a:rPr lang="ru-RU" sz="1050" dirty="0"/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1059582"/>
            <a:ext cx="1566174" cy="5400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Супервизор АВА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0072" y="2031690"/>
            <a:ext cx="1134126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Куратор</a:t>
            </a:r>
          </a:p>
        </p:txBody>
      </p:sp>
      <p:cxnSp>
        <p:nvCxnSpPr>
          <p:cNvPr id="12" name="Прямая со стрелкой 11"/>
          <p:cNvCxnSpPr>
            <a:stCxn id="4" idx="2"/>
            <a:endCxn id="5" idx="0"/>
          </p:cNvCxnSpPr>
          <p:nvPr/>
        </p:nvCxnSpPr>
        <p:spPr>
          <a:xfrm flipH="1">
            <a:off x="2114727" y="1761660"/>
            <a:ext cx="945105" cy="2700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  <a:endCxn id="6" idx="0"/>
          </p:cNvCxnSpPr>
          <p:nvPr/>
        </p:nvCxnSpPr>
        <p:spPr>
          <a:xfrm>
            <a:off x="3059832" y="1761660"/>
            <a:ext cx="999111" cy="2700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3"/>
            <a:endCxn id="6" idx="1"/>
          </p:cNvCxnSpPr>
          <p:nvPr/>
        </p:nvCxnSpPr>
        <p:spPr>
          <a:xfrm>
            <a:off x="2897814" y="2463738"/>
            <a:ext cx="37804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707904" y="2895786"/>
            <a:ext cx="0" cy="540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1"/>
            <a:endCxn id="6" idx="3"/>
          </p:cNvCxnSpPr>
          <p:nvPr/>
        </p:nvCxnSpPr>
        <p:spPr>
          <a:xfrm flipH="1">
            <a:off x="4842030" y="2463738"/>
            <a:ext cx="37804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1"/>
            <a:endCxn id="10" idx="3"/>
          </p:cNvCxnSpPr>
          <p:nvPr/>
        </p:nvCxnSpPr>
        <p:spPr>
          <a:xfrm flipH="1">
            <a:off x="6354198" y="2463738"/>
            <a:ext cx="37804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0" idx="2"/>
          </p:cNvCxnSpPr>
          <p:nvPr/>
        </p:nvCxnSpPr>
        <p:spPr>
          <a:xfrm>
            <a:off x="5787135" y="2895786"/>
            <a:ext cx="27003" cy="540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7" idx="2"/>
            <a:endCxn id="6" idx="2"/>
          </p:cNvCxnSpPr>
          <p:nvPr/>
        </p:nvCxnSpPr>
        <p:spPr>
          <a:xfrm rot="5400000">
            <a:off x="5679123" y="1275606"/>
            <a:ext cx="9525" cy="3240360"/>
          </a:xfrm>
          <a:prstGeom prst="bentConnector3">
            <a:avLst>
              <a:gd name="adj1" fmla="val 3386442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9" idx="2"/>
            <a:endCxn id="10" idx="0"/>
          </p:cNvCxnSpPr>
          <p:nvPr/>
        </p:nvCxnSpPr>
        <p:spPr>
          <a:xfrm>
            <a:off x="5787135" y="1599642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9" idx="2"/>
            <a:endCxn id="6" idx="0"/>
          </p:cNvCxnSpPr>
          <p:nvPr/>
        </p:nvCxnSpPr>
        <p:spPr>
          <a:xfrm flipH="1">
            <a:off x="4058943" y="1599642"/>
            <a:ext cx="1728192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4" idx="2"/>
          </p:cNvCxnSpPr>
          <p:nvPr/>
        </p:nvCxnSpPr>
        <p:spPr>
          <a:xfrm>
            <a:off x="3059832" y="1761660"/>
            <a:ext cx="0" cy="16741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409982" y="1761660"/>
            <a:ext cx="864096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86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Образовательный процесс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85646" y="1085850"/>
            <a:ext cx="6426714" cy="380815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При постановке учебных задач учитывается реальный уровень развития ребенка и тот программный материал, который он должен освоить, чтобы сдать контрольные МЦКО (для тех учащихся, чья программа предусматривает аттестацию)</a:t>
            </a:r>
          </a:p>
          <a:p>
            <a:pPr lvl="0"/>
            <a:r>
              <a:rPr lang="ru-RU" dirty="0" smtClean="0"/>
              <a:t>Упор на факультативную, внеурочную и коррекционную деятельность: количество индивидуальных коррекционных часов не менее 8 в неделю, количество фронтального обучения СБО не менее 5 часов в неделю, количество экскурсий в год не менее 10. </a:t>
            </a:r>
          </a:p>
          <a:p>
            <a:pPr lvl="0"/>
            <a:r>
              <a:rPr lang="ru-RU" dirty="0" smtClean="0"/>
              <a:t>Все участники проекта подключены к регулярным классам в той или иной степени</a:t>
            </a:r>
          </a:p>
          <a:p>
            <a:r>
              <a:rPr lang="ru-RU" dirty="0" err="1" smtClean="0"/>
              <a:t>Пролонгирование</a:t>
            </a:r>
            <a:r>
              <a:rPr lang="ru-RU" dirty="0" smtClean="0"/>
              <a:t> пребывания в образовательно-воспитательном процессе с учетом потребностей по восполнению дефицитов по предметным, внеурочным, факультативным и коррекционным областям.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881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9232" y="1085850"/>
            <a:ext cx="8554452" cy="380815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Привязка к нозологии  (нет точного диагноза – нет прописанных специальных </a:t>
            </a:r>
            <a:r>
              <a:rPr lang="ru-RU" smtClean="0"/>
              <a:t>образовательных условий)</a:t>
            </a:r>
            <a:endParaRPr lang="ru-RU" dirty="0" smtClean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Адаптация материала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Подготовка кадров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Адаптация контрольных работ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Поиск финансирования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Неподготовленность общеобразовательных школ для работы по программам 8.3, 8.4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Работа с учителями регулярных классов и учителями предметниками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Перспектива в среднем звене </a:t>
            </a:r>
          </a:p>
        </p:txBody>
      </p:sp>
    </p:spTree>
    <p:extLst>
      <p:ext uri="{BB962C8B-B14F-4D97-AF65-F5344CB8AC3E}">
        <p14:creationId xmlns:p14="http://schemas.microsoft.com/office/powerpoint/2010/main" val="351573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46" y="653143"/>
            <a:ext cx="4836726" cy="41961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399" y="155838"/>
            <a:ext cx="3215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Конституция РФ. Глава 2 Статья 43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399" y="2647358"/>
            <a:ext cx="37134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4. Основное общее образование обязательно. Родители или лица, их заменяющие, обеспечивают получение детьми основного общего образования.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399" y="831476"/>
            <a:ext cx="37134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1. Каждый имеет право на образование.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2. Гарантируются общедоступность и бесплатность дошкольного, основного общего и среднего профессионального образования в государственных или муниципальных образовательных учреждениях и на предприятиях.</a:t>
            </a:r>
          </a:p>
        </p:txBody>
      </p:sp>
    </p:spTree>
    <p:extLst>
      <p:ext uri="{BB962C8B-B14F-4D97-AF65-F5344CB8AC3E}">
        <p14:creationId xmlns:p14="http://schemas.microsoft.com/office/powerpoint/2010/main" val="2243127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12571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80800" tIns="40400" rIns="80800" bIns="40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" sz="2400" b="1" i="0" u="none" strike="noStrike" cap="none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Участники проекта (партнеры):</a:t>
            </a:r>
            <a:endParaRPr lang="ru" sz="2400" b="1" i="0" u="none" strike="noStrike" cap="none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11700" y="804132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80800" tIns="40400" rIns="80800" bIns="40400" anchor="t" anchorCtr="0">
            <a:noAutofit/>
          </a:bodyPr>
          <a:lstStyle/>
          <a:p>
            <a:pPr marL="180000" indent="-28575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Times New Roman"/>
                <a:cs typeface="Times New Roman"/>
                <a:sym typeface="Times New Roman"/>
              </a:rPr>
              <a:t>МГАРДИ </a:t>
            </a:r>
          </a:p>
          <a:p>
            <a:pPr marL="180000" indent="-28575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Times New Roman"/>
                <a:cs typeface="Times New Roman"/>
                <a:sym typeface="Times New Roman"/>
              </a:rPr>
              <a:t>РОО помощи детям с РАС «Контакт»</a:t>
            </a:r>
          </a:p>
          <a:p>
            <a:pPr marL="180000" indent="-28575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Times New Roman"/>
                <a:cs typeface="Times New Roman"/>
                <a:sym typeface="Times New Roman"/>
              </a:rPr>
              <a:t>Городской психолого-педагогический центр ДО Москвы.</a:t>
            </a:r>
          </a:p>
          <a:p>
            <a:pPr marL="180000" indent="-28575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Times New Roman"/>
                <a:cs typeface="Times New Roman"/>
                <a:sym typeface="Times New Roman"/>
              </a:rPr>
              <a:t>Городской ресурсный центр поддержки семьи и детства “Отрадное” Департамента труда и социальной защиты населения города Москвы</a:t>
            </a:r>
          </a:p>
          <a:p>
            <a:pPr marL="180000" indent="-28575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Times New Roman"/>
                <a:cs typeface="Times New Roman"/>
                <a:sym typeface="Times New Roman"/>
              </a:rPr>
              <a:t>НПЦ ДП ДЗМ</a:t>
            </a:r>
          </a:p>
          <a:p>
            <a:pPr marL="180000" indent="-28575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Times New Roman"/>
                <a:cs typeface="Times New Roman"/>
                <a:sym typeface="Times New Roman"/>
              </a:rPr>
              <a:t>Федеральный ресурсный центр по аутизму </a:t>
            </a:r>
          </a:p>
          <a:p>
            <a:pPr marL="180000" indent="-28575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Times New Roman"/>
                <a:cs typeface="Times New Roman"/>
                <a:sym typeface="Times New Roman"/>
              </a:rPr>
              <a:t>Автономная некоммерческая организация «Центр реабилитации инвалидов детства «Наш солнечный мир» </a:t>
            </a:r>
          </a:p>
          <a:p>
            <a:pPr marL="180000" indent="-28575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Times New Roman"/>
                <a:cs typeface="Times New Roman"/>
                <a:sym typeface="Times New Roman"/>
              </a:rPr>
              <a:t>Специалисты и эксперты по РАС</a:t>
            </a:r>
          </a:p>
          <a:p>
            <a:pPr marL="180000" indent="-28575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Times New Roman"/>
                <a:cs typeface="Times New Roman"/>
                <a:sym typeface="Times New Roman"/>
              </a:rPr>
              <a:t>Московская ассоциация Специалистов Службы ранней помощи по профилактике детской инвалидности</a:t>
            </a:r>
          </a:p>
          <a:p>
            <a:pPr marL="180000" indent="-28575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Times New Roman"/>
                <a:cs typeface="Times New Roman"/>
                <a:sym typeface="Times New Roman"/>
              </a:rPr>
              <a:t>Коалиция помощи детям и взрослым с РАС в России</a:t>
            </a:r>
          </a:p>
          <a:p>
            <a:pPr marL="18000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"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solidFill>
            <a:srgbClr val="939598"/>
          </a:solidFill>
          <a:ln>
            <a:noFill/>
          </a:ln>
        </p:spPr>
        <p:txBody>
          <a:bodyPr lIns="80800" tIns="40400" rIns="80800" bIns="40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ru" sz="1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 txBox="1">
            <a:spLocks noGrp="1"/>
          </p:cNvSpPr>
          <p:nvPr>
            <p:ph type="title" idx="4294967295"/>
          </p:nvPr>
        </p:nvSpPr>
        <p:spPr>
          <a:xfrm>
            <a:off x="0" y="881063"/>
            <a:ext cx="2638425" cy="46037"/>
          </a:xfrm>
          <a:prstGeom prst="rect">
            <a:avLst/>
          </a:prstGeom>
          <a:noFill/>
          <a:ln>
            <a:noFill/>
          </a:ln>
        </p:spPr>
        <p:txBody>
          <a:bodyPr lIns="80800" tIns="40400" rIns="80800" bIns="40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Контакты: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4294967295"/>
          </p:nvPr>
        </p:nvSpPr>
        <p:spPr>
          <a:xfrm>
            <a:off x="242857" y="1249209"/>
            <a:ext cx="8229600" cy="3276600"/>
          </a:xfrm>
          <a:prstGeom prst="rect">
            <a:avLst/>
          </a:prstGeom>
          <a:noFill/>
          <a:ln>
            <a:noFill/>
          </a:ln>
        </p:spPr>
        <p:txBody>
          <a:bodyPr lIns="80800" tIns="40400" rIns="80800" bIns="404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25000"/>
              <a:buFont typeface="Arial"/>
              <a:buNone/>
            </a:pPr>
            <a:endParaRPr lang="ru" sz="26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25000"/>
              <a:buFont typeface="Arial"/>
              <a:buNone/>
            </a:pPr>
            <a:r>
              <a:rPr lang="ru" sz="2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РОО </a:t>
            </a:r>
            <a:r>
              <a:rPr lang="ru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помощи детям с РАС “Контакт”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25000"/>
              <a:buFont typeface="Arial"/>
              <a:buNone/>
            </a:pPr>
            <a:r>
              <a:rPr lang="ru" sz="1600" b="0" i="0" u="sng" strike="noStrike" cap="none" dirty="0">
                <a:solidFill>
                  <a:srgbClr val="0070C0"/>
                </a:solidFill>
                <a:latin typeface="+mj-lt"/>
                <a:sym typeface="Arial"/>
              </a:rPr>
              <a:t>contact-autism.ru</a:t>
            </a:r>
            <a:r>
              <a:rPr lang="ru" sz="1600" b="0" i="0" u="sng" strike="noStrike" cap="none" dirty="0">
                <a:solidFill>
                  <a:srgbClr val="0070C0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25000"/>
              <a:buFont typeface="Arial"/>
              <a:buNone/>
            </a:pPr>
            <a:r>
              <a:rPr lang="ru" sz="1600" b="0" i="0" u="sng" strike="noStrike" cap="none" dirty="0">
                <a:solidFill>
                  <a:srgbClr val="0070C0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https://www.facebook.com/groups/autism.kontakt</a:t>
            </a:r>
            <a:r>
              <a:rPr lang="ru" sz="1600" b="0" i="0" u="sng" strike="noStrike" cap="none" dirty="0" smtClean="0">
                <a:solidFill>
                  <a:srgbClr val="0070C0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/</a:t>
            </a:r>
            <a:endParaRPr sz="1600" u="sng" dirty="0">
              <a:solidFill>
                <a:srgbClr val="0070C0"/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25000"/>
              <a:buFont typeface="Arial"/>
              <a:buNone/>
            </a:pPr>
            <a:r>
              <a:rPr lang="ru" sz="1600" u="sng" dirty="0">
                <a:solidFill>
                  <a:srgbClr val="0070C0"/>
                </a:solidFill>
                <a:latin typeface="+mj-lt"/>
                <a:ea typeface="Libre Baskerville"/>
                <a:cs typeface="Libre Baskerville"/>
                <a:hlinkClick r:id="rId3"/>
              </a:rPr>
              <a:t>roo.kontakt@yandex.ru </a:t>
            </a:r>
            <a:endParaRPr lang="en-US" sz="1600" u="sng" dirty="0" smtClean="0">
              <a:solidFill>
                <a:srgbClr val="0070C0"/>
              </a:solidFill>
              <a:latin typeface="+mj-lt"/>
              <a:ea typeface="Libre Baskerville"/>
              <a:cs typeface="Libre Baskerville"/>
              <a:hlinkClick r:id="rId3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25000"/>
              <a:buFont typeface="Arial"/>
              <a:buNone/>
            </a:pPr>
            <a:endParaRPr lang="en-US" sz="1600" u="sng" dirty="0">
              <a:solidFill>
                <a:srgbClr val="0070C0"/>
              </a:solidFill>
              <a:latin typeface="+mj-lt"/>
              <a:ea typeface="Libre Baskerville"/>
              <a:cs typeface="Libre Baskerville"/>
              <a:hlinkClick r:id="rId3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25000"/>
              <a:buFont typeface="Arial"/>
              <a:buNone/>
            </a:pPr>
            <a:endParaRPr lang="ru" sz="1600" u="sng" dirty="0">
              <a:solidFill>
                <a:srgbClr val="0070C0"/>
              </a:solidFill>
              <a:latin typeface="+mj-lt"/>
              <a:ea typeface="Libre Baskerville"/>
              <a:cs typeface="Libre Baskerville"/>
              <a:hlinkClick r:id="rId3"/>
            </a:endParaRPr>
          </a:p>
        </p:txBody>
      </p:sp>
      <p:pic>
        <p:nvPicPr>
          <p:cNvPr id="344" name="Shape 344" descr="https://scontent-frt3-1.xx.fbcdn.net/v/t1.0-9/13419055_1731925200420012_9209876537417536503_n.jpg?oh=8beba3fd776ca949c3fcfb616ee0bfc5&amp;oe=57EC19D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147345"/>
            <a:ext cx="3901417" cy="110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92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87807" y="100255"/>
            <a:ext cx="3759000" cy="98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8456" y="-22950"/>
            <a:ext cx="3969659" cy="522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" b="1" dirty="0" smtClean="0"/>
              <a:t>Федеральный </a:t>
            </a:r>
            <a:r>
              <a:rPr lang="ru-RU" sz="1150" b="1" dirty="0"/>
              <a:t>закон от 29.12.2012 N 273-ФЗ (ред. от 03.07.2016, с изм. от 19.12.2016) "Об образовании в Российской Федерации" (с изм. и доп., вступ. в силу с 01.01.2017</a:t>
            </a:r>
            <a:r>
              <a:rPr lang="ru-RU" sz="1150" b="1" dirty="0" smtClean="0"/>
              <a:t>)</a:t>
            </a:r>
            <a:endParaRPr lang="ru-RU" sz="1150" b="1" dirty="0"/>
          </a:p>
          <a:p>
            <a:endParaRPr lang="ru-RU" sz="1150" dirty="0"/>
          </a:p>
          <a:p>
            <a:r>
              <a:rPr lang="ru-RU" sz="1150" dirty="0"/>
              <a:t>Статья 5. Право на образование. Государственные гарантии реализации права на образование в Российской </a:t>
            </a:r>
            <a:r>
              <a:rPr lang="ru-RU" sz="1150" dirty="0" smtClean="0"/>
              <a:t>Федерации</a:t>
            </a:r>
          </a:p>
          <a:p>
            <a:endParaRPr lang="ru-RU" sz="1150" dirty="0"/>
          </a:p>
          <a:p>
            <a:r>
              <a:rPr lang="ru-RU" sz="1150" dirty="0" smtClean="0"/>
              <a:t>П.5</a:t>
            </a:r>
            <a:r>
              <a:rPr lang="ru-RU" sz="1150" dirty="0"/>
              <a:t>. В целях реализации права каждого человека на образование федеральными государственными органами, органами государственной власти субъектов Российской Федерации и органами местного самоуправления:</a:t>
            </a:r>
          </a:p>
          <a:p>
            <a:r>
              <a:rPr lang="ru-RU" sz="1150" dirty="0" smtClean="0"/>
              <a:t> </a:t>
            </a:r>
            <a:endParaRPr lang="ru-RU" sz="1150" dirty="0"/>
          </a:p>
          <a:p>
            <a:r>
              <a:rPr lang="ru-RU" sz="1150" dirty="0" smtClean="0"/>
              <a:t>1</a:t>
            </a:r>
            <a:r>
              <a:rPr lang="ru-RU" sz="1150" dirty="0"/>
              <a:t>) создаются необходимые условия для </a:t>
            </a:r>
            <a:r>
              <a:rPr lang="ru-RU" sz="1150" b="1" dirty="0"/>
              <a:t>получения без дискриминации</a:t>
            </a:r>
            <a:r>
              <a:rPr lang="ru-RU" sz="1150" dirty="0"/>
              <a:t> </a:t>
            </a:r>
            <a:r>
              <a:rPr lang="ru-RU" sz="1150" dirty="0">
                <a:solidFill>
                  <a:srgbClr val="FF0000"/>
                </a:solidFill>
              </a:rPr>
              <a:t>качественного образования </a:t>
            </a:r>
            <a:r>
              <a:rPr lang="ru-RU" sz="1150" dirty="0"/>
              <a:t>лицами с ограниченными возможностями здоровья, для коррекции нарушений развития и социальной адаптации, оказания ранней коррекционной помощи на основе </a:t>
            </a:r>
            <a:r>
              <a:rPr lang="ru-RU" sz="1150" dirty="0">
                <a:solidFill>
                  <a:srgbClr val="FF0000"/>
                </a:solidFill>
              </a:rPr>
              <a:t>специальных педагогических подходов и наиболее подходящих для этих лиц языков, методов и способов общения и условия, в максимальной степени способствующие получению образования определенного уровня и определенной направленности, а также социальному развитию этих лиц, в том числе посредством организации инклюзивного образования лиц с ограниченными возможностями здоровья</a:t>
            </a:r>
            <a:r>
              <a:rPr lang="ru-RU" sz="1100" dirty="0"/>
              <a:t>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97" y="159657"/>
            <a:ext cx="3661559" cy="4833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346" y="927417"/>
            <a:ext cx="400110" cy="33237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/>
              <a:t>Государство предполагает что: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12651" y="914399"/>
            <a:ext cx="615553" cy="33237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/>
              <a:t>Среднестатистический родитель хотел бы вот так: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409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943" y="148780"/>
            <a:ext cx="3701143" cy="4888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657" y="456557"/>
            <a:ext cx="32221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Реакция общества:</a:t>
            </a:r>
          </a:p>
          <a:p>
            <a:r>
              <a:rPr lang="ru-RU" dirty="0" smtClean="0"/>
              <a:t>«Наша школа не готова….»</a:t>
            </a:r>
          </a:p>
          <a:p>
            <a:r>
              <a:rPr lang="ru-RU" dirty="0" smtClean="0"/>
              <a:t>«Общество вообще не созрело...»</a:t>
            </a:r>
          </a:p>
          <a:p>
            <a:r>
              <a:rPr lang="ru-RU" dirty="0" smtClean="0"/>
              <a:t>«У нас нет учителей….»</a:t>
            </a:r>
            <a:endParaRPr lang="ru-RU" dirty="0"/>
          </a:p>
          <a:p>
            <a:r>
              <a:rPr lang="ru-RU" dirty="0" smtClean="0"/>
              <a:t>«Отсутствуют специалисты…»</a:t>
            </a:r>
          </a:p>
          <a:p>
            <a:r>
              <a:rPr lang="ru-RU" dirty="0" smtClean="0"/>
              <a:t>«Мы не знаем где учат учить детей с ОВЗ…»</a:t>
            </a:r>
          </a:p>
          <a:p>
            <a:r>
              <a:rPr lang="ru-RU" dirty="0" smtClean="0"/>
              <a:t>«Родители </a:t>
            </a:r>
            <a:r>
              <a:rPr lang="ru-RU" dirty="0" err="1" smtClean="0"/>
              <a:t>нормотипичных</a:t>
            </a:r>
            <a:r>
              <a:rPr lang="ru-RU" dirty="0" smtClean="0"/>
              <a:t> детей против….»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257" y="148780"/>
            <a:ext cx="3788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Что же мы имеем на деле?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7657" y="2592843"/>
            <a:ext cx="38898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Неоправданные и завышенные ожидания родителей:</a:t>
            </a:r>
          </a:p>
          <a:p>
            <a:endParaRPr lang="ru-RU" dirty="0" smtClean="0"/>
          </a:p>
          <a:p>
            <a:r>
              <a:rPr lang="ru-RU" dirty="0" smtClean="0"/>
              <a:t>«Все что угодно, только не УО»</a:t>
            </a:r>
          </a:p>
          <a:p>
            <a:r>
              <a:rPr lang="ru-RU" dirty="0" smtClean="0"/>
              <a:t>«Только инклюзия!»</a:t>
            </a:r>
          </a:p>
          <a:p>
            <a:r>
              <a:rPr lang="ru-RU" dirty="0" smtClean="0"/>
              <a:t>Отдать на «передержку»</a:t>
            </a:r>
          </a:p>
          <a:p>
            <a:r>
              <a:rPr lang="ru-RU" dirty="0" smtClean="0"/>
              <a:t>«Мой ребенок будет поступать в институт, нам нужен аттестат любой ценой»</a:t>
            </a:r>
          </a:p>
        </p:txBody>
      </p:sp>
    </p:spTree>
    <p:extLst>
      <p:ext uri="{BB962C8B-B14F-4D97-AF65-F5344CB8AC3E}">
        <p14:creationId xmlns:p14="http://schemas.microsoft.com/office/powerpoint/2010/main" val="275059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46" y="0"/>
            <a:ext cx="325504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943" y="740228"/>
            <a:ext cx="1959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Обучение детей с РАС: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Доступность вариативных форм образования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Обученные специалисты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06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80800" tIns="40400" rIns="80800" bIns="404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/>
              <a:t>6</a:t>
            </a:fld>
            <a:endParaRPr lang="ru"/>
          </a:p>
        </p:txBody>
      </p:sp>
      <p:sp>
        <p:nvSpPr>
          <p:cNvPr id="245" name="Shape 245"/>
          <p:cNvSpPr txBox="1">
            <a:spLocks noGrp="1"/>
          </p:cNvSpPr>
          <p:nvPr>
            <p:ph type="title" idx="4294967295"/>
          </p:nvPr>
        </p:nvSpPr>
        <p:spPr>
          <a:xfrm>
            <a:off x="1828194" y="167142"/>
            <a:ext cx="6156325" cy="5857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301625" lvl="0" indent="-193675" algn="ctr">
              <a:spcBef>
                <a:spcPts val="56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ru" sz="1600" b="1" dirty="0">
                <a:solidFill>
                  <a:schemeClr val="dk2"/>
                </a:solidFill>
              </a:rPr>
              <a:t>Методы </a:t>
            </a:r>
            <a:r>
              <a:rPr lang="ru" sz="1600" b="1" dirty="0" smtClean="0">
                <a:solidFill>
                  <a:schemeClr val="dk2"/>
                </a:solidFill>
              </a:rPr>
              <a:t>работы с родителями и государственными организациями</a:t>
            </a:r>
            <a:r>
              <a:rPr lang="ru" sz="1600" b="1" dirty="0" smtClean="0">
                <a:solidFill>
                  <a:srgbClr val="FF0000"/>
                </a:solidFill>
              </a:rPr>
              <a:t>. Информируем всех!</a:t>
            </a:r>
            <a:endParaRPr lang="ru" sz="1600" b="1" dirty="0">
              <a:solidFill>
                <a:srgbClr val="FF0000"/>
              </a:solidFill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body" idx="4294967295"/>
          </p:nvPr>
        </p:nvSpPr>
        <p:spPr>
          <a:xfrm>
            <a:off x="2452913" y="752929"/>
            <a:ext cx="6568243" cy="31829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" sz="1600" b="1" dirty="0">
                <a:latin typeface="+mj-lt"/>
                <a:ea typeface="Times New Roman"/>
                <a:cs typeface="Times New Roman"/>
                <a:sym typeface="Times New Roman"/>
              </a:rPr>
              <a:t>С медицинскими, образовательными учреждениями и учреждениями ДТСЗН: </a:t>
            </a:r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ru" sz="1600" dirty="0">
                <a:latin typeface="+mj-lt"/>
                <a:ea typeface="Times New Roman"/>
                <a:cs typeface="Times New Roman"/>
                <a:sym typeface="Times New Roman"/>
              </a:rPr>
              <a:t>организация серий информационных </a:t>
            </a:r>
            <a:r>
              <a:rPr lang="ru" sz="1600" dirty="0" smtClean="0">
                <a:latin typeface="+mj-lt"/>
                <a:ea typeface="Times New Roman"/>
                <a:cs typeface="Times New Roman"/>
                <a:sym typeface="Times New Roman"/>
              </a:rPr>
              <a:t>семинаров, работе </a:t>
            </a:r>
            <a:r>
              <a:rPr lang="ru" sz="1600" dirty="0">
                <a:latin typeface="+mj-lt"/>
                <a:ea typeface="Times New Roman"/>
                <a:cs typeface="Times New Roman"/>
                <a:sym typeface="Times New Roman"/>
              </a:rPr>
              <a:t>с детьми с РАС, организационной специфике взаимодействия разных ведомств для помощи ребенку из группы риска и его </a:t>
            </a:r>
            <a:r>
              <a:rPr lang="ru" sz="1600" dirty="0" smtClean="0">
                <a:latin typeface="+mj-lt"/>
                <a:ea typeface="Times New Roman"/>
                <a:cs typeface="Times New Roman"/>
                <a:sym typeface="Times New Roman"/>
              </a:rPr>
              <a:t>семье, распространение визуальных материалов и т.п.</a:t>
            </a:r>
          </a:p>
          <a:p>
            <a:pPr marL="12700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ru" sz="1600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" sz="1600" b="1" dirty="0">
                <a:latin typeface="+mj-lt"/>
                <a:ea typeface="Times New Roman"/>
                <a:cs typeface="Times New Roman"/>
                <a:sym typeface="Times New Roman"/>
              </a:rPr>
              <a:t>С родителями: </a:t>
            </a:r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ru" sz="1600" dirty="0">
                <a:latin typeface="+mj-lt"/>
                <a:ea typeface="Times New Roman"/>
                <a:cs typeface="Times New Roman"/>
                <a:sym typeface="Times New Roman"/>
              </a:rPr>
              <a:t>организация выездных семинаров</a:t>
            </a:r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ru" sz="1600" dirty="0">
                <a:latin typeface="+mj-lt"/>
                <a:ea typeface="Times New Roman"/>
                <a:cs typeface="Times New Roman"/>
                <a:sym typeface="Times New Roman"/>
              </a:rPr>
              <a:t>индивидуальные и групповые консультации по построению образовательного, ре/абилитационного и медицинского маршрута детей </a:t>
            </a:r>
            <a:r>
              <a:rPr lang="ru" sz="1600" dirty="0" smtClean="0">
                <a:latin typeface="+mj-lt"/>
                <a:ea typeface="Times New Roman"/>
                <a:cs typeface="Times New Roman"/>
                <a:sym typeface="Times New Roman"/>
              </a:rPr>
              <a:t>с ОВЗ на базе городских учреждений системы образования и ДТСЗН, а также медицинских учреждений, и некоммерческих центров</a:t>
            </a:r>
            <a:endParaRPr lang="ru" sz="1600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ru" sz="1600" dirty="0">
                <a:latin typeface="+mj-lt"/>
                <a:ea typeface="Times New Roman"/>
                <a:cs typeface="Times New Roman"/>
                <a:sym typeface="Times New Roman"/>
              </a:rPr>
              <a:t>проведение общегородских родительских </a:t>
            </a:r>
            <a:r>
              <a:rPr lang="ru" sz="1600" dirty="0" smtClean="0">
                <a:latin typeface="+mj-lt"/>
                <a:ea typeface="Times New Roman"/>
                <a:cs typeface="Times New Roman"/>
                <a:sym typeface="Times New Roman"/>
              </a:rPr>
              <a:t>слушаний, съездов</a:t>
            </a:r>
            <a:endParaRPr lang="ru" sz="1600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ru" sz="1600" dirty="0">
                <a:latin typeface="+mj-lt"/>
                <a:ea typeface="Times New Roman"/>
                <a:cs typeface="Times New Roman"/>
                <a:sym typeface="Times New Roman"/>
              </a:rPr>
              <a:t>выезд на консультации в Образовательные учреждения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1" y="1113064"/>
            <a:ext cx="2362152" cy="14704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336" y="120461"/>
            <a:ext cx="8237207" cy="735882"/>
          </a:xfrm>
        </p:spPr>
        <p:txBody>
          <a:bodyPr/>
          <a:lstStyle/>
          <a:p>
            <a:r>
              <a:rPr lang="ru-RU" sz="2000" b="1" dirty="0" smtClean="0"/>
              <a:t>Информационная</a:t>
            </a:r>
            <a:r>
              <a:rPr lang="ru-RU" sz="2000" dirty="0" smtClean="0"/>
              <a:t> </a:t>
            </a:r>
            <a:r>
              <a:rPr lang="ru-RU" sz="2000" b="1" dirty="0" smtClean="0"/>
              <a:t>поддержка семьи с ребенком с ОВЗ в области образования включает: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300639" y="976297"/>
            <a:ext cx="8520600" cy="79260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Первичные индивидуальные консультаций (информирование)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Выявления причин возникших трудностей и поиска решения по существу (</a:t>
            </a:r>
            <a:r>
              <a:rPr lang="ru-RU" sz="1600" dirty="0" err="1" smtClean="0"/>
              <a:t>переформулирование</a:t>
            </a:r>
            <a:r>
              <a:rPr lang="ru-RU" sz="1600" dirty="0" smtClean="0"/>
              <a:t> задач)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Подбор «партнеров», которые помогут разрешить семье сложившуюся ситуацию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Помощь в выборе дальнейшей стратегии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Психологическая поддержка (групповая работа, индивидуальные консультации)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Семинары и тренинги для родителей (и специалистов)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Выездных мероприятий в образовательных, социальных и медицинских учреждениях – в </a:t>
            </a:r>
            <a:r>
              <a:rPr lang="ru-RU" sz="1600" dirty="0" err="1" smtClean="0"/>
              <a:t>т.ч.с</a:t>
            </a:r>
            <a:r>
              <a:rPr lang="ru-RU" sz="1600" dirty="0" smtClean="0"/>
              <a:t> организованными родительскими группами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Помощи с формированием инициативных групп (в </a:t>
            </a:r>
            <a:r>
              <a:rPr lang="ru-RU" sz="1600" dirty="0" err="1" smtClean="0"/>
              <a:t>т.ч.формированием</a:t>
            </a:r>
            <a:r>
              <a:rPr lang="ru-RU" sz="1600" dirty="0" smtClean="0"/>
              <a:t> классов, подбором учреждений, ведении переговоров с образовательными учреждениями и т.п.)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Инициирование ознакомительных мероприятий в образовательных учреждениях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Сбор, обмен и распространение информации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8447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Обычно, консультация выглядит так: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11700" y="917850"/>
            <a:ext cx="8520600" cy="34164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Разъяснение прав и рассказ о возможностях для ребенка.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Подбор медицинского учреждения для прохождения ВК. Помощь в определении мест для необходимых </a:t>
            </a:r>
            <a:r>
              <a:rPr lang="ru-RU" dirty="0" err="1" smtClean="0"/>
              <a:t>доп.обследований</a:t>
            </a:r>
            <a:r>
              <a:rPr lang="ru-RU" dirty="0" smtClean="0"/>
              <a:t>, разъяснения механизмов получения необходимых направлений и т.п.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Разъяснения о необходимости и порядке оформления инвалидности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Разъяснение о необходимости прохождения  ПМПК. Акцент: заключение – необходимо для защиты прав ребенка на образование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Подбор круга образовательных учреждений, подходящих по нескольким параметрам (главные принципы: территориальный и квалификационный)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88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108585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1812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1304</Words>
  <Application>Microsoft Office PowerPoint</Application>
  <PresentationFormat>Экран (16:9)</PresentationFormat>
  <Paragraphs>151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Noto Sans Symbols</vt:lpstr>
      <vt:lpstr>Libre Baskerville</vt:lpstr>
      <vt:lpstr>Times New Roman</vt:lpstr>
      <vt:lpstr>Source Sans Pro</vt:lpstr>
      <vt:lpstr>simple-light-2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работы с родителями и государственными организациями. Информируем всех!</vt:lpstr>
      <vt:lpstr>Информационная поддержка семьи с ребенком с ОВЗ в области образования включает:</vt:lpstr>
      <vt:lpstr>Обычно, консультация выглядит так:</vt:lpstr>
      <vt:lpstr>Презентация PowerPoint</vt:lpstr>
      <vt:lpstr>Презентация PowerPoint</vt:lpstr>
      <vt:lpstr>Организационные модели обучения детей с РАС:</vt:lpstr>
      <vt:lpstr>Ресурсные и автономные классы</vt:lpstr>
      <vt:lpstr>Ресурсный класс (ресурсная зона)</vt:lpstr>
      <vt:lpstr>Особенности модели</vt:lpstr>
      <vt:lpstr>ГБОУ Школа №2009 Москва. 2017 г.</vt:lpstr>
      <vt:lpstr>Документы </vt:lpstr>
      <vt:lpstr>Специалисты </vt:lpstr>
      <vt:lpstr>Образовательный процесс</vt:lpstr>
      <vt:lpstr>Трудности</vt:lpstr>
      <vt:lpstr>Участники проекта (партнеры):</vt:lpstr>
      <vt:lpstr>Контакты: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РОО Контакт</dc:creator>
  <cp:lastModifiedBy>Елена</cp:lastModifiedBy>
  <cp:revision>27</cp:revision>
  <dcterms:modified xsi:type="dcterms:W3CDTF">2018-07-23T14:12:49Z</dcterms:modified>
</cp:coreProperties>
</file>