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301" r:id="rId3"/>
    <p:sldId id="256" r:id="rId4"/>
    <p:sldId id="330" r:id="rId5"/>
    <p:sldId id="268" r:id="rId6"/>
    <p:sldId id="269" r:id="rId7"/>
    <p:sldId id="273" r:id="rId8"/>
    <p:sldId id="331" r:id="rId9"/>
    <p:sldId id="333" r:id="rId10"/>
    <p:sldId id="332" r:id="rId11"/>
    <p:sldId id="277" r:id="rId12"/>
    <p:sldId id="303" r:id="rId13"/>
    <p:sldId id="334" r:id="rId14"/>
    <p:sldId id="335" r:id="rId15"/>
    <p:sldId id="327" r:id="rId16"/>
    <p:sldId id="336" r:id="rId17"/>
    <p:sldId id="307" r:id="rId18"/>
    <p:sldId id="325" r:id="rId19"/>
    <p:sldId id="308" r:id="rId20"/>
    <p:sldId id="310" r:id="rId21"/>
    <p:sldId id="313" r:id="rId22"/>
    <p:sldId id="314" r:id="rId23"/>
    <p:sldId id="315" r:id="rId24"/>
    <p:sldId id="316" r:id="rId25"/>
    <p:sldId id="319" r:id="rId26"/>
    <p:sldId id="32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3"/>
  </p:normalViewPr>
  <p:slideViewPr>
    <p:cSldViewPr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F9333-58B5-4B70-9348-CBEB785EDB69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3FD23-5201-4C48-A628-F56000251E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534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88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842"/>
            <a:ext cx="9144000" cy="4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9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500174"/>
            <a:ext cx="7929618" cy="1783747"/>
          </a:xfrm>
        </p:spPr>
        <p:txBody>
          <a:bodyPr>
            <a:normAutofit/>
          </a:bodyPr>
          <a:lstStyle/>
          <a:p>
            <a:r>
              <a:rPr lang="ru-RU" b="0" dirty="0"/>
              <a:t>«Адаптация материала и системы оценивания»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7008" y="4831050"/>
            <a:ext cx="4836456" cy="104084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Учитель начальной школы, учитель-дефектолог</a:t>
            </a:r>
          </a:p>
          <a:p>
            <a:r>
              <a:rPr lang="ru-RU" dirty="0" err="1"/>
              <a:t>Бушмелёв</a:t>
            </a:r>
            <a:r>
              <a:rPr lang="ru-RU" dirty="0"/>
              <a:t> Максим Евгеньевич</a:t>
            </a:r>
          </a:p>
        </p:txBody>
      </p:sp>
    </p:spTree>
    <p:extLst>
      <p:ext uri="{BB962C8B-B14F-4D97-AF65-F5344CB8AC3E}">
        <p14:creationId xmlns:p14="http://schemas.microsoft.com/office/powerpoint/2010/main" val="98283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klass\Desktop\20170516_170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85720" y="714356"/>
            <a:ext cx="8677067" cy="52062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31.01\мастер-класс\IMG_2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6460"/>
            <a:ext cx="4248472" cy="56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31.01\мастер-класс\IMG_2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24891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7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31.01\мастер-класс\IMG_2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41446" r="22651" b="2037"/>
          <a:stretch>
            <a:fillRect/>
          </a:stretch>
        </p:blipFill>
        <p:spPr bwMode="auto">
          <a:xfrm>
            <a:off x="0" y="785794"/>
            <a:ext cx="4581558" cy="5286412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7" descr="C:\Users\Пользователь\Desktop\Фото класса\IMG_1586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0" t="677" r="12643" b="-677"/>
          <a:stretch/>
        </p:blipFill>
        <p:spPr bwMode="auto">
          <a:xfrm>
            <a:off x="4786314" y="785794"/>
            <a:ext cx="4214842" cy="5286412"/>
          </a:xfrm>
          <a:prstGeom prst="roundRect">
            <a:avLst>
              <a:gd name="adj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9308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klass\Desktop\14953885_1762324057318259_5032007412558085980_n.jpg"/>
          <p:cNvPicPr>
            <a:picLocks noChangeAspect="1" noChangeArrowheads="1"/>
          </p:cNvPicPr>
          <p:nvPr/>
        </p:nvPicPr>
        <p:blipFill>
          <a:blip r:embed="rId2"/>
          <a:srcRect l="17667" r="23148"/>
          <a:stretch>
            <a:fillRect/>
          </a:stretch>
        </p:blipFill>
        <p:spPr bwMode="auto">
          <a:xfrm>
            <a:off x="1500166" y="214290"/>
            <a:ext cx="7143800" cy="6452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klass\Desktop\15094939_1762324053984926_3038803221592464180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304" r="21011"/>
          <a:stretch>
            <a:fillRect/>
          </a:stretch>
        </p:blipFill>
        <p:spPr bwMode="auto">
          <a:xfrm>
            <a:off x="1428728" y="428604"/>
            <a:ext cx="7358114" cy="595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klass\Desktop\БИШКЕК\третий день\кумон (математика)\4915d16238ec069c79a9af6ea4f767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3829028" cy="2928958"/>
          </a:xfrm>
          <a:prstGeom prst="roundRect">
            <a:avLst/>
          </a:prstGeom>
          <a:noFill/>
        </p:spPr>
      </p:pic>
      <p:pic>
        <p:nvPicPr>
          <p:cNvPr id="1027" name="Picture 3" descr="C:\Users\1klass\Desktop\БИШКЕК\третий день\кумон (математика)\Kumon_chet_30_collag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642918"/>
            <a:ext cx="4529137" cy="566142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EAB33-DFA2-3241-9ED1-954CE338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530A50-B397-7948-BF4C-3092E8CDE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50-30+15=					6+7-2=</a:t>
            </a:r>
            <a:endParaRPr lang="ru-RU" dirty="0"/>
          </a:p>
          <a:p>
            <a:r>
              <a:rPr lang="ru-RU" b="1" dirty="0"/>
              <a:t>85-25+23=					13-4+5=</a:t>
            </a:r>
            <a:endParaRPr lang="ru-RU" dirty="0"/>
          </a:p>
          <a:p>
            <a:r>
              <a:rPr lang="ru-RU" b="1" dirty="0"/>
              <a:t>54-40+7=					6+5+3=              13-6+4=					25+25=							</a:t>
            </a:r>
            <a:endParaRPr lang="ru-RU" dirty="0"/>
          </a:p>
          <a:p>
            <a:r>
              <a:rPr lang="ru-RU" b="1" dirty="0"/>
              <a:t>	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42713-BF75-8F4B-BDDA-C08120C1DFC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r="18147" b="8247"/>
          <a:stretch/>
        </p:blipFill>
        <p:spPr bwMode="auto">
          <a:xfrm>
            <a:off x="457200" y="1600200"/>
            <a:ext cx="2238375" cy="2489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040AF4-7CA2-B046-8794-570601C2A51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1" r="3805"/>
          <a:stretch/>
        </p:blipFill>
        <p:spPr bwMode="auto">
          <a:xfrm>
            <a:off x="5508104" y="1600200"/>
            <a:ext cx="2672715" cy="244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429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совместное образование\к вебинару 2\risunok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088"/>
            <a:ext cx="4422547" cy="2952328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5" descr="F:\семинары\фото для педчтений\IMG_0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088"/>
            <a:ext cx="3600400" cy="6389407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E:\31.01\мастер-класс\IMG_27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8902"/>
            <a:ext cx="4464496" cy="3334593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1239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ооп\Нумикон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8145"/>
          <a:stretch/>
        </p:blipFill>
        <p:spPr bwMode="auto">
          <a:xfrm>
            <a:off x="1928794" y="370029"/>
            <a:ext cx="5143536" cy="61978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31.01\мастер-класс\IMG_2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7889607" cy="5892856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0202A75-6344-4FFC-820B-0845FBC74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Обучение в функционально распределенных группах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Обучение сверстниками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Обучение в малых группах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Мультимодальный</a:t>
            </a:r>
            <a:r>
              <a:rPr lang="ru-RU" dirty="0"/>
              <a:t> подход и универсальный дизайн урока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Структурированное обучение и визуальная поддержка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Критериальное</a:t>
            </a:r>
            <a:r>
              <a:rPr lang="ru-RU" dirty="0"/>
              <a:t> оценивание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Тьюторское</a:t>
            </a:r>
            <a:r>
              <a:rPr lang="ru-RU" dirty="0"/>
              <a:t> сопровождение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Интерактивное обучение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2B8EC60-BA4D-4AD2-9ABB-1E68ADAD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Дидактика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186054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0"/>
          <a:stretch/>
        </p:blipFill>
        <p:spPr>
          <a:xfrm>
            <a:off x="323528" y="279860"/>
            <a:ext cx="4392488" cy="3039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260648"/>
            <a:ext cx="3987241" cy="3076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01008"/>
            <a:ext cx="4317388" cy="30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37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642918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Lucida Sans Unicode" panose="020B0602030504020204" pitchFamily="34" charset="0"/>
              </a:rPr>
              <a:t>Очков с полдюжины себе она достала;</a:t>
            </a:r>
          </a:p>
        </p:txBody>
      </p:sp>
      <p:pic>
        <p:nvPicPr>
          <p:cNvPr id="4098" name="Picture 2" descr="http://diafilmy.su/uploads/posts/2014-02/1392585322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7287" r="5971" b="14991"/>
          <a:stretch/>
        </p:blipFill>
        <p:spPr bwMode="auto">
          <a:xfrm>
            <a:off x="785786" y="1142984"/>
            <a:ext cx="7572428" cy="55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34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571480"/>
            <a:ext cx="8229600" cy="846158"/>
          </a:xfrm>
        </p:spPr>
        <p:txBody>
          <a:bodyPr>
            <a:normAutofit fontScale="90000"/>
          </a:bodyPr>
          <a:lstStyle/>
          <a:p>
            <a:pPr algn="l"/>
            <a:br>
              <a:rPr lang="ru-RU" dirty="0">
                <a:solidFill>
                  <a:srgbClr val="FFFF00"/>
                </a:solidFill>
                <a:latin typeface="Lucida Sans Unicode" panose="020B0602030504020204" pitchFamily="34" charset="0"/>
              </a:rPr>
            </a:br>
            <a:r>
              <a:rPr lang="ru-RU" dirty="0">
                <a:latin typeface="Lucida Sans Unicode" panose="020B0602030504020204" pitchFamily="34" charset="0"/>
              </a:rPr>
              <a:t>то их на хвост нанижет</a:t>
            </a:r>
            <a:r>
              <a:rPr lang="ru-RU" dirty="0">
                <a:solidFill>
                  <a:srgbClr val="444444"/>
                </a:solidFill>
                <a:latin typeface="Lucida Sans Unicode" panose="020B0602030504020204" pitchFamily="34" charset="0"/>
              </a:rPr>
              <a:t>,</a:t>
            </a:r>
            <a:br>
              <a:rPr lang="ru-RU" dirty="0">
                <a:solidFill>
                  <a:srgbClr val="444444"/>
                </a:solidFill>
                <a:latin typeface="Lucida Sans Unicode" panose="020B0602030504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://diafilmy.su/uploads/posts/2014-02/1392585363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5357" r="7344" b="14223"/>
          <a:stretch/>
        </p:blipFill>
        <p:spPr bwMode="auto">
          <a:xfrm>
            <a:off x="714348" y="1214422"/>
            <a:ext cx="7643866" cy="54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84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31.01\мастер-класс\Русалочка (1986) [2ч]\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234705"/>
            <a:ext cx="8072494" cy="621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7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6KVG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36" y="476672"/>
            <a:ext cx="5734892" cy="458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2976" y="5286388"/>
            <a:ext cx="7316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Принц влюбляется в другую.</a:t>
            </a:r>
          </a:p>
          <a:p>
            <a:r>
              <a:rPr lang="ru-RU" sz="2800" dirty="0"/>
              <a:t>Русалочка понимает, что ей придется умереть.</a:t>
            </a:r>
          </a:p>
        </p:txBody>
      </p:sp>
    </p:spTree>
    <p:extLst>
      <p:ext uri="{BB962C8B-B14F-4D97-AF65-F5344CB8AC3E}">
        <p14:creationId xmlns:p14="http://schemas.microsoft.com/office/powerpoint/2010/main" val="379844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klass\Desktop\вебинары\фото для вебинаров\20170918_131803.jpg"/>
          <p:cNvPicPr>
            <a:picLocks noChangeAspect="1" noChangeArrowheads="1"/>
          </p:cNvPicPr>
          <p:nvPr/>
        </p:nvPicPr>
        <p:blipFill>
          <a:blip r:embed="rId2" cstate="print"/>
          <a:srcRect t="-2058" b="21811"/>
          <a:stretch>
            <a:fillRect/>
          </a:stretch>
        </p:blipFill>
        <p:spPr bwMode="auto">
          <a:xfrm>
            <a:off x="214282" y="571480"/>
            <a:ext cx="6143668" cy="29580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7" name="Picture 3" descr="C:\Users\1klass\Desktop\вебинары\фото для вебинаров\21557729_1891078171109513_7190488732576774519_n.jpg"/>
          <p:cNvPicPr>
            <a:picLocks noChangeAspect="1" noChangeArrowheads="1"/>
          </p:cNvPicPr>
          <p:nvPr/>
        </p:nvPicPr>
        <p:blipFill>
          <a:blip r:embed="rId3"/>
          <a:srcRect t="35581"/>
          <a:stretch>
            <a:fillRect/>
          </a:stretch>
        </p:blipFill>
        <p:spPr bwMode="auto">
          <a:xfrm>
            <a:off x="2000232" y="3643314"/>
            <a:ext cx="6838546" cy="27146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klass\Desktop\вебинары\красноярск\20170918_131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8453498" cy="507209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Ключевые элементы ИО на уроке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ru-RU" dirty="0"/>
              <a:t>Модель инклюзивной программы (структурное подразделение, ресурсный класс, «полная инклюзия», частичная интеграция, авторская  педагогика)</a:t>
            </a:r>
          </a:p>
          <a:p>
            <a:pPr>
              <a:buAutoNum type="arabicPeriod"/>
            </a:pPr>
            <a:r>
              <a:rPr lang="ru-RU" dirty="0"/>
              <a:t>Инклюзивная культура в классе</a:t>
            </a:r>
          </a:p>
          <a:p>
            <a:pPr>
              <a:buAutoNum type="arabicPeriod"/>
            </a:pPr>
            <a:r>
              <a:rPr lang="ru-RU" dirty="0"/>
              <a:t>Командная работа</a:t>
            </a:r>
          </a:p>
          <a:p>
            <a:pPr>
              <a:buAutoNum type="arabicPeriod"/>
            </a:pPr>
            <a:r>
              <a:rPr lang="ru-RU" dirty="0"/>
              <a:t>Универсальный дизайн урока</a:t>
            </a:r>
          </a:p>
          <a:p>
            <a:pPr>
              <a:buAutoNum type="arabicPeriod"/>
            </a:pPr>
            <a:r>
              <a:rPr lang="ru-RU" dirty="0"/>
              <a:t>Индивидуальная адаптация</a:t>
            </a:r>
          </a:p>
          <a:p>
            <a:pPr>
              <a:buAutoNum type="arabicPeriod"/>
            </a:pPr>
            <a:r>
              <a:rPr lang="ru-RU" dirty="0"/>
              <a:t>Равноправное отношение и поддержка</a:t>
            </a:r>
          </a:p>
          <a:p>
            <a:pPr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34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Стратегии в оценке учебной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 Поддержка ситуации успеха для каждого ребенка</a:t>
            </a:r>
          </a:p>
          <a:p>
            <a:r>
              <a:rPr lang="ru-RU" sz="2400" b="1" dirty="0"/>
              <a:t> Не соревновательный характер обучения</a:t>
            </a:r>
          </a:p>
          <a:p>
            <a:r>
              <a:rPr lang="ru-RU" sz="2400" b="1" dirty="0"/>
              <a:t> Допустимость ошибки (</a:t>
            </a:r>
            <a:r>
              <a:rPr lang="ru-RU" sz="2400" dirty="0"/>
              <a:t>сведение к минимуму опасности или негативных последствий  случайных или непреднамеренных действий)</a:t>
            </a:r>
          </a:p>
          <a:p>
            <a:r>
              <a:rPr lang="ru-RU" sz="2400" b="1" dirty="0" err="1"/>
              <a:t>Критериальное</a:t>
            </a:r>
            <a:r>
              <a:rPr lang="ru-RU" sz="2400" b="1" dirty="0"/>
              <a:t> оценивание</a:t>
            </a:r>
          </a:p>
          <a:p>
            <a:r>
              <a:rPr lang="ru-RU" sz="2400" b="1" dirty="0"/>
              <a:t>Обучение без ошибок</a:t>
            </a:r>
          </a:p>
          <a:p>
            <a:r>
              <a:rPr lang="ru-RU" sz="2400" b="1" dirty="0"/>
              <a:t>Оценка как учение</a:t>
            </a:r>
          </a:p>
          <a:p>
            <a:r>
              <a:rPr lang="ru-RU" sz="2400" b="1" dirty="0"/>
              <a:t>Адаптация способов проверки и репрезентации знаний</a:t>
            </a: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Виды адаптаций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ru-RU" dirty="0"/>
              <a:t>Программный (то, чему учат)</a:t>
            </a:r>
          </a:p>
          <a:p>
            <a:pPr marL="457200" indent="-457200"/>
            <a:r>
              <a:rPr lang="ru-RU" dirty="0"/>
              <a:t>Методический (то, как учат)</a:t>
            </a:r>
          </a:p>
          <a:p>
            <a:pPr marL="457200" indent="-457200"/>
            <a:r>
              <a:rPr lang="ru-RU" dirty="0"/>
              <a:t>Альтернативный (изменение целей, вида деятельности).</a:t>
            </a:r>
          </a:p>
        </p:txBody>
      </p:sp>
    </p:spTree>
    <p:extLst>
      <p:ext uri="{BB962C8B-B14F-4D97-AF65-F5344CB8AC3E}">
        <p14:creationId xmlns:p14="http://schemas.microsoft.com/office/powerpoint/2010/main" val="61201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Способы адаптации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Дополнение (добавление к планируемым результатам навыков коммуникации, самоконтроля)  Для детей , обучающихся по  АООП  варианты 1,2</a:t>
            </a:r>
          </a:p>
          <a:p>
            <a:r>
              <a:rPr lang="ru-RU" dirty="0"/>
              <a:t>Упрощение (изменение числа целей, изменение уровня сложности) Для детей, обучающихся по АООП, вариант 3</a:t>
            </a:r>
          </a:p>
          <a:p>
            <a:r>
              <a:rPr lang="ru-RU" dirty="0"/>
              <a:t>Изменение  (КРК, изменение вида деятельности, целей, метод обучения) Для детей, обучающихся по АООП, варианты 3, 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34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Адаптации не должны быть избыточными, применяются только при необходимости и направлены на включение детей в общее образовательное пространство и совместную деятельность.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Адаптации не означают необычных событий, отношений, жизни.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43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24942"/>
          </a:xfrm>
        </p:spPr>
        <p:txBody>
          <a:bodyPr>
            <a:normAutofit/>
          </a:bodyPr>
          <a:lstStyle/>
          <a:p>
            <a:r>
              <a:rPr lang="ru-RU" dirty="0" err="1"/>
              <a:t>Критериальное</a:t>
            </a:r>
            <a:r>
              <a:rPr lang="ru-RU" dirty="0"/>
              <a:t> оценивание</a:t>
            </a:r>
          </a:p>
        </p:txBody>
      </p:sp>
      <p:pic>
        <p:nvPicPr>
          <p:cNvPr id="5" name="Picture 3" descr="E:\31.01\мастер-класс\IMG_2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006" r="14444" b="36739"/>
          <a:stretch>
            <a:fillRect/>
          </a:stretch>
        </p:blipFill>
        <p:spPr bwMode="auto">
          <a:xfrm>
            <a:off x="1071538" y="1214422"/>
            <a:ext cx="2967058" cy="3423529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5" descr="C:\Users\Пользователь\Desktop\Фото класса\IMG_158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1243"/>
          <a:stretch/>
        </p:blipFill>
        <p:spPr bwMode="auto">
          <a:xfrm>
            <a:off x="4929190" y="1214422"/>
            <a:ext cx="4000528" cy="50006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 descr="E:\31.01\мастер-класс\IMG_27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2" r="10309" b="35742"/>
          <a:stretch/>
        </p:blipFill>
        <p:spPr bwMode="auto">
          <a:xfrm>
            <a:off x="0" y="4857760"/>
            <a:ext cx="4794619" cy="200024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klass\Desktop\20170516_17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8501122" cy="5192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theme/theme1.xml><?xml version="1.0" encoding="utf-8"?>
<a:theme xmlns:a="http://schemas.openxmlformats.org/drawingml/2006/main" name="Презентация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277</Words>
  <Application>Microsoft Macintosh PowerPoint</Application>
  <PresentationFormat>Экран (4:3)</PresentationFormat>
  <Paragraphs>52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Lucida Sans Unicode</vt:lpstr>
      <vt:lpstr>Презентация5</vt:lpstr>
      <vt:lpstr>«Адаптация материала и системы оценивания»</vt:lpstr>
      <vt:lpstr>Дидактика образования</vt:lpstr>
      <vt:lpstr>Ключевые элементы ИО на уроке</vt:lpstr>
      <vt:lpstr>Стратегии в оценке учебной деятельности</vt:lpstr>
      <vt:lpstr>Виды адаптаций</vt:lpstr>
      <vt:lpstr>Способы адаптации</vt:lpstr>
      <vt:lpstr>Презентация PowerPoint</vt:lpstr>
      <vt:lpstr>Критериальное оценивание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то их на хвост нанижет,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Naum Soloveychik</dc:creator>
  <cp:lastModifiedBy>Microsoft Office User</cp:lastModifiedBy>
  <cp:revision>20</cp:revision>
  <dcterms:created xsi:type="dcterms:W3CDTF">2016-05-25T17:40:02Z</dcterms:created>
  <dcterms:modified xsi:type="dcterms:W3CDTF">2019-11-21T12:48:46Z</dcterms:modified>
</cp:coreProperties>
</file>