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  <p:sldMasterId id="2147484045" r:id="rId2"/>
    <p:sldMasterId id="2147484061" r:id="rId3"/>
    <p:sldMasterId id="2147484077" r:id="rId4"/>
    <p:sldMasterId id="2147484092" r:id="rId5"/>
    <p:sldMasterId id="2147484104" r:id="rId6"/>
    <p:sldMasterId id="2147484116" r:id="rId7"/>
    <p:sldMasterId id="2147484128" r:id="rId8"/>
    <p:sldMasterId id="2147484140" r:id="rId9"/>
  </p:sldMasterIdLst>
  <p:notesMasterIdLst>
    <p:notesMasterId r:id="rId65"/>
  </p:notesMasterIdLst>
  <p:sldIdLst>
    <p:sldId id="256" r:id="rId10"/>
    <p:sldId id="258" r:id="rId11"/>
    <p:sldId id="259" r:id="rId12"/>
    <p:sldId id="260" r:id="rId13"/>
    <p:sldId id="262" r:id="rId14"/>
    <p:sldId id="313" r:id="rId15"/>
    <p:sldId id="312" r:id="rId16"/>
    <p:sldId id="261" r:id="rId17"/>
    <p:sldId id="328" r:id="rId18"/>
    <p:sldId id="263" r:id="rId19"/>
    <p:sldId id="314" r:id="rId20"/>
    <p:sldId id="274" r:id="rId21"/>
    <p:sldId id="315" r:id="rId22"/>
    <p:sldId id="271" r:id="rId23"/>
    <p:sldId id="272" r:id="rId24"/>
    <p:sldId id="276" r:id="rId25"/>
    <p:sldId id="275" r:id="rId26"/>
    <p:sldId id="277" r:id="rId27"/>
    <p:sldId id="266" r:id="rId28"/>
    <p:sldId id="267" r:id="rId29"/>
    <p:sldId id="268" r:id="rId30"/>
    <p:sldId id="269" r:id="rId31"/>
    <p:sldId id="279" r:id="rId32"/>
    <p:sldId id="280" r:id="rId33"/>
    <p:sldId id="283" r:id="rId34"/>
    <p:sldId id="285" r:id="rId35"/>
    <p:sldId id="287" r:id="rId36"/>
    <p:sldId id="297" r:id="rId37"/>
    <p:sldId id="298" r:id="rId38"/>
    <p:sldId id="288" r:id="rId39"/>
    <p:sldId id="290" r:id="rId40"/>
    <p:sldId id="273" r:id="rId41"/>
    <p:sldId id="291" r:id="rId42"/>
    <p:sldId id="292" r:id="rId43"/>
    <p:sldId id="293" r:id="rId44"/>
    <p:sldId id="329" r:id="rId45"/>
    <p:sldId id="332" r:id="rId46"/>
    <p:sldId id="333" r:id="rId47"/>
    <p:sldId id="294" r:id="rId48"/>
    <p:sldId id="295" r:id="rId49"/>
    <p:sldId id="296" r:id="rId50"/>
    <p:sldId id="299" r:id="rId51"/>
    <p:sldId id="301" r:id="rId52"/>
    <p:sldId id="319" r:id="rId53"/>
    <p:sldId id="320" r:id="rId54"/>
    <p:sldId id="330" r:id="rId55"/>
    <p:sldId id="309" r:id="rId56"/>
    <p:sldId id="322" r:id="rId57"/>
    <p:sldId id="323" r:id="rId58"/>
    <p:sldId id="324" r:id="rId59"/>
    <p:sldId id="325" r:id="rId60"/>
    <p:sldId id="326" r:id="rId61"/>
    <p:sldId id="327" r:id="rId62"/>
    <p:sldId id="282" r:id="rId63"/>
    <p:sldId id="331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1" autoAdjust="0"/>
    <p:restoredTop sz="94660"/>
  </p:normalViewPr>
  <p:slideViewPr>
    <p:cSldViewPr>
      <p:cViewPr varScale="1">
        <p:scale>
          <a:sx n="84" d="100"/>
          <a:sy n="84" d="100"/>
        </p:scale>
        <p:origin x="749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D1528-892A-4F49-8075-5D185142C270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24995-AA2D-435C-9E49-9A075A1E1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62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24995-AA2D-435C-9E49-9A075A1E12D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249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24995-AA2D-435C-9E49-9A075A1E12DA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5766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24995-AA2D-435C-9E49-9A075A1E12DA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5766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0163B-BC20-4E4A-826A-C134F5D85A5C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910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24995-AA2D-435C-9E49-9A075A1E12DA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19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2047-93FA-4117-8041-04C921B1A26C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F489-8931-4476-B729-65FB3D3C93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778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2047-93FA-4117-8041-04C921B1A26C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F489-8931-4476-B729-65FB3D3C93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3778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CEAF-887D-407D-8F62-5DE62C9D6953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973A-C20C-4163-A074-6283B100CDDF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23523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CEAF-887D-407D-8F62-5DE62C9D6953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973A-C20C-4163-A074-6283B100CD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7864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CEAF-887D-407D-8F62-5DE62C9D6953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973A-C20C-4163-A074-6283B100CDDF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884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CEAF-887D-407D-8F62-5DE62C9D6953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973A-C20C-4163-A074-6283B100CD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8467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CEAF-887D-407D-8F62-5DE62C9D6953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973A-C20C-4163-A074-6283B100CDDF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94874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CEAF-887D-407D-8F62-5DE62C9D6953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973A-C20C-4163-A074-6283B100CD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5637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CEAF-887D-407D-8F62-5DE62C9D6953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973A-C20C-4163-A074-6283B100CD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2386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CEAF-887D-407D-8F62-5DE62C9D6953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973A-C20C-4163-A074-6283B100CDDF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05372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CEAF-887D-407D-8F62-5DE62C9D6953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973A-C20C-4163-A074-6283B100CD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63901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CEAF-887D-407D-8F62-5DE62C9D6953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973A-C20C-4163-A074-6283B100CD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154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2047-93FA-4117-8041-04C921B1A26C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F489-8931-4476-B729-65FB3D3C93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8016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CEAF-887D-407D-8F62-5DE62C9D6953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973A-C20C-4163-A074-6283B100CD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927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B2934-75E0-45A4-95D3-F4C22A0B0618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766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40B3A-7AA0-471C-9E70-A0F1783699D1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05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5F0B0-51DF-43B5-8F0A-6C2ED544AAD2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27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BCBE3-4A03-4B5B-9928-9F181FCFF280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41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158D2-9D3B-46F1-B34B-36DBEDE151EE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246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825A3-34C1-404A-BCDF-3E76CE811942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1082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2AE25-DE61-4FBD-B3E3-307872A14B5E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42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F9C13-2CE0-46B9-8BF5-3FF90C6F218C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779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2047-93FA-4117-8041-04C921B1A26C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F489-8931-4476-B729-65FB3D3C93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45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C35E5-91C9-44E5-AB9E-A9ABB4E9A401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750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356CA-10AA-418E-A865-1AE5E21E19E8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0523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447D3-E8CB-4B16-9C7E-E9ECB1EF212F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761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FD473-F4CD-4E53-8724-0634A0F8E373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41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BA2F2-CB6B-4E96-8C5D-FB2EFB6118E3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389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E23CC-2D2F-4131-8E57-9BCCCF6BB595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0214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1BBF1-2DCE-43F4-9DEC-1260E5B7A0FC}" type="slidenum">
              <a:rPr lang="fi-F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61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126692-83CD-49D1-9C85-8451D0797FE3}" type="slidenum">
              <a:rPr lang="fi-FI">
                <a:solidFill>
                  <a:srgbClr val="000000"/>
                </a:solidFill>
              </a:rPr>
              <a:pPr/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967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A6A23A-24F2-470D-9613-427CF6E79F25}" type="slidenum">
              <a:rPr lang="fi-FI">
                <a:solidFill>
                  <a:srgbClr val="000000"/>
                </a:solidFill>
              </a:rPr>
              <a:pPr/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68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8E902C-FCA0-4422-AE8D-93D151CF8436}" type="slidenum">
              <a:rPr lang="fi-FI">
                <a:solidFill>
                  <a:srgbClr val="000000"/>
                </a:solidFill>
              </a:rPr>
              <a:pPr/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146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2047-93FA-4117-8041-04C921B1A26C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F489-8931-4476-B729-65FB3D3C93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8799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A4B3A8-B247-4492-BD93-F341FC946451}" type="slidenum">
              <a:rPr lang="fi-FI">
                <a:solidFill>
                  <a:srgbClr val="000000"/>
                </a:solidFill>
              </a:rPr>
              <a:pPr/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6329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AD3EC4-15BE-44EF-99B2-78B5F3518989}" type="slidenum">
              <a:rPr lang="fi-FI">
                <a:solidFill>
                  <a:srgbClr val="000000"/>
                </a:solidFill>
              </a:rPr>
              <a:pPr/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3685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FE20E-96D7-4742-9F19-54F76E4E3D5E}" type="slidenum">
              <a:rPr lang="fi-FI">
                <a:solidFill>
                  <a:srgbClr val="000000"/>
                </a:solidFill>
              </a:rPr>
              <a:pPr/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5569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94F3B-60C4-4D5B-A8F1-C0CD14EB91F6}" type="slidenum">
              <a:rPr lang="fi-FI">
                <a:solidFill>
                  <a:srgbClr val="000000"/>
                </a:solidFill>
              </a:rPr>
              <a:pPr/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4691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BDC83-A003-42F6-A9B0-F4C54CFFC373}" type="slidenum">
              <a:rPr lang="fi-FI">
                <a:solidFill>
                  <a:srgbClr val="000000"/>
                </a:solidFill>
              </a:rPr>
              <a:pPr/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3294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7E164-2C38-4100-906E-0F356B8F8FD7}" type="slidenum">
              <a:rPr lang="fi-FI">
                <a:solidFill>
                  <a:srgbClr val="000000"/>
                </a:solidFill>
              </a:rPr>
              <a:pPr/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1519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14C7A9-102D-4E5E-9E1C-1344F0A09577}" type="slidenum">
              <a:rPr lang="fi-FI">
                <a:solidFill>
                  <a:srgbClr val="000000"/>
                </a:solidFill>
              </a:rPr>
              <a:pPr/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826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F25070-1391-4E6E-84BD-6A7A673B57AA}" type="slidenum">
              <a:rPr lang="fi-FI">
                <a:solidFill>
                  <a:srgbClr val="000000"/>
                </a:solidFill>
              </a:rPr>
              <a:pPr/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257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EEA8626-1ECA-4C2F-9118-165B7BCD8CC5}" type="slidenum">
              <a:rPr lang="fi-FI">
                <a:solidFill>
                  <a:srgbClr val="000000"/>
                </a:solidFill>
              </a:rPr>
              <a:pPr/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464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F0FAAF5-0AED-494A-A901-B8F1476407D5}" type="slidenum">
              <a:rPr lang="fi-FI">
                <a:solidFill>
                  <a:srgbClr val="000000"/>
                </a:solidFill>
              </a:rPr>
              <a:pPr/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71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2047-93FA-4117-8041-04C921B1A26C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F489-8931-4476-B729-65FB3D3C93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2665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i-FI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i-FI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0D14B90-CDFC-4E23-A7A6-10B52BCDD6EF}" type="slidenum">
              <a:rPr lang="fi-FI">
                <a:solidFill>
                  <a:srgbClr val="000000"/>
                </a:solidFill>
              </a:rPr>
              <a:pPr/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8739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i-FI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i-FI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ADAB259-F6FB-4C2A-82D2-78DF34D603F7}" type="slidenum">
              <a:rPr lang="fi-FI">
                <a:solidFill>
                  <a:srgbClr val="000000"/>
                </a:solidFill>
              </a:rPr>
              <a:pPr/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3463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18F248-662C-4344-9BAF-654932C72AA6}" type="slidenum">
              <a:rPr lang="fi-FI" altLang="ru-RU">
                <a:solidFill>
                  <a:srgbClr val="000000"/>
                </a:solidFill>
              </a:rPr>
              <a:pPr/>
              <a:t>‹#›</a:t>
            </a:fld>
            <a:endParaRPr lang="fi-FI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5355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604EBC-6D5B-4B8F-AE87-BCD066A2E6D2}" type="slidenum">
              <a:rPr lang="fi-FI" altLang="ru-RU">
                <a:solidFill>
                  <a:srgbClr val="000000"/>
                </a:solidFill>
              </a:rPr>
              <a:pPr/>
              <a:t>‹#›</a:t>
            </a:fld>
            <a:endParaRPr lang="fi-FI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2818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9A66BE-3E6F-492A-9217-8D83D1F32A40}" type="slidenum">
              <a:rPr lang="fi-FI" altLang="ru-RU">
                <a:solidFill>
                  <a:srgbClr val="000000"/>
                </a:solidFill>
              </a:rPr>
              <a:pPr/>
              <a:t>‹#›</a:t>
            </a:fld>
            <a:endParaRPr lang="fi-FI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1250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1BF499-F8E2-4E25-A580-82A4A54BD0DF}" type="slidenum">
              <a:rPr lang="fi-FI" altLang="ru-RU">
                <a:solidFill>
                  <a:srgbClr val="000000"/>
                </a:solidFill>
              </a:rPr>
              <a:pPr/>
              <a:t>‹#›</a:t>
            </a:fld>
            <a:endParaRPr lang="fi-FI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4196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684979-190A-4FF2-BA0E-6EDEE54622C2}" type="slidenum">
              <a:rPr lang="fi-FI" altLang="ru-RU">
                <a:solidFill>
                  <a:srgbClr val="000000"/>
                </a:solidFill>
              </a:rPr>
              <a:pPr/>
              <a:t>‹#›</a:t>
            </a:fld>
            <a:endParaRPr lang="fi-FI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9337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5B547B-7B39-41D6-BD4A-91A3A2DA1EC0}" type="slidenum">
              <a:rPr lang="fi-FI" altLang="ru-RU">
                <a:solidFill>
                  <a:srgbClr val="000000"/>
                </a:solidFill>
              </a:rPr>
              <a:pPr/>
              <a:t>‹#›</a:t>
            </a:fld>
            <a:endParaRPr lang="fi-FI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970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35153F-4C0C-4E0C-BD38-495CA2C91031}" type="slidenum">
              <a:rPr lang="fi-FI" altLang="ru-RU">
                <a:solidFill>
                  <a:srgbClr val="000000"/>
                </a:solidFill>
              </a:rPr>
              <a:pPr/>
              <a:t>‹#›</a:t>
            </a:fld>
            <a:endParaRPr lang="fi-FI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0265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5BD3C9-8D93-451F-8BCC-7BE435ADD3FA}" type="slidenum">
              <a:rPr lang="fi-FI" altLang="ru-RU">
                <a:solidFill>
                  <a:srgbClr val="000000"/>
                </a:solidFill>
              </a:rPr>
              <a:pPr/>
              <a:t>‹#›</a:t>
            </a:fld>
            <a:endParaRPr lang="fi-FI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643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2047-93FA-4117-8041-04C921B1A26C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F489-8931-4476-B729-65FB3D3C93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9271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D67385-3535-44EC-B212-08FDDBAAE257}" type="slidenum">
              <a:rPr lang="fi-FI" altLang="ru-RU">
                <a:solidFill>
                  <a:srgbClr val="000000"/>
                </a:solidFill>
              </a:rPr>
              <a:pPr/>
              <a:t>‹#›</a:t>
            </a:fld>
            <a:endParaRPr lang="fi-FI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2301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FA4848-3E79-496E-8941-F64D781BCB0A}" type="slidenum">
              <a:rPr lang="fi-FI" altLang="ru-RU">
                <a:solidFill>
                  <a:srgbClr val="000000"/>
                </a:solidFill>
              </a:rPr>
              <a:pPr/>
              <a:t>‹#›</a:t>
            </a:fld>
            <a:endParaRPr lang="fi-FI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1291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504AD-F400-4FCB-A5D1-5B71AA63F23A}" type="slidenum">
              <a:rPr lang="fi-FI" altLang="ru-RU">
                <a:solidFill>
                  <a:srgbClr val="000000"/>
                </a:solidFill>
              </a:rPr>
              <a:pPr/>
              <a:t>‹#›</a:t>
            </a:fld>
            <a:endParaRPr lang="fi-FI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8846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i-FI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i-FI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B51643A-6E01-435E-A73B-190056EFB65B}" type="slidenum">
              <a:rPr lang="fi-FI" altLang="ru-RU">
                <a:solidFill>
                  <a:srgbClr val="000000"/>
                </a:solidFill>
              </a:rPr>
              <a:pPr/>
              <a:t>‹#›</a:t>
            </a:fld>
            <a:endParaRPr lang="fi-FI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8567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i-FI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i-FI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67843C-0B5A-48E8-8504-39C73F63B1BB}" type="slidenum">
              <a:rPr lang="fi-FI" altLang="ru-RU">
                <a:solidFill>
                  <a:srgbClr val="000000"/>
                </a:solidFill>
              </a:rPr>
              <a:pPr/>
              <a:t>‹#›</a:t>
            </a:fld>
            <a:endParaRPr lang="fi-FI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9189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i-FI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i-FI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CF20339-171F-4D9E-ACF8-F6160F81C410}" type="slidenum">
              <a:rPr lang="fi-FI" altLang="ru-RU">
                <a:solidFill>
                  <a:srgbClr val="000000"/>
                </a:solidFill>
              </a:rPr>
              <a:pPr/>
              <a:t>‹#›</a:t>
            </a:fld>
            <a:endParaRPr lang="fi-FI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266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0632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6691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4527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881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2047-93FA-4117-8041-04C921B1A26C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F489-8931-4476-B729-65FB3D3C93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0115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825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9380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2031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5451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9614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6050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5357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CEAF-887D-407D-8F62-5DE62C9D6953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973A-C20C-4163-A074-6283B100CDDF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7651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CEAF-887D-407D-8F62-5DE62C9D6953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973A-C20C-4163-A074-6283B100CD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723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CEAF-887D-407D-8F62-5DE62C9D6953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973A-C20C-4163-A074-6283B100CDDF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7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2047-93FA-4117-8041-04C921B1A26C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F489-8931-4476-B729-65FB3D3C93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4446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CEAF-887D-407D-8F62-5DE62C9D6953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973A-C20C-4163-A074-6283B100CD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4944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CEAF-887D-407D-8F62-5DE62C9D6953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973A-C20C-4163-A074-6283B100CDDF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8930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CEAF-887D-407D-8F62-5DE62C9D6953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973A-C20C-4163-A074-6283B100CD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581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CEAF-887D-407D-8F62-5DE62C9D6953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973A-C20C-4163-A074-6283B100CD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0295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CEAF-887D-407D-8F62-5DE62C9D6953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973A-C20C-4163-A074-6283B100CDDF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8343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CEAF-887D-407D-8F62-5DE62C9D6953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973A-C20C-4163-A074-6283B100CD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9859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CEAF-887D-407D-8F62-5DE62C9D6953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973A-C20C-4163-A074-6283B100CD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056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CEAF-887D-407D-8F62-5DE62C9D6953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973A-C20C-4163-A074-6283B100CD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2071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161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549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2047-93FA-4117-8041-04C921B1A26C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F489-8931-4476-B729-65FB3D3C93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4543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0540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1997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2422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7172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323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9466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57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285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1713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346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2047-93FA-4117-8041-04C921B1A26C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F489-8931-4476-B729-65FB3D3C93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619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0410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0588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5994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9621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6872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368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150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32166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8831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832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70000">
              <a:srgbClr val="BBB8A9"/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A2047-93FA-4117-8041-04C921B1A26C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6F489-8931-4476-B729-65FB3D3C93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0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ru-RU" smtClean="0"/>
              <a:t>Muokkaa perustyyl. napsautt.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ru-RU" smtClean="0"/>
              <a:t>Muokkaa tekstin perustyylejä napsauttamalla</a:t>
            </a:r>
          </a:p>
          <a:p>
            <a:pPr lvl="1"/>
            <a:r>
              <a:rPr lang="fi-FI" altLang="ru-RU" smtClean="0"/>
              <a:t>toinen taso</a:t>
            </a:r>
          </a:p>
          <a:p>
            <a:pPr lvl="2"/>
            <a:r>
              <a:rPr lang="fi-FI" altLang="ru-RU" smtClean="0"/>
              <a:t>kolmas taso</a:t>
            </a:r>
          </a:p>
          <a:p>
            <a:pPr lvl="3"/>
            <a:r>
              <a:rPr lang="fi-FI" altLang="ru-RU" smtClean="0"/>
              <a:t>neljäs taso</a:t>
            </a:r>
          </a:p>
          <a:p>
            <a:pPr lvl="4"/>
            <a:r>
              <a:rPr lang="fi-FI" altLang="ru-RU" smtClean="0"/>
              <a:t>viides taso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1F4F94-5DE4-43CC-88B4-29675BEB6F6E}" type="slidenum">
              <a:rPr lang="fi-F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i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128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  <p:sldLayoutId id="2147484057" r:id="rId12"/>
    <p:sldLayoutId id="2147484058" r:id="rId13"/>
    <p:sldLayoutId id="2147484059" r:id="rId14"/>
    <p:sldLayoutId id="214748406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perustyyl. napsautt.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b="0"/>
            </a:lvl1pPr>
          </a:lstStyle>
          <a:p>
            <a:pPr fontAlgn="base">
              <a:spcAft>
                <a:spcPct val="0"/>
              </a:spcAft>
            </a:pPr>
            <a:endParaRPr lang="fi-FI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b="0"/>
            </a:lvl1pPr>
          </a:lstStyle>
          <a:p>
            <a:pPr fontAlgn="base">
              <a:spcAft>
                <a:spcPct val="0"/>
              </a:spcAft>
            </a:pPr>
            <a:endParaRPr lang="fi-FI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/>
            </a:lvl1pPr>
          </a:lstStyle>
          <a:p>
            <a:pPr fontAlgn="base">
              <a:spcAft>
                <a:spcPct val="0"/>
              </a:spcAft>
            </a:pPr>
            <a:fld id="{77C32D0B-B37C-4BD4-BFDF-CD0B627D3100}" type="slidenum">
              <a:rPr lang="fi-FI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fi-FI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47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  <p:sldLayoutId id="2147484073" r:id="rId12"/>
    <p:sldLayoutId id="2147484074" r:id="rId13"/>
    <p:sldLayoutId id="2147484075" r:id="rId14"/>
    <p:sldLayoutId id="2147484076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ru-RU" smtClean="0"/>
              <a:t>Muokkaa perustyyl. napsautt.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ru-RU" smtClean="0"/>
              <a:t>Muokkaa tekstin perustyylejä napsauttamalla</a:t>
            </a:r>
          </a:p>
          <a:p>
            <a:pPr lvl="1"/>
            <a:r>
              <a:rPr lang="fi-FI" altLang="ru-RU" smtClean="0"/>
              <a:t>toinen taso</a:t>
            </a:r>
          </a:p>
          <a:p>
            <a:pPr lvl="2"/>
            <a:r>
              <a:rPr lang="fi-FI" altLang="ru-RU" smtClean="0"/>
              <a:t>kolmas taso</a:t>
            </a:r>
          </a:p>
          <a:p>
            <a:pPr lvl="3"/>
            <a:r>
              <a:rPr lang="fi-FI" altLang="ru-RU" smtClean="0"/>
              <a:t>neljäs taso</a:t>
            </a:r>
          </a:p>
          <a:p>
            <a:pPr lvl="4"/>
            <a:r>
              <a:rPr lang="fi-FI" altLang="ru-RU" smtClean="0"/>
              <a:t>viides taso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i-FI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i-FI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1332C9F-BC48-4FE9-8275-F0A923FB5389}" type="slidenum">
              <a:rPr lang="fi-FI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6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  <p:sldLayoutId id="2147484089" r:id="rId12"/>
    <p:sldLayoutId id="2147484090" r:id="rId13"/>
    <p:sldLayoutId id="2147484091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937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909CEAF-887D-407D-8F62-5DE62C9D6953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D9A0973A-C20C-4163-A074-6283B100CD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153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810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18B66-565B-4DB8-A558-B5D7C98E0F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9E80D-AAB9-47E1-8B06-56077D1102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02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909CEAF-887D-407D-8F62-5DE62C9D6953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D9A0973A-C20C-4163-A074-6283B100CD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2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18" Type="http://schemas.openxmlformats.org/officeDocument/2006/relationships/image" Target="../media/image45.jpeg"/><Relationship Id="rId3" Type="http://schemas.openxmlformats.org/officeDocument/2006/relationships/image" Target="../media/image30.jpeg"/><Relationship Id="rId21" Type="http://schemas.openxmlformats.org/officeDocument/2006/relationships/image" Target="../media/image48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17" Type="http://schemas.openxmlformats.org/officeDocument/2006/relationships/image" Target="../media/image44.jpeg"/><Relationship Id="rId2" Type="http://schemas.openxmlformats.org/officeDocument/2006/relationships/image" Target="../media/image17.jpeg"/><Relationship Id="rId16" Type="http://schemas.openxmlformats.org/officeDocument/2006/relationships/image" Target="../media/image43.jpeg"/><Relationship Id="rId20" Type="http://schemas.openxmlformats.org/officeDocument/2006/relationships/image" Target="../media/image47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24" Type="http://schemas.openxmlformats.org/officeDocument/2006/relationships/image" Target="../media/image51.jpeg"/><Relationship Id="rId5" Type="http://schemas.openxmlformats.org/officeDocument/2006/relationships/image" Target="../media/image32.jpeg"/><Relationship Id="rId15" Type="http://schemas.openxmlformats.org/officeDocument/2006/relationships/image" Target="../media/image42.png"/><Relationship Id="rId23" Type="http://schemas.openxmlformats.org/officeDocument/2006/relationships/image" Target="../media/image50.jpeg"/><Relationship Id="rId10" Type="http://schemas.openxmlformats.org/officeDocument/2006/relationships/image" Target="../media/image37.jpeg"/><Relationship Id="rId19" Type="http://schemas.openxmlformats.org/officeDocument/2006/relationships/image" Target="../media/image46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Relationship Id="rId22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://www.google.fi/url?sa=i&amp;rct=j&amp;q=&amp;esrc=s&amp;source=images&amp;cd=&amp;cad=rja&amp;docid=QSB1OsyfPljH3M&amp;tbnid=-5upHDEJtx_VkM:&amp;ved=0CAUQjRw&amp;url=http://www.express.co.uk/news/uk/226456/Campaign-to-fight-secret-killer-of-the-elderly-loneliness&amp;ei=U9GoUr7pFsPRywOc04HoAg&amp;bvm=bv.57799294,d.bGQ&amp;psig=AFQjCNFBnyAdLZjaMbaZCFODz6hffMYVsQ&amp;ust=138688174180660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hyperlink" Target="http://www.google.fi/url?sa=i&amp;rct=j&amp;q=&amp;esrc=s&amp;source=images&amp;cd=&amp;cad=rja&amp;uact=8&amp;docid=AlhV-DfdM-lSlM&amp;tbnid=awDqlgYCU5fVAM:&amp;ved=0CAYQjRw&amp;url=http://www.myaspergerschild.com/2011/07/aspergers-children-and-auditory.html&amp;ei=5eYuU_aYI4P9ywOZ2oL4Cg&amp;bvm=bv.62922401,d.bGE&amp;psig=AFQjCNHwCYm2Xs5jUQZOSukuMYB4iJ0s8g&amp;ust=1395669027348641" TargetMode="Externa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as-add.com/" TargetMode="External"/><Relationship Id="rId4" Type="http://schemas.openxmlformats.org/officeDocument/2006/relationships/hyperlink" Target="http://whoscan.org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6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9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rgbClr val="FFFF00"/>
                </a:solidFill>
              </a:rPr>
              <a:t>Психическое </a:t>
            </a:r>
            <a:r>
              <a:rPr lang="ru-RU" sz="4900" b="1" dirty="0" smtClean="0">
                <a:solidFill>
                  <a:srgbClr val="FFFF00"/>
                </a:solidFill>
              </a:rPr>
              <a:t>здоровье людей с особенностями развития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i="1" dirty="0" smtClean="0">
                <a:solidFill>
                  <a:srgbClr val="FFFF00"/>
                </a:solidFill>
              </a:rPr>
              <a:t>24 декабря 2019</a:t>
            </a:r>
            <a:endParaRPr lang="ru-RU" i="1" dirty="0">
              <a:solidFill>
                <a:srgbClr val="FFFF00"/>
              </a:solidFill>
            </a:endParaRPr>
          </a:p>
          <a:p>
            <a:r>
              <a:rPr lang="ru-RU" b="1" i="1" dirty="0" smtClean="0">
                <a:solidFill>
                  <a:srgbClr val="FFFF00"/>
                </a:solidFill>
              </a:rPr>
              <a:t>Елена </a:t>
            </a:r>
            <a:r>
              <a:rPr lang="ru-RU" b="1" i="1" dirty="0">
                <a:solidFill>
                  <a:srgbClr val="FFFF00"/>
                </a:solidFill>
              </a:rPr>
              <a:t>Вяхякуопус</a:t>
            </a:r>
            <a:endParaRPr lang="ru-RU" i="1" dirty="0">
              <a:solidFill>
                <a:srgbClr val="FFFF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301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200" b="1" dirty="0" smtClean="0"/>
              <a:t/>
            </a:r>
            <a:br>
              <a:rPr lang="fi-FI" sz="3200" b="1" dirty="0" smtClean="0"/>
            </a:br>
            <a:r>
              <a:rPr lang="ru-RU" sz="3200" b="1" dirty="0" smtClean="0">
                <a:solidFill>
                  <a:schemeClr val="bg1"/>
                </a:solidFill>
              </a:rPr>
              <a:t>Проблемы </a:t>
            </a:r>
            <a:r>
              <a:rPr lang="ru-RU" sz="3200" b="1" dirty="0">
                <a:solidFill>
                  <a:schemeClr val="bg1"/>
                </a:solidFill>
              </a:rPr>
              <a:t>психического здоровья у людей с умственными нарушениями.</a:t>
            </a:r>
            <a:r>
              <a:rPr lang="ru-RU" sz="3200" b="1" dirty="0"/>
              <a:t/>
            </a:r>
            <a:br>
              <a:rPr lang="ru-RU" sz="3200" b="1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Высокий риск:  </a:t>
            </a:r>
            <a:r>
              <a:rPr lang="ru-RU" dirty="0">
                <a:solidFill>
                  <a:schemeClr val="bg1"/>
                </a:solidFill>
              </a:rPr>
              <a:t>50% у людей с тяжелыми или глубокими нарушениями интеллекта, </a:t>
            </a:r>
            <a:r>
              <a:rPr lang="ru-RU" dirty="0" smtClean="0">
                <a:solidFill>
                  <a:schemeClr val="bg1"/>
                </a:solidFill>
              </a:rPr>
              <a:t>25</a:t>
            </a:r>
            <a:r>
              <a:rPr lang="ru-RU" dirty="0">
                <a:solidFill>
                  <a:schemeClr val="bg1"/>
                </a:solidFill>
              </a:rPr>
              <a:t>% у людей с </a:t>
            </a:r>
            <a:r>
              <a:rPr lang="ru-RU" dirty="0" smtClean="0">
                <a:solidFill>
                  <a:schemeClr val="bg1"/>
                </a:solidFill>
              </a:rPr>
              <a:t>умеренными </a:t>
            </a:r>
            <a:r>
              <a:rPr lang="ru-RU" dirty="0">
                <a:solidFill>
                  <a:schemeClr val="bg1"/>
                </a:solidFill>
              </a:rPr>
              <a:t>нарушениями интеллекта. 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Ч</a:t>
            </a:r>
            <a:r>
              <a:rPr lang="ru-RU" dirty="0" smtClean="0">
                <a:solidFill>
                  <a:schemeClr val="bg1"/>
                </a:solidFill>
              </a:rPr>
              <a:t>асто </a:t>
            </a:r>
            <a:r>
              <a:rPr lang="ru-RU" dirty="0">
                <a:solidFill>
                  <a:schemeClr val="bg1"/>
                </a:solidFill>
              </a:rPr>
              <a:t>не </a:t>
            </a:r>
            <a:r>
              <a:rPr lang="ru-RU" dirty="0" smtClean="0">
                <a:solidFill>
                  <a:schemeClr val="bg1"/>
                </a:solidFill>
              </a:rPr>
              <a:t>диагностируются.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И</a:t>
            </a:r>
            <a:r>
              <a:rPr lang="ru-RU" dirty="0" smtClean="0">
                <a:solidFill>
                  <a:schemeClr val="bg1"/>
                </a:solidFill>
              </a:rPr>
              <a:t>меют </a:t>
            </a:r>
            <a:r>
              <a:rPr lang="ru-RU" dirty="0">
                <a:solidFill>
                  <a:schemeClr val="bg1"/>
                </a:solidFill>
              </a:rPr>
              <a:t>большое </a:t>
            </a:r>
            <a:r>
              <a:rPr lang="ru-RU" dirty="0" smtClean="0">
                <a:solidFill>
                  <a:schemeClr val="bg1"/>
                </a:solidFill>
              </a:rPr>
              <a:t>влияние на: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общее самочувствие, 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поведение,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личную независимость,</a:t>
            </a:r>
          </a:p>
          <a:p>
            <a:r>
              <a:rPr lang="ru-RU" dirty="0">
                <a:solidFill>
                  <a:schemeClr val="bg1"/>
                </a:solidFill>
              </a:rPr>
              <a:t>п</a:t>
            </a:r>
            <a:r>
              <a:rPr lang="ru-RU" dirty="0" smtClean="0">
                <a:solidFill>
                  <a:schemeClr val="bg1"/>
                </a:solidFill>
              </a:rPr>
              <a:t>роизводительность,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качество жизни,</a:t>
            </a:r>
          </a:p>
          <a:p>
            <a:r>
              <a:rPr lang="ru-RU" dirty="0">
                <a:solidFill>
                  <a:schemeClr val="bg1"/>
                </a:solidFill>
              </a:rPr>
              <a:t>с</a:t>
            </a:r>
            <a:r>
              <a:rPr lang="ru-RU" dirty="0" smtClean="0">
                <a:solidFill>
                  <a:schemeClr val="bg1"/>
                </a:solidFill>
              </a:rPr>
              <a:t>емью </a:t>
            </a:r>
            <a:r>
              <a:rPr lang="ru-RU" dirty="0">
                <a:solidFill>
                  <a:schemeClr val="bg1"/>
                </a:solidFill>
              </a:rPr>
              <a:t>в целом. </a:t>
            </a:r>
            <a:endParaRPr lang="ru-RU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60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laps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5057775"/>
            <a:ext cx="2695575" cy="1800225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38918" name="Picture 6" descr="kollegat_va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268413"/>
            <a:ext cx="4905375" cy="327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24" name="WordArt 12"/>
          <p:cNvSpPr>
            <a:spLocks noChangeArrowheads="1" noChangeShapeType="1" noTextEdit="1"/>
          </p:cNvSpPr>
          <p:nvPr/>
        </p:nvSpPr>
        <p:spPr bwMode="auto">
          <a:xfrm rot="5400000">
            <a:off x="-216073" y="1089199"/>
            <a:ext cx="2016075" cy="64730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1980</a:t>
            </a:r>
          </a:p>
        </p:txBody>
      </p:sp>
    </p:spTree>
    <p:extLst>
      <p:ext uri="{BB962C8B-B14F-4D97-AF65-F5344CB8AC3E}">
        <p14:creationId xmlns:p14="http://schemas.microsoft.com/office/powerpoint/2010/main" val="99822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Человек в центре поддержки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7" name="Рисунок 6" descr="kirjahylly (kuva: Sclera)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99853"/>
            <a:ext cx="1224022" cy="1308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066" y="1544420"/>
            <a:ext cx="1750893" cy="116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kollegat (kuva: Elina Vanninen)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046" y="1556792"/>
            <a:ext cx="2271256" cy="122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092" y="1399853"/>
            <a:ext cx="1287363" cy="12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71" y="3360158"/>
            <a:ext cx="1546141" cy="1546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302" y="3125355"/>
            <a:ext cx="1881981" cy="143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1260"/>
            <a:ext cx="2415325" cy="1617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039" y="5365369"/>
            <a:ext cx="883586" cy="1333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484" y="4986872"/>
            <a:ext cx="2681733" cy="178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217" y="5258358"/>
            <a:ext cx="2137669" cy="1440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930" y="2716348"/>
            <a:ext cx="3432563" cy="229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25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4" name="Picture 6" descr="laps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16113"/>
            <a:ext cx="2695575" cy="1800225"/>
          </a:xfrm>
          <a:prstGeom prst="rect">
            <a:avLst/>
          </a:prstGeom>
          <a:solidFill>
            <a:srgbClr val="00FF00"/>
          </a:solidFill>
        </p:spPr>
      </p:pic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37897" name="Picture 9" descr="perh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33375"/>
            <a:ext cx="1547812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37904" name="Picture 16" descr="kollegat_var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73238"/>
            <a:ext cx="1619250" cy="108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37907" name="Picture 19" descr="avustaja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33375"/>
            <a:ext cx="2159000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7913" name="Rectangle 25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37916" name="Picture 28" descr="l%E4%E4k%E4r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7200"/>
            <a:ext cx="1270000" cy="108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18" name="Picture 30" descr="kuljettaja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933825"/>
            <a:ext cx="1831975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20" name="Picture 32" descr="apuv%E4li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445125"/>
            <a:ext cx="2022475" cy="141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22" name="Picture 34" descr="ateri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300663"/>
            <a:ext cx="1558925" cy="113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24" name="Picture 36" descr="sisaliikunta_var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229225"/>
            <a:ext cx="960437" cy="143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26" name="Picture 38" descr="fyssari_vari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2963"/>
            <a:ext cx="2141538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28" name="Picture 40" descr="t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76250"/>
            <a:ext cx="2159000" cy="143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30" name="Picture 42" descr="kuvaamataito_vari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213100"/>
            <a:ext cx="823912" cy="123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32" name="Picture 44" descr="musiikki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229225"/>
            <a:ext cx="960438" cy="143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33" name="Rectangle 45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37935" name="Picture 47" descr="aidinkieli_vari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221163"/>
            <a:ext cx="1619250" cy="108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37" name="Picture 49" descr="joki_vari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868863"/>
            <a:ext cx="719138" cy="107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38" name="Rectangle 50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37940" name="Picture 52" descr="raitiovaunu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776913"/>
            <a:ext cx="1619250" cy="108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42" name="Picture 54" descr="olohuone1_vari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620713"/>
            <a:ext cx="1619250" cy="108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44" name="Picture 56" descr="ryhmakoti1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916113"/>
            <a:ext cx="1619250" cy="108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46" name="Picture 58" descr="haat3_vari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573463"/>
            <a:ext cx="2159000" cy="143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48" name="Picture 60" descr="apteekki1_vari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068638"/>
            <a:ext cx="1619250" cy="108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50" name="Picture 62" descr="kauppa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213100"/>
            <a:ext cx="1673225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52" name="Picture 64" descr="paivakoti1_vari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565400"/>
            <a:ext cx="1831975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53" name="Rectangle 65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37955" name="Picture 67" descr="konsertti1_vari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989138"/>
            <a:ext cx="1619250" cy="108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56" name="Rectangle 68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7958" name="WordArt 70"/>
          <p:cNvSpPr>
            <a:spLocks noChangeArrowheads="1" noChangeShapeType="1" noTextEdit="1"/>
          </p:cNvSpPr>
          <p:nvPr/>
        </p:nvSpPr>
        <p:spPr bwMode="auto">
          <a:xfrm>
            <a:off x="292274" y="260350"/>
            <a:ext cx="895350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3600" b="1" kern="10" dirty="0" smtClean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2020</a:t>
            </a:r>
            <a:endParaRPr lang="ru-RU" sz="3600" b="1" kern="10" dirty="0" smtClean="0"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63790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06613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chemeClr val="tx2"/>
                </a:solidFill>
              </a:rPr>
              <a:t>Родители как исполнители инструкций профессионалов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453" y="2876815"/>
            <a:ext cx="1935635" cy="201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34074"/>
            <a:ext cx="2855136" cy="324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4229"/>
            <a:ext cx="2878708" cy="287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860" y="5145533"/>
            <a:ext cx="1048188" cy="17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трелка влево 9"/>
          <p:cNvSpPr/>
          <p:nvPr/>
        </p:nvSpPr>
        <p:spPr>
          <a:xfrm>
            <a:off x="7020272" y="4242937"/>
            <a:ext cx="72008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Выгнутая вправо стрелка 14"/>
          <p:cNvSpPr/>
          <p:nvPr/>
        </p:nvSpPr>
        <p:spPr>
          <a:xfrm>
            <a:off x="5364088" y="4653136"/>
            <a:ext cx="792088" cy="170854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Выгнутая влево стрелка 18"/>
          <p:cNvSpPr/>
          <p:nvPr/>
        </p:nvSpPr>
        <p:spPr>
          <a:xfrm>
            <a:off x="2843808" y="4580888"/>
            <a:ext cx="803528" cy="165296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Стрелка влево 19"/>
          <p:cNvSpPr/>
          <p:nvPr/>
        </p:nvSpPr>
        <p:spPr>
          <a:xfrm>
            <a:off x="5760132" y="4077072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1979712" y="40770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38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Родители как члены семьи и партнеры профессионалов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147248" cy="4569371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84784"/>
            <a:ext cx="4678863" cy="33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909" y="2204864"/>
            <a:ext cx="1732082" cy="227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1631273" cy="198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Двойная стрелка влево/вправо 3"/>
          <p:cNvSpPr/>
          <p:nvPr/>
        </p:nvSpPr>
        <p:spPr>
          <a:xfrm>
            <a:off x="1403648" y="3815332"/>
            <a:ext cx="792088" cy="2423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591" y="3789361"/>
            <a:ext cx="811213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5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Конвенция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ООН о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правах инвалидов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4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Подписана </a:t>
            </a:r>
            <a:r>
              <a:rPr lang="ru-RU" sz="4000" b="1" dirty="0">
                <a:solidFill>
                  <a:schemeClr val="tx2">
                    <a:lumMod val="75000"/>
                  </a:schemeClr>
                </a:solidFill>
              </a:rPr>
              <a:t>Россией 24-9-2008</a:t>
            </a:r>
            <a:endParaRPr lang="ru-RU" sz="4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Ратифицирована Россией</a:t>
            </a:r>
            <a:r>
              <a:rPr lang="ru-RU" sz="4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4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25-9-2012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75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7000" contrast="40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Статья </a:t>
            </a:r>
            <a:r>
              <a:rPr lang="ru-RU" b="1" dirty="0" smtClean="0"/>
              <a:t>25: Здоровье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00200"/>
            <a:ext cx="8291264" cy="4997152"/>
          </a:xfrm>
        </p:spPr>
        <p:txBody>
          <a:bodyPr>
            <a:normAutofit fontScale="70000" lnSpcReduction="20000"/>
          </a:bodyPr>
          <a:lstStyle/>
          <a:p>
            <a:r>
              <a:rPr lang="ru-RU" sz="3400" dirty="0" smtClean="0"/>
              <a:t>Государства… предоставляют </a:t>
            </a:r>
            <a:r>
              <a:rPr lang="ru-RU" sz="3400" dirty="0"/>
              <a:t>те услуги в сфере здравоохранения, которые необходимы инвалидам </a:t>
            </a:r>
            <a:r>
              <a:rPr lang="ru-RU" sz="3400" dirty="0" smtClean="0"/>
              <a:t>по </a:t>
            </a:r>
            <a:r>
              <a:rPr lang="ru-RU" sz="3400" dirty="0"/>
              <a:t>причине их инвалидности, включая раннюю диагностику, </a:t>
            </a:r>
            <a:r>
              <a:rPr lang="ru-RU" sz="3400" dirty="0" smtClean="0"/>
              <a:t>коррекцию </a:t>
            </a:r>
            <a:r>
              <a:rPr lang="ru-RU" sz="3400" dirty="0"/>
              <a:t>и услуги, призванные свести к минимуму и предотвратить дальнейшее возникновение инвалидности, в том числе среди детей и пожилых;</a:t>
            </a:r>
          </a:p>
          <a:p>
            <a:r>
              <a:rPr lang="ru-RU" sz="3400" dirty="0"/>
              <a:t>О</a:t>
            </a:r>
            <a:r>
              <a:rPr lang="ru-RU" sz="3400" dirty="0" smtClean="0"/>
              <a:t>рганизуют </a:t>
            </a:r>
            <a:r>
              <a:rPr lang="ru-RU" sz="3400" dirty="0"/>
              <a:t>эти услуги </a:t>
            </a:r>
            <a:r>
              <a:rPr lang="ru-RU" sz="3400" dirty="0" smtClean="0"/>
              <a:t>как </a:t>
            </a:r>
            <a:r>
              <a:rPr lang="ru-RU" sz="3400" dirty="0"/>
              <a:t>можно ближе к местам </a:t>
            </a:r>
            <a:r>
              <a:rPr lang="ru-RU" sz="3400" dirty="0" smtClean="0"/>
              <a:t> проживания </a:t>
            </a:r>
            <a:r>
              <a:rPr lang="ru-RU" sz="3400" dirty="0"/>
              <a:t>этих людей, в том числе в сельских районах;</a:t>
            </a:r>
          </a:p>
          <a:p>
            <a:r>
              <a:rPr lang="ru-RU" sz="3400" dirty="0" smtClean="0"/>
              <a:t>Предоставляют инвалидам </a:t>
            </a:r>
            <a:r>
              <a:rPr lang="ru-RU" sz="3400" dirty="0"/>
              <a:t>услуги того же качества, что и другим лицам, </a:t>
            </a:r>
            <a:r>
              <a:rPr lang="ru-RU" sz="3400" dirty="0" smtClean="0"/>
              <a:t>на </a:t>
            </a:r>
            <a:r>
              <a:rPr lang="ru-RU" sz="3400" dirty="0"/>
              <a:t>основе свободного и информированного согласия </a:t>
            </a:r>
            <a:r>
              <a:rPr lang="ru-RU" sz="3400" dirty="0" smtClean="0"/>
              <a:t>посредством повышения </a:t>
            </a:r>
            <a:r>
              <a:rPr lang="ru-RU" sz="3400" dirty="0"/>
              <a:t>осведомленности о правах человека, достоинстве, самостоятельности и нуждах инвалидов за счет обучения и принятия этических стандартов для государственного и частного </a:t>
            </a:r>
            <a:r>
              <a:rPr lang="ru-RU" sz="3400" dirty="0" smtClean="0"/>
              <a:t>здравоохранения.</a:t>
            </a:r>
            <a:endParaRPr lang="ru-RU" sz="3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425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7000" contrast="40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71420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Статья</a:t>
            </a:r>
            <a:r>
              <a:rPr lang="ru-RU" b="1" dirty="0"/>
              <a:t> </a:t>
            </a:r>
            <a:r>
              <a:rPr lang="ru-RU" b="1" dirty="0" smtClean="0"/>
              <a:t>19: </a:t>
            </a:r>
            <a:r>
              <a:rPr lang="ru-RU" b="1" dirty="0"/>
              <a:t>Самостоятельный образ жизни и вовлеченность в местное сообщество</a:t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276872"/>
            <a:ext cx="8219256" cy="4320480"/>
          </a:xfrm>
        </p:spPr>
        <p:txBody>
          <a:bodyPr>
            <a:normAutofit fontScale="85000" lnSpcReduction="10000"/>
          </a:bodyPr>
          <a:lstStyle/>
          <a:p>
            <a:r>
              <a:rPr lang="ru-RU" sz="2800" dirty="0" smtClean="0"/>
              <a:t>Государства признают равное </a:t>
            </a:r>
            <a:r>
              <a:rPr lang="ru-RU" sz="2800" dirty="0"/>
              <a:t>право всех инвалидов жить в обычных местах </a:t>
            </a:r>
            <a:r>
              <a:rPr lang="ru-RU" sz="2800" dirty="0" smtClean="0"/>
              <a:t>проживания, и </a:t>
            </a:r>
            <a:r>
              <a:rPr lang="ru-RU" sz="2800" dirty="0"/>
              <a:t>принимают </a:t>
            </a:r>
            <a:r>
              <a:rPr lang="ru-RU" sz="2800" dirty="0" smtClean="0"/>
              <a:t>меры </a:t>
            </a:r>
            <a:r>
              <a:rPr lang="ru-RU" sz="2800" dirty="0"/>
              <a:t>для того, чтобы содействовать </a:t>
            </a:r>
            <a:r>
              <a:rPr lang="ru-RU" sz="2800" dirty="0" smtClean="0"/>
              <a:t>их </a:t>
            </a:r>
            <a:r>
              <a:rPr lang="ru-RU" sz="2800" dirty="0"/>
              <a:t>полному </a:t>
            </a:r>
            <a:r>
              <a:rPr lang="ru-RU" sz="2800" dirty="0" smtClean="0"/>
              <a:t>включению </a:t>
            </a:r>
            <a:r>
              <a:rPr lang="ru-RU" sz="2800" dirty="0"/>
              <a:t>в местное сообщество, </a:t>
            </a:r>
            <a:r>
              <a:rPr lang="ru-RU" sz="2800" dirty="0" smtClean="0"/>
              <a:t>обеспечивая</a:t>
            </a:r>
            <a:r>
              <a:rPr lang="ru-RU" sz="2800" dirty="0"/>
              <a:t>, чтобы:</a:t>
            </a:r>
          </a:p>
          <a:p>
            <a:r>
              <a:rPr lang="ru-RU" sz="2800" i="1" dirty="0"/>
              <a:t>a</a:t>
            </a:r>
            <a:r>
              <a:rPr lang="ru-RU" sz="2800" dirty="0"/>
              <a:t>) инвалиды имели возможность выбирать наравне с другими людьми свое место жительства и то, где и с кем проживать, и не были обязаны проживать в каких-то определенных жилищных условиях;</a:t>
            </a:r>
          </a:p>
          <a:p>
            <a:r>
              <a:rPr lang="ru-RU" sz="2800" i="1" dirty="0"/>
              <a:t>b</a:t>
            </a:r>
            <a:r>
              <a:rPr lang="ru-RU" sz="2800" dirty="0"/>
              <a:t>) инвалиды имели доступ к разного рода оказываемым на дому, по месту жительства </a:t>
            </a:r>
            <a:r>
              <a:rPr lang="ru-RU" sz="2800" dirty="0" smtClean="0"/>
              <a:t>услугам </a:t>
            </a:r>
            <a:r>
              <a:rPr lang="ru-RU" sz="2800" dirty="0"/>
              <a:t>на базе местного сообщества, включая персональную </a:t>
            </a:r>
            <a:r>
              <a:rPr lang="ru-RU" sz="2800" dirty="0" smtClean="0"/>
              <a:t>помощь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930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3">
                <a:lumMod val="40000"/>
                <a:lumOff val="60000"/>
              </a:schemeClr>
            </a:gs>
            <a:gs pos="0">
              <a:srgbClr val="FFFF00"/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70000">
              <a:srgbClr val="BBB8A9"/>
            </a:gs>
            <a:gs pos="91000">
              <a:schemeClr val="accent3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Закрытие интернатов 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28799"/>
            <a:ext cx="4464496" cy="5112569"/>
          </a:xfrm>
        </p:spPr>
        <p:txBody>
          <a:bodyPr>
            <a:normAutofit fontScale="55000" lnSpcReduction="20000"/>
          </a:bodyPr>
          <a:lstStyle/>
          <a:p>
            <a:r>
              <a:rPr lang="ru-RU" sz="5100" dirty="0" smtClean="0"/>
              <a:t>Перемещение к самостоятельной </a:t>
            </a:r>
            <a:r>
              <a:rPr lang="ru-RU" sz="5100" dirty="0"/>
              <a:t>жизни</a:t>
            </a:r>
            <a:br>
              <a:rPr lang="ru-RU" sz="5100" dirty="0"/>
            </a:br>
            <a:r>
              <a:rPr lang="ru-RU" sz="5100" dirty="0"/>
              <a:t>в </a:t>
            </a:r>
            <a:r>
              <a:rPr lang="ru-RU" sz="5100" dirty="0" smtClean="0"/>
              <a:t>местном сообществе </a:t>
            </a:r>
            <a:r>
              <a:rPr lang="ru-RU" sz="5100" dirty="0"/>
              <a:t>или в </a:t>
            </a:r>
            <a:r>
              <a:rPr lang="ru-RU" sz="5100" dirty="0" smtClean="0"/>
              <a:t>социальных домах. </a:t>
            </a:r>
          </a:p>
          <a:p>
            <a:r>
              <a:rPr lang="ru-RU" sz="5100" dirty="0" smtClean="0"/>
              <a:t>Многие </a:t>
            </a:r>
            <a:r>
              <a:rPr lang="ru-RU" sz="5100" dirty="0"/>
              <a:t>из этих людей </a:t>
            </a:r>
            <a:r>
              <a:rPr lang="ru-RU" sz="5100" dirty="0" smtClean="0"/>
              <a:t>жили в учреждениях всю жизнь и требуют значительной ежедневной поддержки.</a:t>
            </a:r>
          </a:p>
          <a:p>
            <a:r>
              <a:rPr lang="ru-RU" sz="5100" dirty="0" smtClean="0"/>
              <a:t>Родственники хотят, чтобы инвалид остался в «безопасном» закрытом учреждении.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 descr="http://becausewecare1.files.wordpress.com/2012/09/arc-photo-of-concregate-c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33056"/>
            <a:ext cx="3369969" cy="25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877" y="1128399"/>
            <a:ext cx="4137323" cy="27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27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rgbClr val="FFFF00"/>
                </a:solidFill>
              </a:rPr>
              <a:t/>
            </a:r>
            <a:br>
              <a:rPr lang="ru-RU" sz="4900" b="1" dirty="0" smtClean="0">
                <a:solidFill>
                  <a:srgbClr val="FFFF00"/>
                </a:solidFill>
              </a:rPr>
            </a:br>
            <a:r>
              <a:rPr lang="ru-RU" sz="4900" b="1" dirty="0" smtClean="0">
                <a:solidFill>
                  <a:srgbClr val="FFFF00"/>
                </a:solidFill>
              </a:rPr>
              <a:t>Что такое психическое здоровье?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Официально</a:t>
            </a:r>
            <a:endParaRPr lang="fi-FI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С</a:t>
            </a:r>
            <a:r>
              <a:rPr lang="ru-RU" b="1" dirty="0" smtClean="0">
                <a:solidFill>
                  <a:srgbClr val="FFFF00"/>
                </a:solidFill>
              </a:rPr>
              <a:t>остояние благополучия, при котором человек может реализовать свой собственный потенциал, справляться с обычными жизненными стрессами, продуктивно и плодотворно работать, а также вносить вклад в жизнь своего сообщества</a:t>
            </a:r>
            <a:r>
              <a:rPr lang="ru-RU" dirty="0" smtClean="0">
                <a:solidFill>
                  <a:srgbClr val="FFFF00"/>
                </a:solidFill>
              </a:rPr>
              <a:t>.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На самом деле</a:t>
            </a:r>
            <a:endParaRPr lang="fi-FI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Критерии психического здоровья социально и культурно детерминированы.</a:t>
            </a:r>
          </a:p>
          <a:p>
            <a:r>
              <a:rPr lang="ru-RU" sz="2000" b="1" dirty="0" smtClean="0">
                <a:solidFill>
                  <a:srgbClr val="FFFF00"/>
                </a:solidFill>
              </a:rPr>
              <a:t>Менялись в истории.</a:t>
            </a:r>
          </a:p>
          <a:p>
            <a:r>
              <a:rPr lang="ru-RU" sz="2000" b="1" dirty="0" smtClean="0">
                <a:solidFill>
                  <a:srgbClr val="FFFF00"/>
                </a:solidFill>
              </a:rPr>
              <a:t>Ответственность за определение психической болезни лежит на враче, обществе и самом пациента. </a:t>
            </a:r>
            <a:endParaRPr lang="fi-FI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33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rgbClr val="92D050"/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70000">
              <a:srgbClr val="BBB8A9"/>
            </a:gs>
            <a:gs pos="97000">
              <a:srgbClr val="92D050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Проблемы пожилых родителей инвалидов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4618856" cy="4493096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/>
              <a:t>Собственное </a:t>
            </a:r>
            <a:r>
              <a:rPr lang="ru-RU" sz="2800" dirty="0"/>
              <a:t>здоровье </a:t>
            </a:r>
            <a:endParaRPr lang="ru-RU" sz="2800" dirty="0" smtClean="0"/>
          </a:p>
          <a:p>
            <a:r>
              <a:rPr lang="ru-RU" sz="2800" dirty="0" smtClean="0"/>
              <a:t>Одиночество</a:t>
            </a:r>
          </a:p>
          <a:p>
            <a:r>
              <a:rPr lang="ru-RU" sz="2800" dirty="0" smtClean="0"/>
              <a:t>Транспорт</a:t>
            </a:r>
          </a:p>
          <a:p>
            <a:r>
              <a:rPr lang="ru-RU" sz="2800" dirty="0" smtClean="0"/>
              <a:t>Физические и эмоциональные нагрузки</a:t>
            </a:r>
          </a:p>
          <a:p>
            <a:r>
              <a:rPr lang="ru-RU" sz="2800" dirty="0" smtClean="0"/>
              <a:t>Бедность</a:t>
            </a:r>
          </a:p>
          <a:p>
            <a:r>
              <a:rPr lang="ru-RU" sz="2800" dirty="0" smtClean="0"/>
              <a:t>Отсутствие помощи</a:t>
            </a:r>
          </a:p>
          <a:p>
            <a:r>
              <a:rPr lang="ru-RU" sz="2800" dirty="0" smtClean="0"/>
              <a:t>Преступность</a:t>
            </a:r>
          </a:p>
          <a:p>
            <a:r>
              <a:rPr lang="ru-RU" sz="2800" dirty="0" smtClean="0"/>
              <a:t>Депрессия</a:t>
            </a:r>
          </a:p>
          <a:p>
            <a:endParaRPr lang="ru-RU" dirty="0"/>
          </a:p>
        </p:txBody>
      </p:sp>
      <p:sp>
        <p:nvSpPr>
          <p:cNvPr id="4" name="AutoShape 2" descr="data:image/jpeg;base64,/9j/4AAQSkZJRgABAQAAAQABAAD/2wCEAAkGBxQTEhUUExQVFRUUFRIUFxQUFBQVFRUXFxQXFxUVFBQYHCggGBolHBQUITEhJSkrLi4uFx8zODMsNygtLisBCgoKDg0OGxAQGiwkHCQsLCwsLCwsLCwsLCwsLCwsLCwsLCwsLCwsLCwsLCwsLCwsLCwsLCwsLCwsLCwsLCwsLP/AABEIAKsA5AMBIgACEQEDEQH/xAAcAAACAgMBAQAAAAAAAAAAAAAEBQMGAAIHAQj/xAA8EAABAwIDBQYFAwMEAQUAAAABAAIRAyEEEjEFQVFhcQYiMoGRsRMjocHRQuHwUmLxBxQzcqIVFiRDkv/EABkBAAMBAQEAAAAAAAAAAAAAAAIDBAEABf/EACURAAICAgEEAgIDAAAAAAAAAAABAhEDITESIjJBBGFCURMUM//aAAwDAQACEQMRAD8A7K3Rb01GNFJTRsBEi0rVQ0FxsALrdVXtNtLO4UKdzMmDqRu6DVCgxNtjaTq772aNG/lbYUHh5yPqShTTaCWgkwe8Rx6o+jSAECZ6n2QyYcUTZZsQpLCwUNNjhu9ltGpn/KVJj4o2bM2UjBp+VDQm3DpqjcvJBYZjRHBTBeNp/wCFtkmZEBGgTZjVpUat4grMqIwmw2JiA7TjwTVhtZIXtW2ExppmLlvD7tRKVci5474HocpED8YEgjQ6I1pRsnQn24PYrinao/Ncu17dPsVxTtSPmuWZfAbh8xNh1LCiwymUUixGP8JQDEwd4SgGrIcmzMXrRcdQshYzUdQi9mejtvZsfJb0CavSXs5V+S3oE1LlVF6IZcmhWKSnTkLFpg/Gi2prUaLammMATdp9rGk3IzxOBuP0j8lVXZLw0PqOMuPdBm/EgHdukpvt9rXFxJtM/hV+iATeYAs0RHmhemMirR61rnHUQbhotA/m8pvg8FF7R6yoKVLLci5Rba5KWxq3we4ggDeegUVU3FrBaV6pg3G7+BD1alx9um4JMpD4RDqVf00RlAg3QlEiLAIimyBx6rFZzCs17qZnH1QtJE0XpkQGTOYoiFu5x5KIO5IzEeRxUbqcb1ITC1z2uUJp5hKmV0T3SbclYaYsqzW0hONk4nMy50t5biig/QnJHdgm3j7FcX7Tf8rl2fb59iuMdpP+VyLP/mdg8xLhlKtMMFKVEyxIxx7pQLAjnDulCUxZdHk2R5CxguOoUgCwajqFqezmtHYOzrflN6BM3ILs8z5LegTJ1NVR4IJck2F8KxRUjAhYtMHo0Q2MxBaLDUIhq0rNkREpwspG0nucSDvk/uocLpoAG6niVY8ZhMskiTwHskGKaXNDR3Rvj7cSlyVDYu9Ej6pe73PAcAFqaliAvaVWcwEaeetveVq+nbpdJmyiCB3Dmeq0DjmAPUELY19LG+ttyjmZ5c96n5KUg6m7uxfWEyZUAGk/VIqTyOI+6JwFYuPdmP6jeeOUb/ZHH6Akh0yoRc6fyyJpuBi4vuSipUI0DyBr3BHohW132LTA4GWu+oTOBaRZw1eOalVDaYOtjP8ALomniQ6w4oupGdLCPJavHJTUnW5qJ1VczkQPC1w+KNN1tDAI4ypHsQuJp3ELlyDOqD9uPkA8iuOdoD81y6ztE90DkuR7fPzHJmfwF/H8hZhlKocOVMFCyxGVPCeiGpCyJee6VBQ0XI1noCxtnNnSR7qZrbKJ7ViezZLR2PYe06fwhcaBNBjqZ3hcowriGala/wC8fucfVXKSo85p2dSdi2TqsXM6dWoR4j6rFvUjKZ24aLamtBoqz2w2+aADWmCbmNeQCOclGNsHHBzl0oY7fqBo67lRNsY0sIBsDFhvnQBQM2waph+YX3k36lRbUwr6x7r3Na+zgLPdGjc+5nIQpv54z0V/15Q3yQYXtC0OLT3Y0B1dyAiSbJs/aLzHynCbyYE+v4XvZ7YFOnOVomLGJ6mUxx74dljpy1XSdRs2CblQpa551AG65cbeQatXVHC0sE7wwm+6czymIhwHovBQF7WsQdYI4hLUxrigHC4VwLyHtc50SHsa4XgEtb+mydYTFhkZBYd3dAA5oGhJMARJDRNxx0taxUmJ2A0kOqOe4cJhg4d0Il9A0uCbEdqaTJBqNtqGy8+cWU2z+0FCuMofTd/ae67hoeqixuxmupObSY28EEAe6pGJ7K4mm41MkwdARIE2IARtC1t1R0KtTaLNsOBUeHblflBgOGZvIgw4fUIDC/EcxrqoywfPTeoK+HqVnAMeW5RAM2IJBM2M6NQ2MSaLJWxOUceiGw9dxEtbOsXVex1KvSEFwGYwAb2kCQ8R/V/SrNiNrUqLRBY1ot5BbYLYLXxNRurbdUVQrh5AJAki1gUE/tPhX2cQZtYT9UVSyuLWthzZEb7IlyBLgJ2ydei5Ft7/AJHLr22dmkMLqZJgEmmTNhqWE3BHDkuPbbdL3FM+Q+0V8fkW4cohB4YoolRtFkTY+EqCkp47pUFJCgmE0zZav1C2paLVxuOqBchvgds/40HSfdOWUPkpKRdXVo81y2HNxQCxL5Xq6juo+gBouc9qsOalV7zoxzgPKAFePjmAVUu0NbuugavcCt+UqgH8J95XcZgS1gPFSU6tgBewP2K92jjgMPJ3Sefmvdj4JzWh1Szi3ThN46qCK3o9Gb1ssOCrBrGGbgSR1Gnsl2KrZt8nihKla8R0HEKFklOlO9Cow6dk1IGeQvKOpySBoCdJjzQpcAJN72HFR1sQYBsI4bkuXaGu4d1sHcFpgtOYToTpDjw1HmmuHqsezKYBiC0xP79VX8Ht8CzhfjMJgNpUnC7AY5tTI5EKljkGf+nBo8bvf2U9Oi06ZuuUwlTNstmG06vRpkfUEIh+NrOs0Ob/AHPygDpAkpikgXGfs82+8NaGN1OvK9iRw90Js6nlIEHjPHqVo7DMa4uLy5xu6XTJ/qjcisPVBGvXihbthRjSPdu4I1KJgS4AlvWJjzgJdsrY9MD4jjnLgC0vg2IkQE/fZubmPolNAZXGmRaMzI303E5YG/KZHojetgV6Kr2uwVR9ZsNOUGW5W6cpAVo7EMLzcGxcYOu4aIg4NxIAd3fOUdhdmZ35WvfTGU5jTMGOE80SbcrFSSUWkNMftClQh1Wo1gkCCe8ZOgbqVwbbFQS6J1daN2YxHku4YvZmHwtKpVbTbnykB7u+8uNm9519fZcT22Ghx9EzJtCcWtoUYQoxCYJGgKSZbDgye6VBSKnOhUFNAg2TsNljbuHULdlB3wzUj5bSAXmzQToJO9a4ZwJa4GbiwWqDsyU1XJ0B2G/+P5KkVH3KtdXtNRbT+G4OB0mJH0VRrC5O7iq1wedFOzUvWLVYuDo7/wDA7sKr9oMMZy8XsjmCL+ytZxtOPG31CrvaLEBzmupuDiBMAg6H8Eovk7xs74rrIUztVQzd1sAR3ucJnQxXxqbX2usq0mVM73Nc4FxFrGOSDwL2gljBDQbTqvPvZ6b4C6lEkD+GFlGjoi6n7LQmLcU1KgGwNwiSef8APqtMPTBPHnwRuJpaN3amPotIygLpo6AZhsKyQC0HqAmFKjTFwxv/AOQlLa0X05lCPxVSsS2lZo1qagdOJWRCav2WSptRjIEiTuFz5BA1MWKpIzQ0WPP0UOBwDad7udvcbk9OCWbS2FULnGlUgOJMXBBPAopN0Coxsc1MJT0EStsCyLcbKhuw9ag8/PqSNQ4gt9k+2bt6CCRpqN3UFB174C6XRdcbT+UJ5/z6JHWpkNaSC9gktLTFSnOuU7xyWlbtA1w5RFyisBig+zYtbzTrUuBKTXJ5Qxri2zqb+pyP8xofoiqOOdTe12U21gjTQ7+aWbUwDRNRtnDcP1co4ozZ2Be1ku8TocSTpyAXRtMGcY0e9otpmpYw1rZIbmBvGphcj262XuurjtjshmrOd8V4FQ5w0aNnchP/AGXSHie8+Y/CbPJehEMbRSsL3dUZ8YcVcG9l8M0SWPcebjCnobHoN/8AoJ9SktRfI5OS4Kjg8KalhA5lPNg9kC+tTD3tLS5uZomS2bgHdaU9p0abBLaIHUflT7S2kKbKVZghzajIgWu4Ag+RKZFYl6YuTyv2XqnsjD0aTslGm1jQXxlBEgG5neuA1K7yWxq+TAgLvPaTE5cFXdv+E/1Ij7rgtZvebxAW53VIDCrtk2JwNZjC9+VrRrNQT0A3oek8kam6zaJOX8/RSs0SotNqhrTSdmkLFLCxPEludgKQ4nzKlwdNlN0gWOsFLG1y4wNUDtLbYYcjO+7ef0jpxXl9TPRcUi84DENJMehVe2j8uu7hDT0mUiwnaJ7HDMBG+N3NMsXX+LVkXljRPG9kSnYUUiwUKstCnpw5wtoEjp1ogHf9kdgcRB8iqFIXJBGJccxjmpqVKY9UNmkHmd+qZbMI81j2zeELcZSBflc6GDWLFx4cgmAxVNrRAAGmUWW218HLYb4tQZiD/lVPE4fGgTDH8QJBRNNcGLuRdMPWBjTVTQJjeuf4XG4xtzSjlY/VN6G2sTbNh6nVon6LV9mOH6YX2rwTSA8a6H8qqswpmxtyVuG3KLwBV7p0h4LT9VtRp0H+CAOM291zjbs1NpU0Kti7GLnNe6Ybe95TnFObTeSDEievIcUbTOa1Md0WzRby4phhsA1pzES7+o3P7I0hbnW2KsFTqO79SkQ0XDcwnq4fZNq2La5rgLEWLTqJ06jmpcTWyi1v2Ve2fTdUrOd+hpIJB4GQ31JWXWgH3bGW2qTiW5Y0gyk1Wk872/VMNrbQB7u9LnGyGbpmxWiGtTq6Zh9UHUdiBo4G+ko+bdEOPwluQxRFFXF13ENdvdCYV2Z/9uzRrqzN94bc28lthmg1NJytc78KNxy1cPOrWPd5mAmY9yQvJqLLb26xcYB4B8Tqbf8Ayk+y5FU8SvHbLH5qFJnGoXHyb+SqRvKP5L76FfHXYR4xtmjiR9T+ya4LZD6jM7RaYS3FeJo5+wK6n2Rw4GDpz+oOPqUrD5B5XUTmlXDOaYIKxdSq7DY4zCxVE1nOtt1/gMyNPfd43Dd/aFVWOhHbYrZnJdmXkrg9F8m/xCrzsRg/2zXwJuAehVIpssr/AIFmXA0hxDj6uTsXsz2gWrUBdMoqk/unzShxI03Iihi4EEarE9jmtDinVgQjcBWhJ6+4hF7P4nciT2Z+I3GIlzj0HopH1RE2F0BgHyY6/UqSphXkx+nimXYFEL9oljtPupTt02IFuIWU8AHG4n2nmim4MN0aNNCtimdogdt2i+1VgJ0EiSpsL2ZoueKnww2LgXAPNwGvRF7N2Y0u+IWid3JPAQE1X7EznWka0qIb+yFxOMgwFm0MXkEquY3aUSZiSIt7IZSoCMWxpjKwc0+gha1a7KVKG6b+JJ1PWUnw+NyFhqAgGRz65dVm0a4OWOoHHnCHrGOJE2oDBPicb8uAUudDsZAbvuSTxXv5SmxiWidr7Hn+FE3d5fdeA90/zcvKQvfkhbCSNME+Pju4Na0ep/KA2nVivr4abBx1MovCzkq2s6oB7BJdr1pr1ORA9An4X3InzcHm16+YsHAOPqlVEIms6Z5NUOHCHLK5tnQVRRBXM1ByDvsF1vYcijSbwY32XJabc1Qj/qPUn9l2em0MyjgAPQIsC5FZnpBzG2WKVhssVJOfPmKhzjKhNNq9IBmCtQ5eRKMo8nqWmS0aZ3K5h8Yei3+z7qn0Kt1ZaFbNTpDeGn0lFjb2EkrRHV1t5qfBUw54Gq1dTuf5ZEYNwBPkjjyMnwTOab8r+S0bXLRbet3V4puNpcY8glZxZMx0Wy5BirQ0oYyHjonbMZYHiqdScUSzHEanRdGbRrjZacPj2jU6nSOCLou+I7+0ed1TKGINZ7aTbF0zG6N/1V+2bgwyG8FRFtoROkM8MICir1/op4jRLcZQmQdDzhG3SEJJsT7Sx0h7v007f9jwCSU6GaC50ETvE8bJxthgGSmACLkTvP4Vd2pRYwhoG4yeJ5JEmOX0GPfkbmIzG1zJ69AEe+mMwuCQ0D7n6n6KuYcVahbTkkTpp3eZV72ds8BoBjcglk6TpOhVUZ4fNRFv3T9+BYXAQR0KHrbKgw13GxQ/yRZymhS2nY+XsvKTYg33WRVei5k5hH+EO10NnkCuGp6IsEy0GIdVcfIKn4qpNR5G97vdW6lVhjCNzHuvzVGY/f1KoxCMoT+knovaOnkvHHueY9ls2zT0Snu39mm3Z+lnxLBxqsHpC65iqUwVzHsNRzYlnJz3egK6dtCrlVGPxbJsvKDqDO6FiV09qQF6mdaFUzgTTClLidFL8FF4bDRqpZ01suiiPCYa8nVWDCmAJ3GyCp0foisK+3mksoiqCYkz90SCNBG9CfF1XrqxOlv3WLQbPNoV/wBLb/nog6LCLb95RlLDknuiefBTZBSEuMnVFZy0aUqUD8pVtHGjwt8yvNo7SJs1AMFxPELVH2BKXpFy7B4HI41nSSWQJ3SVcMM4zKA2a5rWtA3tATGmI0VH40St7D6TpUlZsj7aygKVaPZMKO5cnYLVFY7R0nNAeAYbItuB9gqxVGV2ZxzucJF5yzobLqlSmHC/85Kg9q8EaHzaIAzyDbwndHWCgnGthwnejNg0g59h4bZiO8TvhXKm2Aqv2Jpd2SrQ8wFFOTbBnyCVSc4KkBzP5BCGr3kxwzIaTxQWc9GuKo52ub5jruVUxQLGuBEEAyOiuQakvabC5mFzRcDdvE3TMcvQUJVor+PMU6hjw0mj6En7KiM09Fedu1Io1zzDR6BUdouOquhpGT2w2uLDzXr7NK0qnT+b1mMdDD5pSWkEyw/6bUprg8KZPqQF0jE4XMFRP9MqfeqHg1g9SfwulUwqsa7STK+4r79n3WJ8+ndYi6ELs5LitiZbxKCfRAV9r0xGm5IMfSE6KSf7PTgyvvpEjgvcPSnNruR2MWbJaCXeSUhwue2DEEdVPQc3ry1KZ1KLSRICVVzBMLWjUwiptKJ0CS43GF539V7XMm6iY0LFs6RqKaiq0Xm/hHE29An9Ki0YYVABnJgu1PlOnkkWJcTM3QvK7pCmi67F2iHtFxIViwe0BMGIXK9kV3NrsgkSb87K6Od9kam0LcUyy1TBBGhTXCd6CEnoHuJlsw2CojsVLgaBnl0S/aODa9ha4TIP+UwxDiAYWaZuUHzRZNCVJlc2Dsg025WudaO/AAJ393QpnjqZHRMWiNFHiWgtM8F5rQzqtiCm2XJpU3NG4SgcELooGah/m5LDYVSasrMBEKQLWExcCyp9q9gvfRd8HvEkOLenD0XM6Le8AbXuDqOq7nU/K5T2npgY94AiYJjjl1VGHK3cQvaF7xfyCg2j4UU/xfzghsfu6j3TF6CZd/8ATwQH9Wj0H7rolMrnXY3wn/v9l0Cge6qcXiS5fJntSvBWILEeJeI7Fn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-974725"/>
            <a:ext cx="271462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28800"/>
            <a:ext cx="21717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33" y="4005064"/>
            <a:ext cx="43815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54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600">
              <a:srgbClr val="D4EAAF"/>
            </a:gs>
            <a:gs pos="61000">
              <a:srgbClr val="92D050"/>
            </a:gs>
            <a:gs pos="0">
              <a:srgbClr val="92D050"/>
            </a:gs>
            <a:gs pos="23296">
              <a:srgbClr val="CCE7A4"/>
            </a:gs>
            <a:gs pos="21992">
              <a:srgbClr val="C4E498"/>
            </a:gs>
            <a:gs pos="19385">
              <a:srgbClr val="B3DD80"/>
            </a:gs>
            <a:gs pos="14170">
              <a:srgbClr val="92D050"/>
            </a:gs>
            <a:gs pos="51000">
              <a:schemeClr val="bg2">
                <a:tint val="45000"/>
                <a:shade val="99000"/>
                <a:satMod val="350000"/>
              </a:schemeClr>
            </a:gs>
            <a:gs pos="70000">
              <a:srgbClr val="BBB8A9"/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Услуги для </a:t>
            </a:r>
            <a:r>
              <a:rPr lang="ru-RU" b="1" dirty="0" smtClean="0">
                <a:solidFill>
                  <a:srgbClr val="00B050"/>
                </a:solidFill>
              </a:rPr>
              <a:t>семей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5"/>
            <a:ext cx="9155360" cy="4320481"/>
          </a:xfrm>
        </p:spPr>
        <p:txBody>
          <a:bodyPr>
            <a:normAutofit fontScale="85000" lnSpcReduction="20000"/>
          </a:bodyPr>
          <a:lstStyle/>
          <a:p>
            <a:endParaRPr lang="ru-RU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/>
              <a:t>Технические средства реабилитации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/>
              <a:t>Ремонт квартиры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/>
              <a:t>Личный помощник </a:t>
            </a:r>
            <a:endParaRPr lang="ru-RU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/>
              <a:t>Транспорт </a:t>
            </a:r>
            <a:endParaRPr lang="ru-RU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/>
              <a:t>Реабилитация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/>
              <a:t>Кризисный уход и проживание</a:t>
            </a:r>
            <a:r>
              <a:rPr lang="fi-FI" sz="2800" dirty="0" smtClean="0"/>
              <a:t> </a:t>
            </a:r>
            <a:endParaRPr lang="ru-RU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/>
              <a:t>Помощь по дому (уборка, предоставление горячего питания)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/>
              <a:t>Домашний медицинский уход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/>
              <a:t>Дневная </a:t>
            </a:r>
            <a:r>
              <a:rPr lang="ru-RU" sz="2800" dirty="0" smtClean="0"/>
              <a:t>занятость</a:t>
            </a:r>
            <a:r>
              <a:rPr lang="fi-FI" sz="2800" dirty="0"/>
              <a:t/>
            </a:r>
            <a:br>
              <a:rPr lang="fi-FI" sz="2800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097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Трудовой центр в Болонье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16" y="1916832"/>
            <a:ext cx="8995641" cy="4749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090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Сотрудничество с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семьей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4402832" cy="532859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dirty="0" smtClean="0"/>
              <a:t>Поддержка семьи</a:t>
            </a:r>
          </a:p>
          <a:p>
            <a:pPr lvl="0"/>
            <a:r>
              <a:rPr lang="ru-RU" dirty="0" smtClean="0"/>
              <a:t>Услуги и пособие для ближних помощников </a:t>
            </a:r>
          </a:p>
          <a:p>
            <a:pPr lvl="0"/>
            <a:r>
              <a:rPr lang="ru-RU" dirty="0"/>
              <a:t>О</a:t>
            </a:r>
            <a:r>
              <a:rPr lang="ru-RU" dirty="0" smtClean="0"/>
              <a:t>бучение </a:t>
            </a:r>
            <a:r>
              <a:rPr lang="ru-RU" dirty="0"/>
              <a:t>членов </a:t>
            </a:r>
            <a:r>
              <a:rPr lang="ru-RU" dirty="0" smtClean="0"/>
              <a:t>семей.</a:t>
            </a:r>
            <a:endParaRPr lang="ru-RU" dirty="0"/>
          </a:p>
          <a:p>
            <a:pPr lvl="0"/>
            <a:r>
              <a:rPr lang="ru-RU" dirty="0"/>
              <a:t>А</a:t>
            </a:r>
            <a:r>
              <a:rPr lang="ru-RU" dirty="0" smtClean="0"/>
              <a:t>ктивное </a:t>
            </a:r>
            <a:r>
              <a:rPr lang="ru-RU" dirty="0"/>
              <a:t>участие </a:t>
            </a:r>
            <a:r>
              <a:rPr lang="ru-RU" dirty="0" smtClean="0"/>
              <a:t>семьи в планировании </a:t>
            </a:r>
            <a:r>
              <a:rPr lang="ru-RU" dirty="0"/>
              <a:t>и </a:t>
            </a:r>
            <a:r>
              <a:rPr lang="ru-RU" dirty="0" smtClean="0"/>
              <a:t>оказании медицинских, образовательных и социальных услуг.</a:t>
            </a:r>
            <a:endParaRPr lang="ru-RU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701" y="1892487"/>
            <a:ext cx="4261299" cy="319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44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Подготовка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специалистов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5194920" cy="5112568"/>
          </a:xfrm>
        </p:spPr>
        <p:txBody>
          <a:bodyPr>
            <a:normAutofit fontScale="92500"/>
          </a:bodyPr>
          <a:lstStyle/>
          <a:p>
            <a:r>
              <a:rPr lang="ru-RU" dirty="0"/>
              <a:t> </a:t>
            </a:r>
            <a:r>
              <a:rPr lang="ru-RU" dirty="0" smtClean="0"/>
              <a:t>Программы подготовки </a:t>
            </a:r>
            <a:r>
              <a:rPr lang="ru-RU" dirty="0"/>
              <a:t>должны </a:t>
            </a:r>
            <a:r>
              <a:rPr lang="ru-RU" dirty="0" smtClean="0"/>
              <a:t>включать психосоциальные </a:t>
            </a:r>
            <a:r>
              <a:rPr lang="ru-RU" dirty="0"/>
              <a:t>аспекты </a:t>
            </a:r>
            <a:r>
              <a:rPr lang="ru-RU" dirty="0" smtClean="0"/>
              <a:t>лечения.</a:t>
            </a:r>
          </a:p>
          <a:p>
            <a:r>
              <a:rPr lang="ru-RU" dirty="0" smtClean="0"/>
              <a:t>Врачи </a:t>
            </a:r>
            <a:r>
              <a:rPr lang="ru-RU" dirty="0"/>
              <a:t>и психологи должны активно участвовать в переподготовке и наблюдении за работой сотрудников с более низким уровнем образования.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354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Связь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между физическими и психическими нарушениями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1412776"/>
            <a:ext cx="4834880" cy="4713387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ru-RU" dirty="0"/>
              <a:t>П</a:t>
            </a:r>
            <a:r>
              <a:rPr lang="ru-RU" dirty="0" smtClean="0"/>
              <a:t>сихические </a:t>
            </a:r>
            <a:r>
              <a:rPr lang="ru-RU" dirty="0"/>
              <a:t>расстройства могут приводить к неблагоприятным исходам </a:t>
            </a:r>
            <a:r>
              <a:rPr lang="ru-RU" dirty="0" smtClean="0"/>
              <a:t>болезней </a:t>
            </a:r>
            <a:r>
              <a:rPr lang="ru-RU" dirty="0"/>
              <a:t>тела.</a:t>
            </a:r>
          </a:p>
          <a:p>
            <a:pPr lvl="0"/>
            <a:r>
              <a:rPr lang="ru-RU" dirty="0" smtClean="0"/>
              <a:t>При психических расстройствах выше риск </a:t>
            </a:r>
            <a:r>
              <a:rPr lang="ru-RU" dirty="0"/>
              <a:t>соматических </a:t>
            </a:r>
            <a:r>
              <a:rPr lang="ru-RU" dirty="0" smtClean="0"/>
              <a:t>расстройств.</a:t>
            </a:r>
            <a:endParaRPr lang="ru-RU" dirty="0"/>
          </a:p>
          <a:p>
            <a:pPr lvl="0"/>
            <a:r>
              <a:rPr lang="ru-RU" dirty="0"/>
              <a:t>Люди с хроническими соматическими </a:t>
            </a:r>
            <a:r>
              <a:rPr lang="ru-RU" dirty="0" smtClean="0"/>
              <a:t>нарушениями более подвержены </a:t>
            </a:r>
            <a:r>
              <a:rPr lang="ru-RU" dirty="0"/>
              <a:t>развитию психических расстройств.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365104"/>
            <a:ext cx="2376264" cy="184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290" y="1844824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4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Распространенные заболевания людей 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с нарушениями умственного </a:t>
            </a:r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развития</a:t>
            </a: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5842992" cy="4713387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dirty="0" smtClean="0"/>
              <a:t>Болезни </a:t>
            </a:r>
            <a:r>
              <a:rPr lang="ru-RU" dirty="0"/>
              <a:t>опорно-двигательного аппарата</a:t>
            </a:r>
          </a:p>
          <a:p>
            <a:pPr lvl="0"/>
            <a:r>
              <a:rPr lang="ru-RU" dirty="0"/>
              <a:t>Эпилепсия</a:t>
            </a:r>
          </a:p>
          <a:p>
            <a:pPr lvl="0"/>
            <a:r>
              <a:rPr lang="ru-RU" dirty="0"/>
              <a:t>Аллергии</a:t>
            </a:r>
          </a:p>
          <a:p>
            <a:pPr lvl="0"/>
            <a:r>
              <a:rPr lang="ru-RU" dirty="0"/>
              <a:t>Отит </a:t>
            </a:r>
            <a:r>
              <a:rPr lang="ru-RU" dirty="0" smtClean="0"/>
              <a:t>(25%)</a:t>
            </a:r>
            <a:endParaRPr lang="ru-RU" dirty="0"/>
          </a:p>
          <a:p>
            <a:pPr lvl="0"/>
            <a:r>
              <a:rPr lang="ru-RU" dirty="0"/>
              <a:t>Изжога (рефлюкс)</a:t>
            </a:r>
          </a:p>
          <a:p>
            <a:pPr lvl="0"/>
            <a:r>
              <a:rPr lang="ru-RU" dirty="0"/>
              <a:t>Дисменорея</a:t>
            </a:r>
          </a:p>
          <a:p>
            <a:pPr lvl="0"/>
            <a:r>
              <a:rPr lang="ru-RU" dirty="0"/>
              <a:t>Нарушения сна </a:t>
            </a:r>
            <a:r>
              <a:rPr lang="ru-RU" dirty="0" smtClean="0"/>
              <a:t>(35</a:t>
            </a:r>
            <a:r>
              <a:rPr lang="ru-RU" dirty="0"/>
              <a:t>% </a:t>
            </a:r>
            <a:r>
              <a:rPr lang="ru-RU" dirty="0" smtClean="0"/>
              <a:t>- 90%)</a:t>
            </a:r>
          </a:p>
          <a:p>
            <a:pPr lvl="0"/>
            <a:r>
              <a:rPr lang="ru-RU" dirty="0" smtClean="0"/>
              <a:t>Запор </a:t>
            </a:r>
            <a:r>
              <a:rPr lang="ru-RU" dirty="0"/>
              <a:t>(75</a:t>
            </a:r>
            <a:r>
              <a:rPr lang="ru-RU" dirty="0" smtClean="0"/>
              <a:t>%)</a:t>
            </a:r>
            <a:endParaRPr lang="ru-RU" dirty="0"/>
          </a:p>
          <a:p>
            <a:pPr lvl="0"/>
            <a:r>
              <a:rPr lang="ru-RU" dirty="0"/>
              <a:t>Кариес и болезни </a:t>
            </a:r>
            <a:r>
              <a:rPr lang="ru-RU" dirty="0" smtClean="0"/>
              <a:t>десен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827162"/>
            <a:ext cx="2303512" cy="271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252" y="1916832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74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Пример: отит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8" y="227336"/>
            <a:ext cx="2409056" cy="195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>
            <a:off x="1547664" y="2420888"/>
            <a:ext cx="576064" cy="11521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204572"/>
            <a:ext cx="786452" cy="135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690" y="4293096"/>
            <a:ext cx="3397560" cy="226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 descr="http://1.bp.blogspot.com/-VIdKfNEavfU/ThHRGabQ82I/AAAAAAAAD7E/-KLabRTwAQk/s1600/AUDITORY+PROCESSING+DISORDER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733" y="2636912"/>
            <a:ext cx="285750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76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9256" cy="936104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Обследование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95533"/>
            <a:ext cx="8676456" cy="571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01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Клиент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984"/>
            <a:ext cx="8526270" cy="682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9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Что такое проблема психического здоровья?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6"/>
                </a:solidFill>
              </a:rPr>
              <a:t>Официально</a:t>
            </a:r>
            <a:endParaRPr lang="fi-FI" dirty="0">
              <a:solidFill>
                <a:schemeClr val="accent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3000" b="1" dirty="0" smtClean="0">
                <a:solidFill>
                  <a:srgbClr val="C00000"/>
                </a:solidFill>
              </a:rPr>
              <a:t>Нарушения мышления, настроения или поведения.</a:t>
            </a:r>
          </a:p>
          <a:p>
            <a:pPr marL="0" indent="0">
              <a:buNone/>
            </a:pPr>
            <a:r>
              <a:rPr lang="ru-RU" sz="3000" b="1" dirty="0" smtClean="0">
                <a:solidFill>
                  <a:srgbClr val="C00000"/>
                </a:solidFill>
              </a:rPr>
              <a:t>Симптомы могут быть:</a:t>
            </a:r>
          </a:p>
          <a:p>
            <a:r>
              <a:rPr lang="ru-RU" sz="3000" b="1" dirty="0">
                <a:solidFill>
                  <a:srgbClr val="C00000"/>
                </a:solidFill>
              </a:rPr>
              <a:t>Ф</a:t>
            </a:r>
            <a:r>
              <a:rPr lang="ru-RU" sz="3000" b="1" dirty="0" smtClean="0">
                <a:solidFill>
                  <a:srgbClr val="C00000"/>
                </a:solidFill>
              </a:rPr>
              <a:t>изическими </a:t>
            </a:r>
          </a:p>
          <a:p>
            <a:r>
              <a:rPr lang="ru-RU" sz="3000" b="1" dirty="0">
                <a:solidFill>
                  <a:srgbClr val="C00000"/>
                </a:solidFill>
              </a:rPr>
              <a:t>Э</a:t>
            </a:r>
            <a:r>
              <a:rPr lang="ru-RU" sz="3000" b="1" dirty="0" smtClean="0">
                <a:solidFill>
                  <a:srgbClr val="C00000"/>
                </a:solidFill>
              </a:rPr>
              <a:t>моциональными</a:t>
            </a:r>
          </a:p>
          <a:p>
            <a:r>
              <a:rPr lang="ru-RU" sz="3000" b="1" dirty="0" smtClean="0">
                <a:solidFill>
                  <a:srgbClr val="C00000"/>
                </a:solidFill>
              </a:rPr>
              <a:t>Когнитивными</a:t>
            </a:r>
          </a:p>
          <a:p>
            <a:r>
              <a:rPr lang="ru-RU" sz="3000" b="1" dirty="0" smtClean="0">
                <a:solidFill>
                  <a:srgbClr val="C00000"/>
                </a:solidFill>
              </a:rPr>
              <a:t>Поведенческими</a:t>
            </a:r>
          </a:p>
          <a:p>
            <a:r>
              <a:rPr lang="ru-RU" sz="3000" b="1" dirty="0">
                <a:solidFill>
                  <a:srgbClr val="C00000"/>
                </a:solidFill>
              </a:rPr>
              <a:t>П</a:t>
            </a:r>
            <a:r>
              <a:rPr lang="ru-RU" sz="3000" b="1" dirty="0" smtClean="0">
                <a:solidFill>
                  <a:srgbClr val="C00000"/>
                </a:solidFill>
              </a:rPr>
              <a:t>ерцептивными 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6"/>
                </a:solidFill>
              </a:rPr>
              <a:t>А может быть?</a:t>
            </a:r>
            <a:endParaRPr lang="fi-FI" dirty="0">
              <a:solidFill>
                <a:schemeClr val="accent6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Решение принимается врачом, обществом и отчасти и самим человеком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Невыносимые муки – муки, которые мы не желаем выносить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Ясно все и всегда тем,  кто считает себя нормой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4974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Шкалы оценки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Шкала </a:t>
            </a:r>
            <a:r>
              <a:rPr lang="ru-RU" b="1" dirty="0">
                <a:solidFill>
                  <a:srgbClr val="FFFF00"/>
                </a:solidFill>
              </a:rPr>
              <a:t>оценки психического статуса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- </a:t>
            </a:r>
            <a:r>
              <a:rPr lang="en-US" dirty="0">
                <a:solidFill>
                  <a:srgbClr val="FFFF00"/>
                </a:solidFill>
              </a:rPr>
              <a:t>SCAN </a:t>
            </a:r>
            <a:r>
              <a:rPr lang="ru-RU" dirty="0">
                <a:solidFill>
                  <a:srgbClr val="FFFF00"/>
                </a:solidFill>
              </a:rPr>
              <a:t>– </a:t>
            </a:r>
            <a:r>
              <a:rPr lang="en-US" dirty="0">
                <a:solidFill>
                  <a:srgbClr val="FFFF00"/>
                </a:solidFill>
              </a:rPr>
              <a:t>Schedules for Clinical Assessment in Neuropsychiatry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en-GB" dirty="0">
                <a:hlinkClick r:id="rId4"/>
              </a:rPr>
              <a:t>http://whoscan.org</a:t>
            </a:r>
            <a:r>
              <a:rPr lang="en-GB" dirty="0" smtClean="0">
                <a:hlinkClick r:id="rId4"/>
              </a:rPr>
              <a:t>/</a:t>
            </a:r>
            <a:endParaRPr lang="ru-RU" dirty="0"/>
          </a:p>
          <a:p>
            <a:r>
              <a:rPr lang="en-US" dirty="0" smtClean="0">
                <a:solidFill>
                  <a:srgbClr val="FFFF00"/>
                </a:solidFill>
              </a:rPr>
              <a:t>PAS</a:t>
            </a:r>
            <a:r>
              <a:rPr lang="ru-RU" dirty="0">
                <a:solidFill>
                  <a:srgbClr val="FFFF00"/>
                </a:solidFill>
              </a:rPr>
              <a:t>-</a:t>
            </a:r>
            <a:r>
              <a:rPr lang="en-US" dirty="0">
                <a:solidFill>
                  <a:srgbClr val="FFFF00"/>
                </a:solidFill>
              </a:rPr>
              <a:t>ADD</a:t>
            </a:r>
            <a:r>
              <a:rPr lang="ru-RU" dirty="0">
                <a:solidFill>
                  <a:srgbClr val="FFFF00"/>
                </a:solidFill>
              </a:rPr>
              <a:t> – </a:t>
            </a:r>
            <a:r>
              <a:rPr lang="en-US" dirty="0" smtClean="0">
                <a:solidFill>
                  <a:srgbClr val="FFFF00"/>
                </a:solidFill>
              </a:rPr>
              <a:t>Psychiatric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Assessment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Schedules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for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Adults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with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Developmental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Disabilities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– </a:t>
            </a:r>
            <a:r>
              <a:rPr lang="ru-RU" b="1" dirty="0">
                <a:solidFill>
                  <a:srgbClr val="FFFF00"/>
                </a:solidFill>
              </a:rPr>
              <a:t>Шкалы психиатрической оценки взрослых с нарушениями развития</a:t>
            </a:r>
            <a:r>
              <a:rPr lang="ru-RU" dirty="0">
                <a:solidFill>
                  <a:srgbClr val="FFFF00"/>
                </a:solidFill>
              </a:rPr>
              <a:t> - это общее название для набора шкал оценок психического здоровья, первоначально разработанных для людей с ограниченными интеллектуальными возможностями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  <a:r>
              <a:rPr lang="ru-RU" dirty="0"/>
              <a:t> </a:t>
            </a:r>
          </a:p>
          <a:p>
            <a:pPr marL="0" indent="0">
              <a:buNone/>
            </a:pPr>
            <a:r>
              <a:rPr lang="en-US" dirty="0" smtClean="0">
                <a:hlinkClick r:id="rId5"/>
              </a:rPr>
              <a:t>http</a:t>
            </a:r>
            <a:r>
              <a:rPr lang="ru-RU" dirty="0">
                <a:hlinkClick r:id="rId5"/>
              </a:rPr>
              <a:t>://</a:t>
            </a:r>
            <a:r>
              <a:rPr lang="en-US" dirty="0">
                <a:hlinkClick r:id="rId5"/>
              </a:rPr>
              <a:t>www</a:t>
            </a:r>
            <a:r>
              <a:rPr lang="ru-RU" dirty="0">
                <a:hlinkClick r:id="rId5"/>
              </a:rPr>
              <a:t>.</a:t>
            </a:r>
            <a:r>
              <a:rPr lang="en-US" dirty="0">
                <a:hlinkClick r:id="rId5"/>
              </a:rPr>
              <a:t>pas</a:t>
            </a:r>
            <a:r>
              <a:rPr lang="ru-RU" dirty="0">
                <a:hlinkClick r:id="rId5"/>
              </a:rPr>
              <a:t>-</a:t>
            </a:r>
            <a:r>
              <a:rPr lang="en-US" dirty="0">
                <a:hlinkClick r:id="rId5"/>
              </a:rPr>
              <a:t>add</a:t>
            </a:r>
            <a:r>
              <a:rPr lang="ru-RU" dirty="0">
                <a:hlinkClick r:id="rId5"/>
              </a:rPr>
              <a:t>.</a:t>
            </a:r>
            <a:r>
              <a:rPr lang="en-US" dirty="0">
                <a:hlinkClick r:id="rId5"/>
              </a:rPr>
              <a:t>com</a:t>
            </a:r>
            <a:r>
              <a:rPr lang="ru-RU" dirty="0" smtClean="0">
                <a:hlinkClick r:id="rId5"/>
              </a:rPr>
              <a:t>/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878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Общие методы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оценки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3898776" cy="4713387"/>
          </a:xfrm>
        </p:spPr>
        <p:txBody>
          <a:bodyPr>
            <a:normAutofit/>
          </a:bodyPr>
          <a:lstStyle/>
          <a:p>
            <a:r>
              <a:rPr lang="ru-RU" b="1" dirty="0" smtClean="0"/>
              <a:t>Наблюдение</a:t>
            </a:r>
          </a:p>
          <a:p>
            <a:r>
              <a:rPr lang="ru-RU" b="1" dirty="0" smtClean="0"/>
              <a:t>Общение </a:t>
            </a:r>
            <a:r>
              <a:rPr lang="ru-RU" b="1" dirty="0"/>
              <a:t> </a:t>
            </a:r>
          </a:p>
          <a:p>
            <a:r>
              <a:rPr lang="ru-RU" b="1" dirty="0" smtClean="0"/>
              <a:t>Информация </a:t>
            </a:r>
            <a:r>
              <a:rPr lang="ru-RU" b="1" dirty="0"/>
              <a:t>от других </a:t>
            </a:r>
            <a:r>
              <a:rPr lang="ru-RU" b="1" dirty="0" smtClean="0"/>
              <a:t>людей</a:t>
            </a:r>
          </a:p>
          <a:p>
            <a:r>
              <a:rPr lang="ru-RU" b="1" dirty="0" smtClean="0"/>
              <a:t>Документы</a:t>
            </a:r>
            <a:endParaRPr lang="ru-RU" b="1" dirty="0"/>
          </a:p>
          <a:p>
            <a:r>
              <a:rPr lang="ru-RU" b="1" dirty="0"/>
              <a:t>Поведенческий анализ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84784"/>
            <a:ext cx="20955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293096"/>
            <a:ext cx="15240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49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Понять человека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575478" cy="434908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Наблюдать</a:t>
            </a:r>
          </a:p>
          <a:p>
            <a:r>
              <a:rPr lang="ru-RU" dirty="0" smtClean="0"/>
              <a:t>Слушать</a:t>
            </a:r>
          </a:p>
          <a:p>
            <a:r>
              <a:rPr lang="ru-RU" dirty="0" smtClean="0"/>
              <a:t>Задавать вопросы</a:t>
            </a:r>
          </a:p>
          <a:p>
            <a:r>
              <a:rPr lang="ru-RU" dirty="0" smtClean="0"/>
              <a:t>Ждать ответа</a:t>
            </a:r>
          </a:p>
          <a:p>
            <a:r>
              <a:rPr lang="ru-RU" dirty="0" smtClean="0"/>
              <a:t>Уточнять</a:t>
            </a:r>
          </a:p>
          <a:p>
            <a:r>
              <a:rPr lang="ru-RU" dirty="0" smtClean="0"/>
              <a:t>Сотрудничать</a:t>
            </a:r>
          </a:p>
          <a:p>
            <a:r>
              <a:rPr lang="ru-RU" dirty="0" smtClean="0"/>
              <a:t>Поощрять</a:t>
            </a:r>
          </a:p>
          <a:p>
            <a:r>
              <a:rPr lang="ru-RU" dirty="0" smtClean="0"/>
              <a:t>Успокаивать</a:t>
            </a:r>
          </a:p>
          <a:p>
            <a:r>
              <a:rPr lang="ru-RU" dirty="0" smtClean="0"/>
              <a:t>Воодушевлять</a:t>
            </a:r>
          </a:p>
          <a:p>
            <a:endParaRPr lang="ru-RU" dirty="0" smtClean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4566287" y="2564904"/>
            <a:ext cx="4182178" cy="35283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Рисунок: </a:t>
            </a:r>
            <a:r>
              <a:rPr lang="en-US" sz="1600" dirty="0" smtClean="0"/>
              <a:t>David </a:t>
            </a:r>
            <a:r>
              <a:rPr lang="en-US" sz="1600" dirty="0" err="1" smtClean="0"/>
              <a:t>Trumble</a:t>
            </a:r>
            <a:endParaRPr lang="ru-RU" sz="1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44351"/>
            <a:ext cx="4824536" cy="343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53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268413"/>
            <a:ext cx="8229600" cy="4525962"/>
          </a:xfrm>
        </p:spPr>
        <p:txBody>
          <a:bodyPr>
            <a:noAutofit/>
          </a:bodyPr>
          <a:lstStyle/>
          <a:p>
            <a:pPr marL="365760" indent="-256032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b="1" dirty="0" smtClean="0"/>
              <a:t>Тепловая обработка пищевого продукта на примере картофеля.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dirty="0" smtClean="0"/>
              <a:t>Основная цель тепловой обработки пищевых продуктов  состоит в том, чтобы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dirty="0" smtClean="0"/>
              <a:t>максимально облегчить их усвоение человеческим организмом и направлена на 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dirty="0" smtClean="0"/>
              <a:t>усиление процесса распада трудноперевариваемых веществ, а также на полную 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dirty="0" smtClean="0"/>
              <a:t>подготовку продукта к употреблению как в его питательном, так и во вкусовом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dirty="0" smtClean="0"/>
              <a:t>отношении. Достигается это под воздействием тепла как самого по себе, так и в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dirty="0" smtClean="0"/>
              <a:t>сочетании с определенной средой, в которую помещается продукт, в данном случае, картофель, для нагревания. При этом степень тепла, а также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dirty="0" smtClean="0"/>
              <a:t>продолжительность его воздействия на картофель и даже вид и форма источника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dirty="0" smtClean="0"/>
              <a:t>тепла — все это по отдельности, а особенно в совокупности, имеет огромное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dirty="0" smtClean="0"/>
              <a:t>значение для формирования качества блюда и оказывает влияние на его вкус, цвет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dirty="0" smtClean="0"/>
              <a:t>и его пищевую ценность. Способов тепловой обработки картофеля много, и они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dirty="0" smtClean="0"/>
              <a:t>создают различный вкус и консистенцию одного и того же продукта. Варка является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dirty="0" smtClean="0"/>
              <a:t>одним из методов тепловой обработки и осуществляется в различных жидкостях ,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dirty="0" smtClean="0"/>
              <a:t>либо в токе пара, над паром или рядом с паром. Совершенно ясно, что, используя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dirty="0" smtClean="0"/>
              <a:t>только варку, можно получать самые разнообразные вкусовые нюансы одного и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dirty="0" smtClean="0"/>
              <a:t>того же продукта, то есть, картофеля. Варка с полным погружением продукта в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dirty="0" smtClean="0"/>
              <a:t>жидкость – это тепловая обработка продуктов, полностью погружённых в кипящую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dirty="0" smtClean="0"/>
              <a:t>воду. Соотношение между количеством продукта и количеством жидкости при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dirty="0" smtClean="0"/>
              <a:t>варке бывает различным, но в идеале не должна превышать пропорции 1:2. иначе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dirty="0" smtClean="0"/>
              <a:t>возникает опасность потери картофелем, питательных и витаминных веществ. </a:t>
            </a:r>
          </a:p>
          <a:p>
            <a:pPr marL="365760" indent="-256032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fi-FI" sz="1600" dirty="0" smtClean="0"/>
              <a:t> 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</a:t>
            </a: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рочитайте и перескажите</a:t>
            </a:r>
            <a:endParaRPr lang="fi-FI" sz="32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31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Ясный язык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Ясный язык по содержанию, словарю и структуре проще для чтения и понимания, чем обычный язык и предназначен для тех людей, у который есть трудности в чтении и\или понимании. 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93096"/>
            <a:ext cx="3571875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645024"/>
            <a:ext cx="1841500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939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Сбор информации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4906888" cy="4641379"/>
          </a:xfrm>
        </p:spPr>
        <p:txBody>
          <a:bodyPr>
            <a:normAutofit fontScale="92500" lnSpcReduction="20000"/>
          </a:bodyPr>
          <a:lstStyle/>
          <a:p>
            <a:pPr>
              <a:buFont typeface="Arial" charset="0"/>
              <a:buChar char="•"/>
            </a:pPr>
            <a:r>
              <a:rPr lang="ru-RU" altLang="ru-RU" dirty="0" smtClean="0">
                <a:latin typeface="Tahoma" pitchFamily="34" charset="0"/>
                <a:cs typeface="Tahoma" pitchFamily="34" charset="0"/>
              </a:rPr>
              <a:t>Повседневные занятия</a:t>
            </a:r>
            <a:endParaRPr lang="ru-RU" altLang="ru-RU" dirty="0">
              <a:latin typeface="Tahoma" pitchFamily="34" charset="0"/>
              <a:cs typeface="Tahoma" pitchFamily="34" charset="0"/>
            </a:endParaRPr>
          </a:p>
          <a:p>
            <a:pPr>
              <a:buFont typeface="Arial" charset="0"/>
              <a:buChar char="•"/>
            </a:pPr>
            <a:r>
              <a:rPr lang="ru-RU" altLang="ru-RU" dirty="0" smtClean="0">
                <a:latin typeface="Tahoma" pitchFamily="34" charset="0"/>
                <a:cs typeface="Tahoma" pitchFamily="34" charset="0"/>
              </a:rPr>
              <a:t>Семья, круг друзей</a:t>
            </a:r>
            <a:endParaRPr lang="ru-RU" altLang="ru-RU" dirty="0">
              <a:latin typeface="Tahoma" pitchFamily="34" charset="0"/>
              <a:cs typeface="Tahoma" pitchFamily="34" charset="0"/>
            </a:endParaRPr>
          </a:p>
          <a:p>
            <a:pPr>
              <a:buFont typeface="Arial" charset="0"/>
              <a:buChar char="•"/>
            </a:pPr>
            <a:r>
              <a:rPr lang="ru-RU" altLang="ru-RU" dirty="0" smtClean="0">
                <a:latin typeface="Tahoma" pitchFamily="34" charset="0"/>
                <a:cs typeface="Tahoma" pitchFamily="34" charset="0"/>
              </a:rPr>
              <a:t>Навыки общения</a:t>
            </a:r>
          </a:p>
          <a:p>
            <a:pPr>
              <a:buFont typeface="Arial" charset="0"/>
              <a:buChar char="•"/>
            </a:pPr>
            <a:r>
              <a:rPr lang="ru-RU" altLang="ru-RU" dirty="0" smtClean="0">
                <a:latin typeface="Tahoma" pitchFamily="34" charset="0"/>
                <a:cs typeface="Tahoma" pitchFamily="34" charset="0"/>
              </a:rPr>
              <a:t>Навыки самообслуживания</a:t>
            </a:r>
            <a:endParaRPr lang="ru-RU" altLang="ru-RU" dirty="0">
              <a:latin typeface="Tahoma" pitchFamily="34" charset="0"/>
              <a:cs typeface="Tahoma" pitchFamily="34" charset="0"/>
            </a:endParaRPr>
          </a:p>
          <a:p>
            <a:pPr>
              <a:buFont typeface="Arial" charset="0"/>
              <a:buChar char="•"/>
            </a:pPr>
            <a:r>
              <a:rPr lang="ru-RU" altLang="ru-RU" dirty="0" smtClean="0">
                <a:latin typeface="Tahoma" pitchFamily="34" charset="0"/>
                <a:cs typeface="Tahoma" pitchFamily="34" charset="0"/>
              </a:rPr>
              <a:t>Личность, </a:t>
            </a:r>
            <a:r>
              <a:rPr lang="ru-RU" altLang="ru-RU" dirty="0">
                <a:latin typeface="Tahoma" pitchFamily="34" charset="0"/>
                <a:cs typeface="Tahoma" pitchFamily="34" charset="0"/>
              </a:rPr>
              <a:t>самооценка </a:t>
            </a:r>
          </a:p>
          <a:p>
            <a:pPr>
              <a:buFont typeface="Arial" charset="0"/>
              <a:buChar char="•"/>
            </a:pPr>
            <a:r>
              <a:rPr lang="ru-RU" altLang="ru-RU" dirty="0" smtClean="0">
                <a:latin typeface="Tahoma" pitchFamily="34" charset="0"/>
                <a:cs typeface="Tahoma" pitchFamily="34" charset="0"/>
              </a:rPr>
              <a:t>Социальная ситуация</a:t>
            </a:r>
            <a:endParaRPr lang="ru-RU" altLang="ru-RU" dirty="0">
              <a:latin typeface="Tahoma" pitchFamily="34" charset="0"/>
              <a:cs typeface="Tahoma" pitchFamily="34" charset="0"/>
            </a:endParaRPr>
          </a:p>
          <a:p>
            <a:pPr>
              <a:buFont typeface="Arial" charset="0"/>
              <a:buChar char="•"/>
            </a:pPr>
            <a:r>
              <a:rPr lang="ru-RU" altLang="ru-RU" dirty="0" smtClean="0">
                <a:latin typeface="Tahoma" pitchFamily="34" charset="0"/>
                <a:cs typeface="Tahoma" pitchFamily="34" charset="0"/>
              </a:rPr>
              <a:t>Здоровье </a:t>
            </a:r>
            <a:endParaRPr lang="ru-RU" altLang="ru-RU" dirty="0">
              <a:latin typeface="Tahoma" pitchFamily="34" charset="0"/>
              <a:cs typeface="Tahoma" pitchFamily="34" charset="0"/>
            </a:endParaRPr>
          </a:p>
          <a:p>
            <a:pPr>
              <a:buFont typeface="Arial" charset="0"/>
              <a:buChar char="•"/>
            </a:pPr>
            <a:r>
              <a:rPr lang="ru-RU" altLang="ru-RU" dirty="0" smtClean="0">
                <a:latin typeface="Tahoma" pitchFamily="34" charset="0"/>
                <a:cs typeface="Tahoma" pitchFamily="34" charset="0"/>
              </a:rPr>
              <a:t>Интересы, желания </a:t>
            </a:r>
            <a:endParaRPr lang="ru-RU" altLang="ru-RU" dirty="0">
              <a:latin typeface="Tahoma" pitchFamily="34" charset="0"/>
              <a:cs typeface="Tahoma" pitchFamily="34" charset="0"/>
            </a:endParaRPr>
          </a:p>
          <a:p>
            <a:pPr>
              <a:buFont typeface="Arial" charset="0"/>
              <a:buChar char="•"/>
            </a:pPr>
            <a:r>
              <a:rPr lang="ru-RU" altLang="ru-RU" dirty="0" smtClean="0">
                <a:latin typeface="Tahoma" pitchFamily="34" charset="0"/>
                <a:cs typeface="Tahoma" pitchFamily="34" charset="0"/>
              </a:rPr>
              <a:t>Барьеры социализации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44824"/>
            <a:ext cx="237172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87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что обратить внимание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ru-RU" dirty="0" smtClean="0"/>
              <a:t>Самостоятельность </a:t>
            </a:r>
            <a:r>
              <a:rPr lang="ru-RU" dirty="0"/>
              <a:t>и потребность в помощи и поддержке в повседневных делах, передвижении, гигиене, приготовлении еды, уборки дома</a:t>
            </a:r>
          </a:p>
          <a:p>
            <a:pPr lvl="0"/>
            <a:r>
              <a:rPr lang="ru-RU" dirty="0"/>
              <a:t>режим дня, недели, месяца, года</a:t>
            </a:r>
          </a:p>
          <a:p>
            <a:pPr lvl="0"/>
            <a:r>
              <a:rPr lang="ru-RU" dirty="0"/>
              <a:t>среда дома и возможности для действия в ней</a:t>
            </a:r>
          </a:p>
          <a:p>
            <a:pPr lvl="0"/>
            <a:r>
              <a:rPr lang="ru-RU" dirty="0"/>
              <a:t>среда ближайшего окружения (двор, улица, район) и возможности, которые она предоставляет для действия в ней</a:t>
            </a:r>
          </a:p>
          <a:p>
            <a:pPr lvl="0"/>
            <a:r>
              <a:rPr lang="ru-RU" dirty="0"/>
              <a:t>социальные сети (кто </a:t>
            </a:r>
            <a:r>
              <a:rPr lang="ru-RU" dirty="0" smtClean="0"/>
              <a:t>окружает ученика, </a:t>
            </a:r>
            <a:r>
              <a:rPr lang="ru-RU" dirty="0"/>
              <a:t>кто для него более всего важен, от кого он получает помощь – родные, друзья, соседи и т.д.)</a:t>
            </a:r>
          </a:p>
          <a:p>
            <a:pPr lvl="0"/>
            <a:r>
              <a:rPr lang="ru-RU" dirty="0"/>
              <a:t>качество жизни: как сам </a:t>
            </a:r>
            <a:r>
              <a:rPr lang="ru-RU" dirty="0" smtClean="0"/>
              <a:t>ребенок с инвалидностью оценивает </a:t>
            </a:r>
            <a:r>
              <a:rPr lang="ru-RU" dirty="0"/>
              <a:t>свою жизнь, насколько он доволен своей ситуацией, что составляет содержание его жизни, что дает ему безопасность, насколько его жизнь </a:t>
            </a:r>
            <a:r>
              <a:rPr lang="ru-RU" dirty="0" smtClean="0"/>
              <a:t>соответствует </a:t>
            </a:r>
            <a:r>
              <a:rPr lang="ru-RU" dirty="0"/>
              <a:t>нормальной, достойной жизни </a:t>
            </a:r>
            <a:r>
              <a:rPr lang="ru-RU" dirty="0" smtClean="0"/>
              <a:t>любого ребенка в его стране.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481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Шкала адаптивного поведения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ea typeface="Times New Roman"/>
              </a:rPr>
              <a:t>Личная независимость </a:t>
            </a:r>
            <a:endParaRPr lang="ru-RU" b="1" dirty="0" smtClean="0">
              <a:ea typeface="Times New Roman"/>
            </a:endParaRPr>
          </a:p>
          <a:p>
            <a:r>
              <a:rPr lang="ru-RU" dirty="0" smtClean="0">
                <a:ea typeface="Times New Roman"/>
              </a:rPr>
              <a:t>независимая </a:t>
            </a:r>
            <a:r>
              <a:rPr lang="ru-RU" dirty="0">
                <a:ea typeface="Times New Roman"/>
              </a:rPr>
              <a:t>деятельность в физической и социальной </a:t>
            </a:r>
            <a:r>
              <a:rPr lang="ru-RU" dirty="0" smtClean="0">
                <a:ea typeface="Times New Roman"/>
              </a:rPr>
              <a:t>среде</a:t>
            </a:r>
          </a:p>
          <a:p>
            <a:r>
              <a:rPr lang="ru-RU" dirty="0" smtClean="0">
                <a:ea typeface="Times New Roman"/>
              </a:rPr>
              <a:t>физическое развитие,</a:t>
            </a:r>
          </a:p>
          <a:p>
            <a:r>
              <a:rPr lang="ru-RU" dirty="0" smtClean="0">
                <a:ea typeface="Times New Roman"/>
              </a:rPr>
              <a:t>экономические </a:t>
            </a:r>
            <a:r>
              <a:rPr lang="ru-RU" dirty="0">
                <a:ea typeface="Times New Roman"/>
              </a:rPr>
              <a:t>знания и </a:t>
            </a:r>
            <a:r>
              <a:rPr lang="ru-RU" dirty="0" smtClean="0">
                <a:ea typeface="Times New Roman"/>
              </a:rPr>
              <a:t>умения</a:t>
            </a:r>
          </a:p>
          <a:p>
            <a:r>
              <a:rPr lang="ru-RU" dirty="0" smtClean="0">
                <a:ea typeface="Times New Roman"/>
              </a:rPr>
              <a:t>языковое развитие</a:t>
            </a:r>
          </a:p>
          <a:p>
            <a:r>
              <a:rPr lang="ru-RU" dirty="0" smtClean="0">
                <a:ea typeface="Times New Roman"/>
              </a:rPr>
              <a:t>понимание </a:t>
            </a:r>
            <a:r>
              <a:rPr lang="ru-RU" dirty="0">
                <a:ea typeface="Times New Roman"/>
              </a:rPr>
              <a:t>счета и </a:t>
            </a:r>
            <a:r>
              <a:rPr lang="ru-RU" dirty="0" smtClean="0">
                <a:ea typeface="Times New Roman"/>
              </a:rPr>
              <a:t>времени</a:t>
            </a:r>
          </a:p>
          <a:p>
            <a:r>
              <a:rPr lang="ru-RU" dirty="0" smtClean="0">
                <a:ea typeface="Times New Roman"/>
              </a:rPr>
              <a:t>повседневные </a:t>
            </a:r>
            <a:r>
              <a:rPr lang="ru-RU" dirty="0">
                <a:ea typeface="Times New Roman"/>
              </a:rPr>
              <a:t>умения, самоконтроль, ответственность, </a:t>
            </a:r>
            <a:r>
              <a:rPr lang="ru-RU" dirty="0" smtClean="0">
                <a:ea typeface="Times New Roman"/>
              </a:rPr>
              <a:t>социализация</a:t>
            </a:r>
            <a:endParaRPr lang="ru-RU" dirty="0">
              <a:ea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70781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Шкала адаптивного поведения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ea typeface="Times New Roman"/>
              </a:rPr>
              <a:t>П</a:t>
            </a:r>
            <a:r>
              <a:rPr lang="ru-RU" dirty="0" smtClean="0">
                <a:ea typeface="Times New Roman"/>
              </a:rPr>
              <a:t>оведение </a:t>
            </a:r>
          </a:p>
          <a:p>
            <a:r>
              <a:rPr lang="ru-RU" dirty="0" smtClean="0">
                <a:ea typeface="Times New Roman"/>
              </a:rPr>
              <a:t>социальное поведение</a:t>
            </a:r>
          </a:p>
          <a:p>
            <a:r>
              <a:rPr lang="ru-RU" dirty="0" smtClean="0">
                <a:ea typeface="Times New Roman"/>
              </a:rPr>
              <a:t>конформизм</a:t>
            </a:r>
          </a:p>
          <a:p>
            <a:r>
              <a:rPr lang="ru-RU" dirty="0" smtClean="0">
                <a:ea typeface="Times New Roman"/>
              </a:rPr>
              <a:t>стереотипическое </a:t>
            </a:r>
            <a:r>
              <a:rPr lang="ru-RU" dirty="0">
                <a:ea typeface="Times New Roman"/>
              </a:rPr>
              <a:t>и </a:t>
            </a:r>
            <a:r>
              <a:rPr lang="ru-RU" dirty="0" err="1">
                <a:ea typeface="Times New Roman"/>
              </a:rPr>
              <a:t>гиперактивное</a:t>
            </a:r>
            <a:r>
              <a:rPr lang="ru-RU" dirty="0">
                <a:ea typeface="Times New Roman"/>
              </a:rPr>
              <a:t> </a:t>
            </a:r>
            <a:r>
              <a:rPr lang="ru-RU" dirty="0" smtClean="0">
                <a:ea typeface="Times New Roman"/>
              </a:rPr>
              <a:t>поведение </a:t>
            </a:r>
            <a:r>
              <a:rPr lang="ru-RU" dirty="0">
                <a:ea typeface="Times New Roman"/>
              </a:rPr>
              <a:t>сексуальное </a:t>
            </a:r>
            <a:r>
              <a:rPr lang="ru-RU" dirty="0" smtClean="0">
                <a:ea typeface="Times New Roman"/>
              </a:rPr>
              <a:t>поведение</a:t>
            </a:r>
          </a:p>
          <a:p>
            <a:r>
              <a:rPr lang="ru-RU" dirty="0">
                <a:ea typeface="Times New Roman"/>
              </a:rPr>
              <a:t>с</a:t>
            </a:r>
            <a:r>
              <a:rPr lang="ru-RU" dirty="0" smtClean="0">
                <a:ea typeface="Times New Roman"/>
              </a:rPr>
              <a:t>амо-агрессия</a:t>
            </a:r>
          </a:p>
          <a:p>
            <a:r>
              <a:rPr lang="ru-RU" dirty="0" smtClean="0">
                <a:ea typeface="Times New Roman"/>
              </a:rPr>
              <a:t>социальные связи</a:t>
            </a:r>
          </a:p>
          <a:p>
            <a:r>
              <a:rPr lang="ru-RU" dirty="0" smtClean="0">
                <a:ea typeface="Times New Roman"/>
              </a:rPr>
              <a:t>проблемное </a:t>
            </a:r>
            <a:r>
              <a:rPr lang="ru-RU" dirty="0">
                <a:ea typeface="Times New Roman"/>
              </a:rPr>
              <a:t>поведение в межличностных </a:t>
            </a:r>
            <a:r>
              <a:rPr lang="ru-RU" dirty="0" smtClean="0">
                <a:ea typeface="Times New Roman"/>
              </a:rPr>
              <a:t>отношениях</a:t>
            </a:r>
          </a:p>
          <a:p>
            <a:r>
              <a:rPr lang="ru-RU" dirty="0" smtClean="0">
                <a:ea typeface="Times New Roman"/>
              </a:rPr>
              <a:t>и </a:t>
            </a:r>
            <a:r>
              <a:rPr lang="ru-RU" dirty="0">
                <a:ea typeface="Times New Roman"/>
              </a:rPr>
              <a:t>др</a:t>
            </a:r>
            <a:r>
              <a:rPr lang="ru-RU" dirty="0" smtClean="0">
                <a:ea typeface="Times New Roman"/>
              </a:rPr>
              <a:t>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85623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Анализ информации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6048672" cy="5400600"/>
          </a:xfrm>
        </p:spPr>
        <p:txBody>
          <a:bodyPr>
            <a:noAutofit/>
          </a:bodyPr>
          <a:lstStyle/>
          <a:p>
            <a:r>
              <a:rPr lang="ru-RU" sz="2600" dirty="0" smtClean="0"/>
              <a:t>Выявить </a:t>
            </a:r>
            <a:r>
              <a:rPr lang="ru-RU" sz="2600" dirty="0"/>
              <a:t>проблемы </a:t>
            </a:r>
          </a:p>
          <a:p>
            <a:r>
              <a:rPr lang="ru-RU" sz="2600" dirty="0" smtClean="0"/>
              <a:t>Найти сильные </a:t>
            </a:r>
            <a:r>
              <a:rPr lang="ru-RU" sz="2600" dirty="0"/>
              <a:t>стороны и возможности </a:t>
            </a:r>
          </a:p>
          <a:p>
            <a:r>
              <a:rPr lang="ru-RU" sz="2600" dirty="0" smtClean="0"/>
              <a:t>Поставить цели</a:t>
            </a:r>
            <a:endParaRPr lang="ru-RU" sz="2600" dirty="0"/>
          </a:p>
          <a:p>
            <a:r>
              <a:rPr lang="ru-RU" sz="2600" dirty="0" smtClean="0"/>
              <a:t>Определить стратегию </a:t>
            </a:r>
            <a:r>
              <a:rPr lang="ru-RU" sz="2600" dirty="0"/>
              <a:t>и методы </a:t>
            </a:r>
          </a:p>
          <a:p>
            <a:r>
              <a:rPr lang="ru-RU" sz="2600" dirty="0" smtClean="0"/>
              <a:t>Описать желаемые результаты</a:t>
            </a:r>
          </a:p>
          <a:p>
            <a:r>
              <a:rPr lang="ru-RU" sz="2600" dirty="0" smtClean="0"/>
              <a:t>Выявить риски</a:t>
            </a:r>
            <a:endParaRPr lang="ru-RU" sz="2600" dirty="0"/>
          </a:p>
          <a:p>
            <a:r>
              <a:rPr lang="ru-RU" sz="2600" dirty="0" smtClean="0"/>
              <a:t>Оценить возможные последствия </a:t>
            </a:r>
            <a:endParaRPr lang="ru-RU" sz="2600" dirty="0"/>
          </a:p>
          <a:p>
            <a:r>
              <a:rPr lang="ru-RU" sz="2600" dirty="0" smtClean="0"/>
              <a:t>Составить индивидуальный план реабилитации</a:t>
            </a:r>
            <a:endParaRPr lang="ru-RU" sz="2600" dirty="0"/>
          </a:p>
          <a:p>
            <a:pPr marL="0" indent="0">
              <a:buNone/>
            </a:pPr>
            <a:r>
              <a:rPr lang="ru-RU" sz="2600" dirty="0" smtClean="0"/>
              <a:t>Это </a:t>
            </a:r>
            <a:r>
              <a:rPr lang="ru-RU" sz="2600" dirty="0"/>
              <a:t>совместный процесс - все делается вместе с </a:t>
            </a:r>
            <a:r>
              <a:rPr lang="ru-RU" sz="2600" dirty="0" smtClean="0"/>
              <a:t>клиентом и его семьей</a:t>
            </a:r>
            <a:endParaRPr lang="ru-RU" sz="2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76416"/>
            <a:ext cx="314325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05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chemeClr val="bg1"/>
                </a:solidFill>
              </a:rPr>
              <a:t>Что такое нарушение умственного развития?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56793"/>
            <a:ext cx="8208912" cy="23762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Х</a:t>
            </a:r>
            <a:r>
              <a:rPr lang="ru-RU" b="1" dirty="0" smtClean="0">
                <a:solidFill>
                  <a:schemeClr val="bg1"/>
                </a:solidFill>
              </a:rPr>
              <a:t>арактеризуется </a:t>
            </a:r>
            <a:r>
              <a:rPr lang="ru-RU" b="1" dirty="0">
                <a:solidFill>
                  <a:schemeClr val="bg1"/>
                </a:solidFill>
              </a:rPr>
              <a:t>значительными ограничениями как в сфере интеллектуальной деятельности, так и в адаптивном поведении, включая ограничения во многих повседневных социальных и практических навыках. Проблемы начинаются в возрасте до 18 лет.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77072"/>
            <a:ext cx="65722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03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Хранение информации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4330824" cy="4497363"/>
          </a:xfrm>
        </p:spPr>
        <p:txBody>
          <a:bodyPr/>
          <a:lstStyle/>
          <a:p>
            <a:r>
              <a:rPr lang="ru-RU" dirty="0" smtClean="0"/>
              <a:t>Защита</a:t>
            </a:r>
          </a:p>
          <a:p>
            <a:r>
              <a:rPr lang="ru-RU" dirty="0" smtClean="0"/>
              <a:t>Конфиденциальность</a:t>
            </a:r>
          </a:p>
          <a:p>
            <a:r>
              <a:rPr lang="ru-RU" dirty="0" smtClean="0"/>
              <a:t>Ясность</a:t>
            </a:r>
          </a:p>
          <a:p>
            <a:r>
              <a:rPr lang="ru-RU" dirty="0" smtClean="0"/>
              <a:t>Сотрудничество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93096"/>
            <a:ext cx="2597150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8884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52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Что такое проблемное поведение?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5" y="1124745"/>
            <a:ext cx="8358689" cy="3096343"/>
          </a:xfrm>
        </p:spPr>
        <p:txBody>
          <a:bodyPr>
            <a:normAutofit/>
          </a:bodyPr>
          <a:lstStyle/>
          <a:p>
            <a:r>
              <a:rPr lang="ru-RU" dirty="0"/>
              <a:t>К</a:t>
            </a:r>
            <a:r>
              <a:rPr lang="ru-RU" dirty="0" smtClean="0"/>
              <a:t>ультурно </a:t>
            </a:r>
            <a:r>
              <a:rPr lang="ru-RU" dirty="0"/>
              <a:t>ненормальное поведение </a:t>
            </a:r>
            <a:r>
              <a:rPr lang="ru-RU" dirty="0" smtClean="0"/>
              <a:t>человека, </a:t>
            </a:r>
            <a:r>
              <a:rPr lang="ru-RU" dirty="0"/>
              <a:t>которое серьезно влияет на безопасность этого человека или окружающих, или серьезно ограничивает его возможность действовать в </a:t>
            </a:r>
            <a:r>
              <a:rPr lang="ru-RU" dirty="0" smtClean="0"/>
              <a:t>обществе.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717032"/>
            <a:ext cx="4974313" cy="3022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39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Потребность – причина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поведения</a:t>
            </a:r>
            <a:b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но пирамида неправильная)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5554960" cy="5328592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П</a:t>
            </a:r>
            <a:r>
              <a:rPr lang="ru-RU" dirty="0" smtClean="0"/>
              <a:t>отребность </a:t>
            </a:r>
            <a:r>
              <a:rPr lang="ru-RU" dirty="0"/>
              <a:t>(нужда в </a:t>
            </a:r>
            <a:r>
              <a:rPr lang="ru-RU" dirty="0" smtClean="0"/>
              <a:t>чем-то):</a:t>
            </a:r>
          </a:p>
          <a:p>
            <a:r>
              <a:rPr lang="ru-RU" dirty="0"/>
              <a:t>Ф</a:t>
            </a:r>
            <a:r>
              <a:rPr lang="ru-RU" dirty="0" smtClean="0"/>
              <a:t>изические: </a:t>
            </a:r>
            <a:r>
              <a:rPr lang="ru-RU" dirty="0"/>
              <a:t>в пище, питье, сне, отдыхе, отсутствии боли, комфортной температурной, шумовой и световой среде и т.п.  </a:t>
            </a:r>
            <a:endParaRPr lang="ru-RU" dirty="0" smtClean="0"/>
          </a:p>
          <a:p>
            <a:r>
              <a:rPr lang="ru-RU" dirty="0"/>
              <a:t>Ф</a:t>
            </a:r>
            <a:r>
              <a:rPr lang="ru-RU" dirty="0" smtClean="0"/>
              <a:t>изиолого-психологические: </a:t>
            </a:r>
            <a:r>
              <a:rPr lang="ru-RU" dirty="0"/>
              <a:t>в безопасности и уверенности в </a:t>
            </a:r>
            <a:r>
              <a:rPr lang="ru-RU" dirty="0" smtClean="0"/>
              <a:t>будущем, в информации.</a:t>
            </a:r>
          </a:p>
          <a:p>
            <a:r>
              <a:rPr lang="ru-RU" dirty="0"/>
              <a:t>С</a:t>
            </a:r>
            <a:r>
              <a:rPr lang="ru-RU" dirty="0" smtClean="0"/>
              <a:t>оциальные: </a:t>
            </a:r>
            <a:r>
              <a:rPr lang="ru-RU" dirty="0"/>
              <a:t>в </a:t>
            </a:r>
            <a:r>
              <a:rPr lang="ru-RU" dirty="0" smtClean="0"/>
              <a:t>общении, любви, поддержке, принадлежности к группе, в приятной социальной роли, в уважении, признании.</a:t>
            </a:r>
          </a:p>
          <a:p>
            <a:r>
              <a:rPr lang="ru-RU" dirty="0"/>
              <a:t>Л</a:t>
            </a:r>
            <a:r>
              <a:rPr lang="ru-RU" dirty="0" smtClean="0"/>
              <a:t>ичностные: в самовыражении.</a:t>
            </a: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852936"/>
            <a:ext cx="333375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58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 smtClean="0"/>
              <a:t/>
            </a:r>
            <a:br>
              <a:rPr lang="fi-FI" b="1" dirty="0" smtClean="0"/>
            </a:b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Неэффективные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методы воздействия на проблемное поведение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4834880" cy="4353347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dirty="0" smtClean="0"/>
              <a:t>Применение </a:t>
            </a:r>
            <a:r>
              <a:rPr lang="ru-RU" dirty="0"/>
              <a:t>сильных лекарств </a:t>
            </a:r>
            <a:endParaRPr lang="fi-FI" dirty="0" smtClean="0"/>
          </a:p>
          <a:p>
            <a:pPr lvl="0"/>
            <a:r>
              <a:rPr lang="ru-RU" dirty="0" smtClean="0"/>
              <a:t>Помещение </a:t>
            </a:r>
            <a:r>
              <a:rPr lang="ru-RU" dirty="0"/>
              <a:t>в психиатрические больницы за нарушение правил </a:t>
            </a:r>
            <a:r>
              <a:rPr lang="ru-RU" dirty="0" smtClean="0"/>
              <a:t>поведения</a:t>
            </a:r>
            <a:r>
              <a:rPr lang="fi-FI" dirty="0" smtClean="0"/>
              <a:t>.</a:t>
            </a:r>
            <a:endParaRPr lang="ru-RU" dirty="0"/>
          </a:p>
          <a:p>
            <a:pPr lvl="0"/>
            <a:r>
              <a:rPr lang="ru-RU" dirty="0"/>
              <a:t>Применение наказаний, изоляции, ограничения передвижения, запугивания, внушения, </a:t>
            </a:r>
            <a:r>
              <a:rPr lang="ru-RU" dirty="0" smtClean="0"/>
              <a:t>унижений. </a:t>
            </a:r>
            <a:endParaRPr lang="ru-RU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83238"/>
            <a:ext cx="3960440" cy="240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9069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Быстрые методы </a:t>
            </a:r>
            <a:r>
              <a:rPr lang="ru-RU" b="1" dirty="0">
                <a:solidFill>
                  <a:schemeClr val="bg1"/>
                </a:solidFill>
              </a:rPr>
              <a:t>изменения проблемного </a:t>
            </a:r>
            <a:r>
              <a:rPr lang="ru-RU" b="1" dirty="0" smtClean="0">
                <a:solidFill>
                  <a:schemeClr val="bg1"/>
                </a:solidFill>
              </a:rPr>
              <a:t>поведения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/>
              <a:t>И</a:t>
            </a:r>
            <a:r>
              <a:rPr lang="ru-RU" b="1" dirty="0" smtClean="0"/>
              <a:t>зменить обстановку в комнате</a:t>
            </a:r>
          </a:p>
          <a:p>
            <a:r>
              <a:rPr lang="ru-RU" b="1" dirty="0" smtClean="0"/>
              <a:t>Проверить</a:t>
            </a:r>
            <a:r>
              <a:rPr lang="ru-RU" b="1" dirty="0"/>
              <a:t>, не болит ли </a:t>
            </a:r>
            <a:r>
              <a:rPr lang="ru-RU" b="1" dirty="0" smtClean="0"/>
              <a:t>что-то</a:t>
            </a:r>
          </a:p>
          <a:p>
            <a:r>
              <a:rPr lang="ru-RU" b="1" dirty="0" smtClean="0"/>
              <a:t>Дать  отвлечься</a:t>
            </a:r>
            <a:r>
              <a:rPr lang="ru-RU" b="1" dirty="0"/>
              <a:t>,</a:t>
            </a:r>
            <a:r>
              <a:rPr lang="ru-RU" b="1" dirty="0" smtClean="0"/>
              <a:t> </a:t>
            </a:r>
            <a:r>
              <a:rPr lang="ru-RU" b="1" dirty="0"/>
              <a:t>чем-то заняться, </a:t>
            </a:r>
            <a:r>
              <a:rPr lang="ru-RU" b="1" dirty="0" smtClean="0"/>
              <a:t>поиграть.</a:t>
            </a:r>
          </a:p>
          <a:p>
            <a:r>
              <a:rPr lang="ru-RU" b="1" dirty="0" smtClean="0"/>
              <a:t>Разрешить </a:t>
            </a:r>
            <a:r>
              <a:rPr lang="ru-RU" b="1" dirty="0"/>
              <a:t>сделать выбор.</a:t>
            </a:r>
          </a:p>
          <a:p>
            <a:r>
              <a:rPr lang="ru-RU" b="1" dirty="0" smtClean="0"/>
              <a:t>Пообщаться</a:t>
            </a:r>
            <a:r>
              <a:rPr lang="ru-RU" b="1" dirty="0"/>
              <a:t>, поговорить.</a:t>
            </a:r>
          </a:p>
          <a:p>
            <a:r>
              <a:rPr lang="ru-RU" b="1" dirty="0" smtClean="0"/>
              <a:t>Сменить </a:t>
            </a:r>
            <a:r>
              <a:rPr lang="ru-RU" b="1" dirty="0"/>
              <a:t>обстановку, выйти на прогулку.</a:t>
            </a:r>
          </a:p>
          <a:p>
            <a:r>
              <a:rPr lang="ru-RU" b="1" dirty="0" smtClean="0"/>
              <a:t>Сделать </a:t>
            </a:r>
            <a:r>
              <a:rPr lang="ru-RU" b="1" dirty="0"/>
              <a:t>приятный </a:t>
            </a:r>
            <a:r>
              <a:rPr lang="ru-RU" b="1" dirty="0" smtClean="0"/>
              <a:t>напиток.</a:t>
            </a:r>
          </a:p>
          <a:p>
            <a:r>
              <a:rPr lang="ru-RU" b="1" dirty="0" smtClean="0"/>
              <a:t>Послушать </a:t>
            </a:r>
            <a:r>
              <a:rPr lang="ru-RU" b="1" dirty="0"/>
              <a:t>музыку.</a:t>
            </a:r>
          </a:p>
          <a:p>
            <a:r>
              <a:rPr lang="ru-RU" b="1" dirty="0" smtClean="0"/>
              <a:t>Выслушать, проявить </a:t>
            </a:r>
            <a:r>
              <a:rPr lang="ru-RU" b="1" dirty="0"/>
              <a:t>внимание и сочувствие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348128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C000"/>
                </a:solidFill>
              </a:rPr>
              <a:t>Долгосрочные стратегии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Тщательное обследование.</a:t>
            </a:r>
          </a:p>
          <a:p>
            <a:r>
              <a:rPr lang="ru-RU" b="1" dirty="0">
                <a:solidFill>
                  <a:schemeClr val="bg1"/>
                </a:solidFill>
              </a:rPr>
              <a:t>О</a:t>
            </a:r>
            <a:r>
              <a:rPr lang="ru-RU" b="1" dirty="0" smtClean="0">
                <a:solidFill>
                  <a:schemeClr val="bg1"/>
                </a:solidFill>
              </a:rPr>
              <a:t>бучение </a:t>
            </a:r>
            <a:r>
              <a:rPr lang="ru-RU" b="1" dirty="0">
                <a:solidFill>
                  <a:schemeClr val="bg1"/>
                </a:solidFill>
              </a:rPr>
              <a:t>новым </a:t>
            </a:r>
            <a:r>
              <a:rPr lang="ru-RU" b="1" dirty="0" smtClean="0">
                <a:solidFill>
                  <a:schemeClr val="bg1"/>
                </a:solidFill>
              </a:rPr>
              <a:t>знаниям и навыкам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Обогащение личного опыта.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Мотивация и создание новых потребностей.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Включение в жизнь семьи и общества</a:t>
            </a:r>
            <a:r>
              <a:rPr lang="ru-RU" b="1" dirty="0" smtClean="0">
                <a:solidFill>
                  <a:srgbClr val="00B0F0"/>
                </a:solidFill>
              </a:rPr>
              <a:t>.</a:t>
            </a:r>
            <a:endParaRPr lang="ru-RU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985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Основы психического благополучия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Достаточное </a:t>
            </a:r>
            <a:r>
              <a:rPr lang="ru-RU" b="1" dirty="0">
                <a:solidFill>
                  <a:schemeClr val="bg1"/>
                </a:solidFill>
              </a:rPr>
              <a:t>и здоровое питание</a:t>
            </a:r>
          </a:p>
          <a:p>
            <a:pPr lvl="0"/>
            <a:r>
              <a:rPr lang="ru-RU" b="1" dirty="0">
                <a:solidFill>
                  <a:schemeClr val="bg1"/>
                </a:solidFill>
              </a:rPr>
              <a:t>Твердый распорядок дня</a:t>
            </a:r>
          </a:p>
          <a:p>
            <a:pPr lvl="0"/>
            <a:r>
              <a:rPr lang="ru-RU" b="1" dirty="0">
                <a:solidFill>
                  <a:schemeClr val="bg1"/>
                </a:solidFill>
              </a:rPr>
              <a:t>Достаточный сон</a:t>
            </a:r>
          </a:p>
          <a:p>
            <a:pPr lvl="0"/>
            <a:r>
              <a:rPr lang="ru-RU" b="1" dirty="0" smtClean="0">
                <a:solidFill>
                  <a:schemeClr val="bg1"/>
                </a:solidFill>
              </a:rPr>
              <a:t>Ежедневные прогулки </a:t>
            </a:r>
            <a:r>
              <a:rPr lang="ru-RU" b="1" dirty="0">
                <a:solidFill>
                  <a:schemeClr val="bg1"/>
                </a:solidFill>
              </a:rPr>
              <a:t>и </a:t>
            </a:r>
            <a:r>
              <a:rPr lang="ru-RU" b="1" dirty="0" smtClean="0">
                <a:solidFill>
                  <a:schemeClr val="bg1"/>
                </a:solidFill>
              </a:rPr>
              <a:t>движение</a:t>
            </a:r>
            <a:endParaRPr lang="ru-RU" b="1" dirty="0">
              <a:solidFill>
                <a:schemeClr val="bg1"/>
              </a:solidFill>
            </a:endParaRPr>
          </a:p>
          <a:p>
            <a:pPr lvl="0"/>
            <a:r>
              <a:rPr lang="ru-RU" b="1" dirty="0" smtClean="0">
                <a:solidFill>
                  <a:schemeClr val="bg1"/>
                </a:solidFill>
              </a:rPr>
              <a:t>Ежедневные приятные </a:t>
            </a:r>
            <a:r>
              <a:rPr lang="ru-RU" b="1" dirty="0">
                <a:solidFill>
                  <a:schemeClr val="bg1"/>
                </a:solidFill>
              </a:rPr>
              <a:t>занятия</a:t>
            </a:r>
          </a:p>
          <a:p>
            <a:pPr lvl="0"/>
            <a:r>
              <a:rPr lang="ru-RU" b="1" dirty="0" smtClean="0">
                <a:solidFill>
                  <a:schemeClr val="bg1"/>
                </a:solidFill>
              </a:rPr>
              <a:t>Взаимодействие и общение</a:t>
            </a:r>
            <a:endParaRPr lang="ru-RU" b="1" dirty="0">
              <a:solidFill>
                <a:schemeClr val="bg1"/>
              </a:solidFill>
            </a:endParaRPr>
          </a:p>
          <a:p>
            <a:pPr lvl="0"/>
            <a:r>
              <a:rPr lang="ru-RU" b="1" dirty="0">
                <a:solidFill>
                  <a:schemeClr val="bg1"/>
                </a:solidFill>
              </a:rPr>
              <a:t>Защита от насилия (психического и физического)</a:t>
            </a:r>
          </a:p>
          <a:p>
            <a:pPr lvl="0"/>
            <a:r>
              <a:rPr lang="ru-RU" b="1" dirty="0">
                <a:solidFill>
                  <a:schemeClr val="bg1"/>
                </a:solidFill>
              </a:rPr>
              <a:t>Защита от неуважительного отношения</a:t>
            </a:r>
          </a:p>
          <a:p>
            <a:pPr lvl="0"/>
            <a:r>
              <a:rPr lang="ru-RU" b="1" dirty="0">
                <a:solidFill>
                  <a:schemeClr val="bg1"/>
                </a:solidFill>
              </a:rPr>
              <a:t>Защита от </a:t>
            </a:r>
            <a:r>
              <a:rPr lang="ru-RU" b="1" dirty="0" smtClean="0">
                <a:solidFill>
                  <a:schemeClr val="bg1"/>
                </a:solidFill>
              </a:rPr>
              <a:t>оставления </a:t>
            </a:r>
            <a:r>
              <a:rPr lang="ru-RU" b="1" dirty="0">
                <a:solidFill>
                  <a:schemeClr val="bg1"/>
                </a:solidFill>
              </a:rPr>
              <a:t>без помощи </a:t>
            </a:r>
          </a:p>
          <a:p>
            <a:pPr lvl="0"/>
            <a:r>
              <a:rPr lang="ru-RU" b="1" dirty="0" smtClean="0">
                <a:solidFill>
                  <a:schemeClr val="bg1"/>
                </a:solidFill>
              </a:rPr>
              <a:t>Наличие </a:t>
            </a:r>
            <a:r>
              <a:rPr lang="ru-RU" b="1" dirty="0">
                <a:solidFill>
                  <a:schemeClr val="bg1"/>
                </a:solidFill>
              </a:rPr>
              <a:t>«своего» доверительного </a:t>
            </a:r>
            <a:r>
              <a:rPr lang="ru-RU" b="1" dirty="0" smtClean="0">
                <a:solidFill>
                  <a:schemeClr val="bg1"/>
                </a:solidFill>
              </a:rPr>
              <a:t>лица</a:t>
            </a:r>
          </a:p>
          <a:p>
            <a:pPr lvl="0"/>
            <a:r>
              <a:rPr lang="ru-RU" b="1" dirty="0" smtClean="0">
                <a:solidFill>
                  <a:schemeClr val="bg1"/>
                </a:solidFill>
              </a:rPr>
              <a:t>Предсказуемость </a:t>
            </a:r>
            <a:r>
              <a:rPr lang="ru-RU" b="1" dirty="0">
                <a:solidFill>
                  <a:schemeClr val="bg1"/>
                </a:solidFill>
              </a:rPr>
              <a:t>и размеренность жизни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80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Быть человеком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56792"/>
            <a:ext cx="23812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96952"/>
            <a:ext cx="1822862" cy="248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71571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FF00"/>
                </a:solidFill>
              </a:rPr>
              <a:t>Школа </a:t>
            </a:r>
            <a:r>
              <a:rPr lang="ru-RU" b="1" dirty="0" err="1">
                <a:solidFill>
                  <a:srgbClr val="FFFF00"/>
                </a:solidFill>
              </a:rPr>
              <a:t>Беттельгейма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Найти себя – уникальную личность, укрепить «Я».</a:t>
            </a:r>
          </a:p>
          <a:p>
            <a:r>
              <a:rPr lang="ru-RU" dirty="0" smtClean="0"/>
              <a:t>Помочь формировать положительного </a:t>
            </a:r>
            <a:r>
              <a:rPr lang="ru-RU" dirty="0"/>
              <a:t>смысла </a:t>
            </a:r>
            <a:r>
              <a:rPr lang="ru-RU" dirty="0" smtClean="0"/>
              <a:t>жизни. развитие </a:t>
            </a:r>
            <a:r>
              <a:rPr lang="ru-RU" dirty="0"/>
              <a:t>эмоциональных и интеллектуальных ресурсов. </a:t>
            </a:r>
            <a:endParaRPr lang="ru-RU" dirty="0" smtClean="0"/>
          </a:p>
          <a:p>
            <a:r>
              <a:rPr lang="ru-RU" dirty="0" smtClean="0"/>
              <a:t>Развить </a:t>
            </a:r>
            <a:r>
              <a:rPr lang="ru-RU" dirty="0"/>
              <a:t>умения устанавливать межличностные </a:t>
            </a:r>
            <a:r>
              <a:rPr lang="ru-RU" dirty="0" smtClean="0"/>
              <a:t>отношения.</a:t>
            </a:r>
          </a:p>
          <a:p>
            <a:r>
              <a:rPr lang="ru-RU" dirty="0" smtClean="0"/>
              <a:t>Безопасная, приятная среда.</a:t>
            </a:r>
            <a:endParaRPr lang="ru-RU" dirty="0"/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717032"/>
            <a:ext cx="1822450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4545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</a:rPr>
              <a:t>Игра</a:t>
            </a:r>
            <a:endParaRPr lang="ru-RU" sz="54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Оценка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Обучение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Реабилитация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5774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Умственная деятельность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916833"/>
            <a:ext cx="8640960" cy="1224134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/>
              <a:t>И</a:t>
            </a:r>
            <a:r>
              <a:rPr lang="ru-RU" b="1" dirty="0" smtClean="0"/>
              <a:t>нтеллект – познавательные и аналитические способности, включая обучение, рассуждение, решение задач, и другие.</a:t>
            </a:r>
          </a:p>
          <a:p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173" y="3140967"/>
            <a:ext cx="5318469" cy="361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25144"/>
            <a:ext cx="34004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99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dirty="0">
                <a:solidFill>
                  <a:schemeClr val="accent2"/>
                </a:solidFill>
              </a:rPr>
              <a:t>Зеркало</a:t>
            </a:r>
            <a:endParaRPr lang="fi-FI" altLang="ru-RU" b="1" dirty="0">
              <a:solidFill>
                <a:schemeClr val="accent2"/>
              </a:solidFill>
            </a:endParaRPr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000" b="1" dirty="0" smtClean="0">
                <a:solidFill>
                  <a:schemeClr val="accent2"/>
                </a:solidFill>
              </a:rPr>
              <a:t>Развитие самосознания </a:t>
            </a:r>
            <a:r>
              <a:rPr lang="ru-RU" altLang="ru-RU" sz="2000" b="1" dirty="0">
                <a:solidFill>
                  <a:schemeClr val="accent2"/>
                </a:solidFill>
              </a:rPr>
              <a:t>и социальной </a:t>
            </a:r>
            <a:r>
              <a:rPr lang="ru-RU" altLang="ru-RU" sz="2000" b="1" dirty="0" smtClean="0">
                <a:solidFill>
                  <a:schemeClr val="accent2"/>
                </a:solidFill>
              </a:rPr>
              <a:t>активности:</a:t>
            </a:r>
          </a:p>
          <a:p>
            <a:r>
              <a:rPr lang="ru-RU" altLang="ru-RU" sz="2000" b="1" dirty="0" smtClean="0">
                <a:solidFill>
                  <a:schemeClr val="accent2"/>
                </a:solidFill>
              </a:rPr>
              <a:t>Получить </a:t>
            </a:r>
            <a:r>
              <a:rPr lang="ru-RU" altLang="ru-RU" sz="2000" b="1" dirty="0">
                <a:solidFill>
                  <a:schemeClr val="accent2"/>
                </a:solidFill>
              </a:rPr>
              <a:t>как можно больше </a:t>
            </a:r>
            <a:r>
              <a:rPr lang="ru-RU" altLang="ru-RU" sz="2000" b="1" i="1" dirty="0">
                <a:solidFill>
                  <a:schemeClr val="accent2"/>
                </a:solidFill>
              </a:rPr>
              <a:t>жизненного опыта</a:t>
            </a:r>
            <a:r>
              <a:rPr lang="ru-RU" altLang="ru-RU" sz="2000" b="1" dirty="0">
                <a:solidFill>
                  <a:schemeClr val="accent2"/>
                </a:solidFill>
              </a:rPr>
              <a:t>. </a:t>
            </a:r>
          </a:p>
          <a:p>
            <a:r>
              <a:rPr lang="ru-RU" altLang="ru-RU" sz="2000" b="1" dirty="0">
                <a:solidFill>
                  <a:schemeClr val="accent2"/>
                </a:solidFill>
              </a:rPr>
              <a:t>У</a:t>
            </a:r>
            <a:r>
              <a:rPr lang="ru-RU" altLang="ru-RU" sz="2000" b="1" dirty="0" smtClean="0">
                <a:solidFill>
                  <a:schemeClr val="accent2"/>
                </a:solidFill>
              </a:rPr>
              <a:t>знать</a:t>
            </a:r>
            <a:r>
              <a:rPr lang="ru-RU" altLang="ru-RU" sz="2000" b="1" dirty="0">
                <a:solidFill>
                  <a:schemeClr val="accent2"/>
                </a:solidFill>
              </a:rPr>
              <a:t>, </a:t>
            </a:r>
            <a:r>
              <a:rPr lang="ru-RU" altLang="ru-RU" sz="2000" b="1" i="1" dirty="0">
                <a:solidFill>
                  <a:schemeClr val="accent2"/>
                </a:solidFill>
              </a:rPr>
              <a:t>что думают </a:t>
            </a:r>
            <a:r>
              <a:rPr lang="ru-RU" altLang="ru-RU" sz="2000" b="1" i="1" dirty="0" smtClean="0">
                <a:solidFill>
                  <a:schemeClr val="accent2"/>
                </a:solidFill>
              </a:rPr>
              <a:t>о нас другие люди</a:t>
            </a:r>
            <a:r>
              <a:rPr lang="ru-RU" altLang="ru-RU" sz="2000" b="1" dirty="0" smtClean="0">
                <a:solidFill>
                  <a:schemeClr val="accent2"/>
                </a:solidFill>
              </a:rPr>
              <a:t>. </a:t>
            </a:r>
            <a:endParaRPr lang="ru-RU" altLang="ru-RU" sz="2000" b="1" dirty="0">
              <a:solidFill>
                <a:schemeClr val="accent2"/>
              </a:solidFill>
            </a:endParaRPr>
          </a:p>
          <a:p>
            <a:r>
              <a:rPr lang="ru-RU" altLang="ru-RU" sz="2000" b="1" dirty="0">
                <a:solidFill>
                  <a:schemeClr val="accent2"/>
                </a:solidFill>
              </a:rPr>
              <a:t>Д</a:t>
            </a:r>
            <a:r>
              <a:rPr lang="ru-RU" altLang="ru-RU" sz="2000" b="1" dirty="0" smtClean="0">
                <a:solidFill>
                  <a:schemeClr val="accent2"/>
                </a:solidFill>
              </a:rPr>
              <a:t>елать </a:t>
            </a:r>
            <a:r>
              <a:rPr lang="ru-RU" altLang="ru-RU" sz="2000" b="1" dirty="0">
                <a:solidFill>
                  <a:schemeClr val="accent2"/>
                </a:solidFill>
              </a:rPr>
              <a:t>вместе с людьми и для них. </a:t>
            </a:r>
          </a:p>
          <a:p>
            <a:r>
              <a:rPr lang="ru-RU" altLang="ru-RU" sz="2000" b="1" dirty="0">
                <a:solidFill>
                  <a:schemeClr val="accent2"/>
                </a:solidFill>
              </a:rPr>
              <a:t>Д</a:t>
            </a:r>
            <a:r>
              <a:rPr lang="ru-RU" altLang="ru-RU" sz="2000" b="1" dirty="0" smtClean="0">
                <a:solidFill>
                  <a:schemeClr val="accent2"/>
                </a:solidFill>
              </a:rPr>
              <a:t>умать </a:t>
            </a:r>
            <a:r>
              <a:rPr lang="ru-RU" altLang="ru-RU" sz="2000" b="1" dirty="0">
                <a:solidFill>
                  <a:schemeClr val="accent2"/>
                </a:solidFill>
              </a:rPr>
              <a:t>о себе </a:t>
            </a:r>
            <a:r>
              <a:rPr lang="ru-RU" altLang="ru-RU" sz="2000" b="1" dirty="0" smtClean="0">
                <a:solidFill>
                  <a:schemeClr val="accent2"/>
                </a:solidFill>
              </a:rPr>
              <a:t> - понимать себя.</a:t>
            </a:r>
            <a:endParaRPr lang="fi-FI" altLang="ru-RU" sz="2000" b="1" dirty="0">
              <a:solidFill>
                <a:schemeClr val="accent2"/>
              </a:solidFill>
            </a:endParaRPr>
          </a:p>
        </p:txBody>
      </p:sp>
      <p:pic>
        <p:nvPicPr>
          <p:cNvPr id="31754" name="Picture 10" descr="mirr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349500"/>
            <a:ext cx="2947988" cy="294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787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b="1" dirty="0"/>
              <a:t>Качество жизни людей с тяжелыми нарушениями</a:t>
            </a:r>
            <a:endParaRPr lang="fi-FI" altLang="ru-RU" sz="3600" b="1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400" b="1" dirty="0" smtClean="0"/>
              <a:t>полезные </a:t>
            </a:r>
            <a:r>
              <a:rPr lang="ru-RU" altLang="ru-RU" sz="2400" b="1" dirty="0"/>
              <a:t>навыки (например, умение держать чашку)</a:t>
            </a:r>
          </a:p>
          <a:p>
            <a:pPr>
              <a:lnSpc>
                <a:spcPct val="90000"/>
              </a:lnSpc>
            </a:pPr>
            <a:r>
              <a:rPr lang="ru-RU" altLang="ru-RU" sz="2400" b="1" dirty="0"/>
              <a:t>разнообразные стимулирующие впечатления в приятной, удобной среде</a:t>
            </a:r>
          </a:p>
          <a:p>
            <a:pPr>
              <a:lnSpc>
                <a:spcPct val="90000"/>
              </a:lnSpc>
            </a:pPr>
            <a:r>
              <a:rPr lang="ru-RU" altLang="ru-RU" sz="2400" b="1" dirty="0"/>
              <a:t>возможность делать выбор</a:t>
            </a:r>
          </a:p>
          <a:p>
            <a:pPr>
              <a:lnSpc>
                <a:spcPct val="90000"/>
              </a:lnSpc>
            </a:pPr>
            <a:r>
              <a:rPr lang="ru-RU" altLang="ru-RU" sz="2400" b="1" dirty="0"/>
              <a:t>близкие отношения с людьми</a:t>
            </a:r>
            <a:endParaRPr lang="fi-FI" altLang="ru-RU" sz="2400" b="1" dirty="0"/>
          </a:p>
        </p:txBody>
      </p:sp>
      <p:pic>
        <p:nvPicPr>
          <p:cNvPr id="40966" name="Picture 6" descr="oi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9500"/>
            <a:ext cx="415290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43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Домашняя реабилитация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1268760"/>
            <a:ext cx="5698977" cy="5400600"/>
          </a:xfrm>
        </p:spPr>
        <p:txBody>
          <a:bodyPr/>
          <a:lstStyle/>
          <a:p>
            <a:r>
              <a:rPr lang="ru-RU" dirty="0"/>
              <a:t>Практический характер </a:t>
            </a:r>
            <a:endParaRPr lang="ru-RU" dirty="0" smtClean="0"/>
          </a:p>
          <a:p>
            <a:r>
              <a:rPr lang="ru-RU" dirty="0"/>
              <a:t>В</a:t>
            </a:r>
            <a:r>
              <a:rPr lang="ru-RU" dirty="0" smtClean="0"/>
              <a:t>ключение </a:t>
            </a:r>
            <a:r>
              <a:rPr lang="ru-RU" dirty="0"/>
              <a:t>реабилитационных мероприятий в повседневную домашнюю жизнь и </a:t>
            </a:r>
            <a:r>
              <a:rPr lang="ru-RU" dirty="0" smtClean="0"/>
              <a:t>быт</a:t>
            </a:r>
          </a:p>
          <a:p>
            <a:r>
              <a:rPr lang="ru-RU" dirty="0"/>
              <a:t>П</a:t>
            </a:r>
            <a:r>
              <a:rPr lang="ru-RU" dirty="0" smtClean="0"/>
              <a:t>ридание </a:t>
            </a:r>
            <a:r>
              <a:rPr lang="ru-RU" dirty="0"/>
              <a:t>реабилитационного характера обычным домашним делам.</a:t>
            </a:r>
          </a:p>
          <a:p>
            <a:endParaRPr lang="ru-RU" dirty="0"/>
          </a:p>
        </p:txBody>
      </p:sp>
      <p:pic>
        <p:nvPicPr>
          <p:cNvPr id="4098" name="Picture 2" descr="C:\Users\root\Pictures\1 proekt\imagesRKCZ1JN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627" y="2060848"/>
            <a:ext cx="352839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14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154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П</a:t>
            </a:r>
            <a:r>
              <a:rPr lang="ru-RU" dirty="0" smtClean="0">
                <a:solidFill>
                  <a:schemeClr val="bg1"/>
                </a:solidFill>
              </a:rPr>
              <a:t>СИХОЗ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483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476673"/>
            <a:ext cx="9144000" cy="3168352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700" b="1" i="1" dirty="0" smtClean="0">
                <a:solidFill>
                  <a:srgbClr val="FFFF00"/>
                </a:solidFill>
                <a:latin typeface="+mj-lt"/>
                <a:cs typeface="Estrangelo Edessa" panose="03080600000000000000" pitchFamily="66" charset="0"/>
              </a:rPr>
              <a:t>Спасибо </a:t>
            </a:r>
          </a:p>
          <a:p>
            <a:pPr marL="0" indent="0" algn="ctr">
              <a:buNone/>
            </a:pPr>
            <a:r>
              <a:rPr lang="ru-RU" sz="4700" b="1" i="1" dirty="0" smtClean="0">
                <a:solidFill>
                  <a:srgbClr val="FFFF00"/>
                </a:solidFill>
                <a:latin typeface="+mj-lt"/>
                <a:cs typeface="Estrangelo Edessa" panose="03080600000000000000" pitchFamily="66" charset="0"/>
              </a:rPr>
              <a:t>за внимание, терпение, </a:t>
            </a:r>
          </a:p>
          <a:p>
            <a:pPr marL="0" indent="0" algn="ctr">
              <a:buNone/>
            </a:pPr>
            <a:r>
              <a:rPr lang="ru-RU" sz="4700" b="1" i="1" dirty="0" smtClean="0">
                <a:solidFill>
                  <a:srgbClr val="FFFF00"/>
                </a:solidFill>
                <a:latin typeface="+mj-lt"/>
                <a:cs typeface="Estrangelo Edessa" panose="03080600000000000000" pitchFamily="66" charset="0"/>
              </a:rPr>
              <a:t>дружелюбие, активность </a:t>
            </a:r>
          </a:p>
          <a:p>
            <a:pPr marL="0" indent="0" algn="ctr">
              <a:buNone/>
            </a:pPr>
            <a:r>
              <a:rPr lang="ru-RU" sz="4700" b="1" i="1" dirty="0" smtClean="0">
                <a:solidFill>
                  <a:srgbClr val="FFFF00"/>
                </a:solidFill>
                <a:latin typeface="+mj-lt"/>
                <a:cs typeface="Estrangelo Edessa" panose="03080600000000000000" pitchFamily="66" charset="0"/>
              </a:rPr>
              <a:t>и поддержку!</a:t>
            </a:r>
            <a:endParaRPr lang="ru-RU" sz="4700" b="1" i="1" dirty="0">
              <a:solidFill>
                <a:srgbClr val="FFFF00"/>
              </a:solidFill>
              <a:latin typeface="+mj-lt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427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dirty="0" smtClean="0">
                <a:solidFill>
                  <a:srgbClr val="FFFF00"/>
                </a:solidFill>
              </a:rPr>
              <a:t>Интеллект</a:t>
            </a:r>
            <a:endParaRPr lang="fi-FI" altLang="ru-RU" b="1" dirty="0" smtClean="0">
              <a:solidFill>
                <a:srgbClr val="FFFF00"/>
              </a:solidFill>
            </a:endParaRPr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dirty="0" smtClean="0">
                <a:solidFill>
                  <a:schemeClr val="bg1"/>
                </a:solidFill>
              </a:rPr>
              <a:t>Обычно говорят, что интеллект это:</a:t>
            </a:r>
            <a:endParaRPr lang="ru-RU" alt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b="1" dirty="0">
                <a:solidFill>
                  <a:schemeClr val="bg1"/>
                </a:solidFill>
              </a:rPr>
              <a:t>Понимание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b="1" dirty="0">
                <a:solidFill>
                  <a:schemeClr val="bg1"/>
                </a:solidFill>
              </a:rPr>
              <a:t>Способность комбинировать полученные знания и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b="1" dirty="0">
                <a:solidFill>
                  <a:schemeClr val="bg1"/>
                </a:solidFill>
              </a:rPr>
              <a:t>создать новые знания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b="1" dirty="0">
                <a:solidFill>
                  <a:schemeClr val="bg1"/>
                </a:solidFill>
              </a:rPr>
              <a:t>Умение решать проблемы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b="1" dirty="0">
                <a:solidFill>
                  <a:schemeClr val="bg1"/>
                </a:solidFill>
              </a:rPr>
              <a:t>Умение оперировать материальными объектами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b="1" dirty="0">
                <a:solidFill>
                  <a:schemeClr val="bg1"/>
                </a:solidFill>
              </a:rPr>
              <a:t>Воображение</a:t>
            </a:r>
          </a:p>
          <a:p>
            <a:endParaRPr lang="fi-FI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А на самом деле: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Интеллект, как правило, ориентирован на определенную группу явлений</a:t>
            </a:r>
          </a:p>
          <a:p>
            <a:r>
              <a:rPr lang="ru-RU" altLang="ru-RU" b="1" dirty="0">
                <a:solidFill>
                  <a:schemeClr val="bg1"/>
                </a:solidFill>
              </a:rPr>
              <a:t>Задача интеллекта – моделировать (поведение других, природные </a:t>
            </a:r>
            <a:r>
              <a:rPr lang="ru-RU" altLang="ru-RU" b="1" dirty="0" smtClean="0">
                <a:solidFill>
                  <a:schemeClr val="bg1"/>
                </a:solidFill>
              </a:rPr>
              <a:t>явления)</a:t>
            </a:r>
            <a:endParaRPr lang="ru-RU" altLang="ru-RU" b="1" dirty="0">
              <a:solidFill>
                <a:schemeClr val="bg1"/>
              </a:solidFill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8532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dirty="0" smtClean="0">
                <a:solidFill>
                  <a:schemeClr val="accent2"/>
                </a:solidFill>
              </a:rPr>
              <a:t>Тесты?</a:t>
            </a:r>
            <a:endParaRPr lang="fi-FI" altLang="ru-RU" b="1" dirty="0" smtClean="0">
              <a:solidFill>
                <a:schemeClr val="accent2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417638"/>
            <a:ext cx="8219256" cy="4819674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 smtClean="0">
                <a:solidFill>
                  <a:schemeClr val="accent2"/>
                </a:solidFill>
              </a:rPr>
              <a:t>Результаты тестов зависят от: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2400" dirty="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 smtClean="0">
                <a:solidFill>
                  <a:schemeClr val="accent2"/>
                </a:solidFill>
              </a:rPr>
              <a:t>культурного окружения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 smtClean="0">
                <a:solidFill>
                  <a:schemeClr val="accent2"/>
                </a:solidFill>
              </a:rPr>
              <a:t>языка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 smtClean="0">
                <a:solidFill>
                  <a:schemeClr val="accent2"/>
                </a:solidFill>
              </a:rPr>
              <a:t>особенностей и уровня образования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 smtClean="0">
                <a:solidFill>
                  <a:schemeClr val="accent2"/>
                </a:solidFill>
              </a:rPr>
              <a:t>степени заинтересованности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 smtClean="0">
                <a:solidFill>
                  <a:schemeClr val="accent2"/>
                </a:solidFill>
              </a:rPr>
              <a:t>прошлого опыта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 smtClean="0">
                <a:solidFill>
                  <a:schemeClr val="accent2"/>
                </a:solidFill>
              </a:rPr>
              <a:t>насколько знакомы термины и понятия задач тестов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 smtClean="0">
                <a:solidFill>
                  <a:schemeClr val="accent2"/>
                </a:solidFill>
              </a:rPr>
              <a:t>насколько усвоены именно те умственные действия, что нужны для решения задач теста;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 smtClean="0">
                <a:solidFill>
                  <a:schemeClr val="accent2"/>
                </a:solidFill>
              </a:rPr>
              <a:t>Настроения, состояния здоровья, окружающей среды т.д. и т.п.</a:t>
            </a:r>
          </a:p>
        </p:txBody>
      </p:sp>
    </p:spTree>
    <p:extLst>
      <p:ext uri="{BB962C8B-B14F-4D97-AF65-F5344CB8AC3E}">
        <p14:creationId xmlns:p14="http://schemas.microsoft.com/office/powerpoint/2010/main" val="2894555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Адаптивное поведение 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880" y="1556792"/>
            <a:ext cx="5194920" cy="4569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rgbClr val="FFFF00"/>
                </a:solidFill>
              </a:rPr>
              <a:t>Н</a:t>
            </a:r>
            <a:r>
              <a:rPr lang="ru-RU" sz="3600" b="1" dirty="0" smtClean="0">
                <a:solidFill>
                  <a:srgbClr val="FFFF00"/>
                </a:solidFill>
              </a:rPr>
              <a:t>абор концептуальных, социальных и практических навыков, которыми человек владеет и применяет их в повседневной жизни</a:t>
            </a:r>
            <a:r>
              <a:rPr lang="ru-RU" sz="3600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2372866" cy="324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7" y="4437112"/>
            <a:ext cx="3071947" cy="230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41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b="1" dirty="0" smtClean="0">
                <a:solidFill>
                  <a:schemeClr val="bg1"/>
                </a:solidFill>
              </a:rPr>
              <a:t>Способность действовать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3000" b="1" dirty="0">
                <a:solidFill>
                  <a:schemeClr val="bg1"/>
                </a:solidFill>
              </a:rPr>
              <a:t>С</a:t>
            </a:r>
            <a:r>
              <a:rPr lang="ru-RU" sz="3000" b="1" dirty="0" smtClean="0">
                <a:solidFill>
                  <a:schemeClr val="bg1"/>
                </a:solidFill>
              </a:rPr>
              <a:t>правляться </a:t>
            </a:r>
            <a:r>
              <a:rPr lang="ru-RU" sz="3000" b="1" dirty="0">
                <a:solidFill>
                  <a:schemeClr val="bg1"/>
                </a:solidFill>
              </a:rPr>
              <a:t>с повседневными ситуациями и заботиться о себе </a:t>
            </a:r>
            <a:endParaRPr lang="ru-RU" sz="3000" b="1" dirty="0" smtClean="0">
              <a:solidFill>
                <a:schemeClr val="bg1"/>
              </a:solidFill>
            </a:endParaRPr>
          </a:p>
          <a:p>
            <a:pPr lvl="0"/>
            <a:r>
              <a:rPr lang="ru-RU" sz="3000" b="1" dirty="0">
                <a:solidFill>
                  <a:schemeClr val="bg1"/>
                </a:solidFill>
              </a:rPr>
              <a:t>У</a:t>
            </a:r>
            <a:r>
              <a:rPr lang="ru-RU" sz="3000" b="1" dirty="0" smtClean="0">
                <a:solidFill>
                  <a:schemeClr val="bg1"/>
                </a:solidFill>
              </a:rPr>
              <a:t>мение </a:t>
            </a:r>
            <a:r>
              <a:rPr lang="ru-RU" sz="3000" b="1" dirty="0">
                <a:solidFill>
                  <a:schemeClr val="bg1"/>
                </a:solidFill>
              </a:rPr>
              <a:t>общаться и взаимодействовать с людьми, завязывать и поддерживать отношения с людьми</a:t>
            </a:r>
          </a:p>
          <a:p>
            <a:pPr lvl="0"/>
            <a:r>
              <a:rPr lang="ru-RU" sz="3000" b="1" dirty="0">
                <a:solidFill>
                  <a:schemeClr val="bg1"/>
                </a:solidFill>
              </a:rPr>
              <a:t>П</a:t>
            </a:r>
            <a:r>
              <a:rPr lang="ru-RU" sz="3000" b="1" dirty="0" smtClean="0">
                <a:solidFill>
                  <a:schemeClr val="bg1"/>
                </a:solidFill>
              </a:rPr>
              <a:t>ринимать </a:t>
            </a:r>
            <a:r>
              <a:rPr lang="ru-RU" sz="3000" b="1" dirty="0">
                <a:solidFill>
                  <a:schemeClr val="bg1"/>
                </a:solidFill>
              </a:rPr>
              <a:t>решения, решать проблемы</a:t>
            </a:r>
          </a:p>
          <a:p>
            <a:pPr lvl="0"/>
            <a:r>
              <a:rPr lang="ru-RU" sz="3000" b="1" dirty="0">
                <a:solidFill>
                  <a:schemeClr val="bg1"/>
                </a:solidFill>
              </a:rPr>
              <a:t>Д</a:t>
            </a:r>
            <a:r>
              <a:rPr lang="ru-RU" sz="3000" b="1" dirty="0" smtClean="0">
                <a:solidFill>
                  <a:schemeClr val="bg1"/>
                </a:solidFill>
              </a:rPr>
              <a:t>ействовать </a:t>
            </a:r>
            <a:r>
              <a:rPr lang="ru-RU" sz="3000" b="1" dirty="0">
                <a:solidFill>
                  <a:schemeClr val="bg1"/>
                </a:solidFill>
              </a:rPr>
              <a:t>в своей среде и управлять </a:t>
            </a:r>
            <a:r>
              <a:rPr lang="ru-RU" sz="3000" b="1" dirty="0" smtClean="0">
                <a:solidFill>
                  <a:schemeClr val="bg1"/>
                </a:solidFill>
              </a:rPr>
              <a:t>ею</a:t>
            </a:r>
            <a:endParaRPr lang="ru-RU" sz="3000" b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029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letusrakenne">
  <a:themeElements>
    <a:clrScheme name="Oletusrakenn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letusraken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letusraken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Oletusrakenne">
  <a:themeElements>
    <a:clrScheme name="Oletusrakenn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letusraken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fi-FI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fi-FI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letusraken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letusrakenne">
  <a:themeElements>
    <a:clrScheme name="Oletusrakenn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letusraken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letusraken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Ясность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Ясность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636</TotalTime>
  <Words>1791</Words>
  <Application>Microsoft Office PowerPoint</Application>
  <PresentationFormat>On-screen Show (4:3)</PresentationFormat>
  <Paragraphs>311</Paragraphs>
  <Slides>55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55</vt:i4>
      </vt:variant>
    </vt:vector>
  </HeadingPairs>
  <TitlesOfParts>
    <vt:vector size="71" baseType="lpstr">
      <vt:lpstr>Arial</vt:lpstr>
      <vt:lpstr>Calibri</vt:lpstr>
      <vt:lpstr>Estrangelo Edessa</vt:lpstr>
      <vt:lpstr>Impact</vt:lpstr>
      <vt:lpstr>Tahoma</vt:lpstr>
      <vt:lpstr>Times New Roman</vt:lpstr>
      <vt:lpstr>Wingdings</vt:lpstr>
      <vt:lpstr>Тема Office</vt:lpstr>
      <vt:lpstr>1_Oletusrakenne</vt:lpstr>
      <vt:lpstr>6_Oletusrakenne</vt:lpstr>
      <vt:lpstr>4_Oletusrakenne</vt:lpstr>
      <vt:lpstr>1_Тема Office</vt:lpstr>
      <vt:lpstr>Ясность</vt:lpstr>
      <vt:lpstr>2_Тема Office</vt:lpstr>
      <vt:lpstr>3_Тема Office</vt:lpstr>
      <vt:lpstr>1_Ясность</vt:lpstr>
      <vt:lpstr>Психическое здоровье людей с особенностями развития </vt:lpstr>
      <vt:lpstr> Что такое психическое здоровье? </vt:lpstr>
      <vt:lpstr> Что такое проблема психического здоровья? </vt:lpstr>
      <vt:lpstr> Что такое нарушение умственного развития? </vt:lpstr>
      <vt:lpstr>Умственная деятельность</vt:lpstr>
      <vt:lpstr>Интеллект</vt:lpstr>
      <vt:lpstr>Тесты?</vt:lpstr>
      <vt:lpstr>Адаптивное поведение </vt:lpstr>
      <vt:lpstr> Способность действовать </vt:lpstr>
      <vt:lpstr> Проблемы психического здоровья у людей с умственными нарушениями. </vt:lpstr>
      <vt:lpstr>PowerPoint Presentation</vt:lpstr>
      <vt:lpstr>Человек в центре поддержки</vt:lpstr>
      <vt:lpstr>PowerPoint Presentation</vt:lpstr>
      <vt:lpstr> Родители как исполнители инструкций профессионалов </vt:lpstr>
      <vt:lpstr>Родители как члены семьи и партнеры профессионалов</vt:lpstr>
      <vt:lpstr>Конвенция ООН о правах инвалидов</vt:lpstr>
      <vt:lpstr> Статья 25: Здоровье </vt:lpstr>
      <vt:lpstr>   Статья 19: Самостоятельный образ жизни и вовлеченность в местное сообщество  </vt:lpstr>
      <vt:lpstr>Закрытие интернатов </vt:lpstr>
      <vt:lpstr>Проблемы пожилых родителей инвалидов</vt:lpstr>
      <vt:lpstr>Услуги для семей</vt:lpstr>
      <vt:lpstr>Трудовой центр в Болонье</vt:lpstr>
      <vt:lpstr>Сотрудничество с семьей</vt:lpstr>
      <vt:lpstr>Подготовка специалистов</vt:lpstr>
      <vt:lpstr> Связь между физическими и психическими нарушениями </vt:lpstr>
      <vt:lpstr> Распространенные заболевания людей с нарушениями умственного развития </vt:lpstr>
      <vt:lpstr>                  Пример: отит</vt:lpstr>
      <vt:lpstr>Обследование</vt:lpstr>
      <vt:lpstr>Клиент</vt:lpstr>
      <vt:lpstr>Шкалы оценки</vt:lpstr>
      <vt:lpstr>Общие методы оценки</vt:lpstr>
      <vt:lpstr>Понять человека</vt:lpstr>
      <vt:lpstr>Прочитайте и перескажите</vt:lpstr>
      <vt:lpstr>Ясный язык</vt:lpstr>
      <vt:lpstr>Сбор информации</vt:lpstr>
      <vt:lpstr>На что обратить внимание</vt:lpstr>
      <vt:lpstr>Шкала адаптивного поведения</vt:lpstr>
      <vt:lpstr>Шкала адаптивного поведения</vt:lpstr>
      <vt:lpstr>Анализ информации</vt:lpstr>
      <vt:lpstr>Хранение информации</vt:lpstr>
      <vt:lpstr>Что такое проблемное поведение? </vt:lpstr>
      <vt:lpstr>Потребность – причина поведения (но пирамида неправильная)</vt:lpstr>
      <vt:lpstr> Неэффективные методы воздействия на проблемное поведение </vt:lpstr>
      <vt:lpstr>Быстрые методы изменения проблемного поведения</vt:lpstr>
      <vt:lpstr>Долгосрочные стратегии</vt:lpstr>
      <vt:lpstr>Основы психического благополучия</vt:lpstr>
      <vt:lpstr>Быть человеком</vt:lpstr>
      <vt:lpstr>Школа Беттельгейма</vt:lpstr>
      <vt:lpstr>Игра</vt:lpstr>
      <vt:lpstr>Зеркало</vt:lpstr>
      <vt:lpstr>Качество жизни людей с тяжелыми нарушениями</vt:lpstr>
      <vt:lpstr>Домашняя реабилитация</vt:lpstr>
      <vt:lpstr>PowerPoint Presentation</vt:lpstr>
      <vt:lpstr>ПСИХОЗ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Психическое здоровье и нарушения умственного развития</dc:title>
  <dc:creator>root</dc:creator>
  <cp:lastModifiedBy>Jelena Vähäkuopus</cp:lastModifiedBy>
  <cp:revision>85</cp:revision>
  <dcterms:created xsi:type="dcterms:W3CDTF">2014-03-20T14:17:48Z</dcterms:created>
  <dcterms:modified xsi:type="dcterms:W3CDTF">2019-12-23T17:33:17Z</dcterms:modified>
</cp:coreProperties>
</file>