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67"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2B1CD-F0A8-4691-AAE8-532C1BD3522B}" type="datetimeFigureOut">
              <a:rPr lang="ru-RU" smtClean="0"/>
              <a:t>19.03.2021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529CA5-DCCE-459B-AC01-6AB8B96B9EA3}" type="slidenum">
              <a:rPr lang="ru-RU" smtClean="0"/>
              <a:t>‹#›</a:t>
            </a:fld>
            <a:endParaRPr lang="ru-RU"/>
          </a:p>
        </p:txBody>
      </p:sp>
    </p:spTree>
    <p:extLst>
      <p:ext uri="{BB962C8B-B14F-4D97-AF65-F5344CB8AC3E}">
        <p14:creationId xmlns:p14="http://schemas.microsoft.com/office/powerpoint/2010/main" val="61938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a:extLst>
              <a:ext uri="{FF2B5EF4-FFF2-40B4-BE49-F238E27FC236}">
                <a16:creationId xmlns:a16="http://schemas.microsoft.com/office/drawing/2014/main" id="{ED2056BA-3B82-400E-88F2-1EAB1C317E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a:extLst>
              <a:ext uri="{FF2B5EF4-FFF2-40B4-BE49-F238E27FC236}">
                <a16:creationId xmlns:a16="http://schemas.microsoft.com/office/drawing/2014/main" id="{7E0A9506-6786-4D2B-81F9-7F2204FD95FB}"/>
              </a:ext>
            </a:extLst>
          </p:cNvPr>
          <p:cNvSpPr>
            <a:spLocks noGrp="1"/>
          </p:cNvSpPr>
          <p:nvPr>
            <p:ph type="body" idx="1"/>
          </p:nvPr>
        </p:nvSpPr>
        <p:spPr/>
        <p:txBody>
          <a:bodyPr>
            <a:normAutofit fontScale="85000" lnSpcReduction="10000"/>
          </a:bodyPr>
          <a:lstStyle/>
          <a:p>
            <a:pPr>
              <a:defRPr/>
            </a:pPr>
            <a:r>
              <a:rPr lang="ru-RU" b="1" dirty="0"/>
              <a:t>Слайд 28: Семинары по пирамиде</a:t>
            </a:r>
            <a:endParaRPr lang="ru-RU" dirty="0"/>
          </a:p>
          <a:p>
            <a:pPr>
              <a:defRPr/>
            </a:pPr>
            <a:r>
              <a:rPr lang="ru-RU" dirty="0"/>
              <a:t> </a:t>
            </a:r>
          </a:p>
          <a:p>
            <a:pPr>
              <a:defRPr/>
            </a:pPr>
            <a:r>
              <a:rPr lang="ru-RU" dirty="0"/>
              <a:t>Фрост: Мы надеемся, что вам понравилась эта презентация. </a:t>
            </a:r>
            <a:r>
              <a:rPr lang="de-DE" dirty="0" err="1"/>
              <a:t>Pyramid</a:t>
            </a:r>
            <a:r>
              <a:rPr lang="de-DE" dirty="0"/>
              <a:t> Educational Consultants</a:t>
            </a:r>
            <a:r>
              <a:rPr lang="ru-RU" dirty="0"/>
              <a:t> предлагает множество семинаров по использованию </a:t>
            </a:r>
            <a:r>
              <a:rPr lang="de-DE" dirty="0"/>
              <a:t>PECS</a:t>
            </a:r>
            <a:r>
              <a:rPr lang="ru-RU" dirty="0"/>
              <a:t>, в том числе наше 2-дневное базовое обучение и наш 2-дневный расширенный семинар по </a:t>
            </a:r>
            <a:r>
              <a:rPr lang="de-DE" dirty="0"/>
              <a:t>PECS</a:t>
            </a:r>
            <a:r>
              <a:rPr lang="ru-RU" dirty="0"/>
              <a:t>, который предоставляет возможности для обзора и уточнения стратегий, а также возможности для планирования того, как включить использование </a:t>
            </a:r>
            <a:r>
              <a:rPr lang="de-DE" dirty="0"/>
              <a:t>PECS</a:t>
            </a:r>
            <a:r>
              <a:rPr lang="ru-RU" dirty="0"/>
              <a:t> в течение дня. и через функциональные настройки. Мы также предлагаем процесс сертификации </a:t>
            </a:r>
            <a:r>
              <a:rPr lang="de-DE" dirty="0"/>
              <a:t>PECS</a:t>
            </a:r>
            <a:r>
              <a:rPr lang="ru-RU" dirty="0"/>
              <a:t>. Подробную информацию об этом процессе можно посмотреть на нашем веб-сайте или отправить непосредственно вам. Мы также предлагаем расширенную подготовку по подходу к пирамиде и используем его для создания классной комнаты пирамиды. Другие темы в нашей серии семинаров посвящены тому, как научить критическим навыкам общения, как анализировать и совершенствовать руководства по урокам общения на основе анализа, предложенного Б.Ф. Скиннером, как планировать стратегии вмешательства в поведение, пересматривать язык эмоций и многое другое! Пожалуйста, проверьте наш веб-сайт о том, какие семинары предлагаются в вашем районе или</a:t>
            </a:r>
          </a:p>
          <a:p>
            <a:pPr>
              <a:defRPr/>
            </a:pPr>
            <a:r>
              <a:rPr lang="ru-RU" dirty="0"/>
              <a:t>Свяжитесь с нами, если вы хотите разместить у себя.</a:t>
            </a:r>
          </a:p>
          <a:p>
            <a:pPr>
              <a:defRPr/>
            </a:pPr>
            <a:r>
              <a:rPr lang="ru-RU" dirty="0"/>
              <a:t> </a:t>
            </a:r>
          </a:p>
          <a:p>
            <a:pPr>
              <a:defRPr/>
            </a:pPr>
            <a:r>
              <a:rPr lang="ru-RU" b="1" dirty="0"/>
              <a:t>Слайд 29: Варианты исполнения</a:t>
            </a:r>
            <a:endParaRPr lang="ru-RU" dirty="0"/>
          </a:p>
          <a:p>
            <a:pPr>
              <a:defRPr/>
            </a:pPr>
            <a:r>
              <a:rPr lang="ru-RU" dirty="0"/>
              <a:t> </a:t>
            </a:r>
          </a:p>
          <a:p>
            <a:pPr>
              <a:defRPr/>
            </a:pPr>
            <a:r>
              <a:rPr lang="ru-RU" dirty="0"/>
              <a:t> </a:t>
            </a:r>
          </a:p>
          <a:p>
            <a:pPr>
              <a:defRPr/>
            </a:pPr>
            <a:r>
              <a:rPr lang="ru-RU" dirty="0"/>
              <a:t>Фрост: Если у вас есть вопросы об использовании или внедрении PECS, существует много видов помощи, включая доску объявлений PECS, на которой вы можете опубликовать свой вопрос. Кроме того, если вы хотите, чтобы мы организовали семинар или консультацию в вашей школе, учебном заведении или семье, обратитесь непосредственно в наш офис. Мы будем рады адаптировать что-то под ваши конкретные потребности! Спасибо, что присоединились к нам!</a:t>
            </a:r>
          </a:p>
          <a:p>
            <a:pPr>
              <a:defRPr/>
            </a:pPr>
            <a:endParaRPr lang="ru-RU" dirty="0"/>
          </a:p>
        </p:txBody>
      </p:sp>
      <p:sp>
        <p:nvSpPr>
          <p:cNvPr id="63492" name="Номер слайда 3">
            <a:extLst>
              <a:ext uri="{FF2B5EF4-FFF2-40B4-BE49-F238E27FC236}">
                <a16:creationId xmlns:a16="http://schemas.microsoft.com/office/drawing/2014/main" id="{CE035A86-62E6-461F-8493-AF8CAD95FA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61A1F6-6CD0-49B8-8E9F-4F64F63C0BB2}" type="slidenum">
              <a:rPr lang="en-US" altLang="ru-RU" smtClean="0">
                <a:latin typeface="Calibri" panose="020F0502020204030204" pitchFamily="34" charset="0"/>
              </a:rPr>
              <a:pPr/>
              <a:t>1</a:t>
            </a:fld>
            <a:endParaRPr lang="en-US" altLang="ru-RU">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F68E5A-DF0B-4B9A-92E9-FBC1574502B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272F314-FA54-4356-84A6-7F8B1490D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1A8E21D-18F0-4597-8BC1-BA4339073E47}"/>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ED089059-E33C-406C-9DF7-32D728BF131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553B30-E0E6-4449-8EA3-CFAF9F723C8C}"/>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146534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793ABE-623B-40EA-A4D0-426A6256C61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13300A0-63B4-40ED-A006-68EE64296B1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4E69CDA-CE6D-4F3C-9F6F-89AFE2E784E5}"/>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B3EE6EE5-0BB6-4820-A92B-526AFA509C0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17A7C0-6C2C-4667-BFF4-35A3F161A221}"/>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348146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8D3AFB8-5DE4-46F2-A717-E999EBCFF90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E30BA44-E726-489A-915B-A5A55390538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3A2B616-40F8-42D6-AE24-F67AED299270}"/>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86AAD519-298A-45D3-B1AF-2216C7309A7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7D0E13E-5DA0-4A73-AA1B-FB06BCF3C133}"/>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143567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91A5E-215F-4360-8B7D-3BCA117476E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7F8E074-A1FE-4810-A368-EA642E4AAD1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8529143-FBF4-4116-A0C8-26D51B028F10}"/>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5A803136-6D06-48C2-8C0B-11CE61C99E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DFC7A6D-8679-4B04-882A-E4DAB90ECF33}"/>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271735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BC8CF8-4BA4-457C-9A6F-464CF84E50B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D592DEE-3517-4E4D-8677-405216405D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DC28FF2-F522-4876-82DF-769F93D9BEF1}"/>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6EA48BD2-00D3-4F03-B903-8D539C87EEF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F6158C3-939F-46A6-9DE5-A9C20B048295}"/>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352808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3A6AC7-BF13-4D84-8D33-092BF69FB29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2766FE6-CB19-47CC-9373-DF5E902F541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96CCCF7-15B2-4E5C-BD4C-92002877F57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21C7682-6838-4EFD-A63B-DD79AC8A5D87}"/>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6" name="Нижний колонтитул 5">
            <a:extLst>
              <a:ext uri="{FF2B5EF4-FFF2-40B4-BE49-F238E27FC236}">
                <a16:creationId xmlns:a16="http://schemas.microsoft.com/office/drawing/2014/main" id="{833498F5-A035-4529-9A7D-F7C802DF67A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E5A5C9D-351E-4D89-8390-BF7983B74491}"/>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117967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F2CBC8-9309-4FF4-9511-213E6604248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7EB6799-E2CD-45D7-A08D-D4DCD5AEEA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371956A-D1E3-45EA-A086-13E90FD346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D5A3D30-8BD1-42A2-8C3E-DCD12FBD1D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371C7BE-DAAD-480B-B118-08B018F1D2D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255ADE0-2354-426A-B7A1-C34B19FFF0CA}"/>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8" name="Нижний колонтитул 7">
            <a:extLst>
              <a:ext uri="{FF2B5EF4-FFF2-40B4-BE49-F238E27FC236}">
                <a16:creationId xmlns:a16="http://schemas.microsoft.com/office/drawing/2014/main" id="{D22E7660-AFC8-4746-BD1B-115486C48A9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ADE9D53-98C3-4B2A-9B46-C47BBB7AE4C9}"/>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38611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786E2F-60A0-4459-B364-B9AEFDD23E4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1DC2834-FF68-4B2F-A2F7-66E1AC70E671}"/>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4" name="Нижний колонтитул 3">
            <a:extLst>
              <a:ext uri="{FF2B5EF4-FFF2-40B4-BE49-F238E27FC236}">
                <a16:creationId xmlns:a16="http://schemas.microsoft.com/office/drawing/2014/main" id="{66004179-9EEA-41B8-98AE-6EAF4763665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AF31180-6A66-4E22-93FA-5C9ABE6B0E53}"/>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1136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16A9CF5-58D0-4930-A459-3B4AF9B28AB8}"/>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3" name="Нижний колонтитул 2">
            <a:extLst>
              <a:ext uri="{FF2B5EF4-FFF2-40B4-BE49-F238E27FC236}">
                <a16:creationId xmlns:a16="http://schemas.microsoft.com/office/drawing/2014/main" id="{39C8A4C2-39E6-4222-AD66-79DBCE87227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9E24A45-BCE2-454B-8F28-2B980DFA87BE}"/>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332306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35D7EE-4D50-4C85-BCEB-D1ED771F3D9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EDC783A-F5A9-468F-984C-6498F3094F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C9F5F-090D-418C-AEEF-8FED3D92FB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A2FBE99-E6C7-481D-95D3-A99C11A67549}"/>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6" name="Нижний колонтитул 5">
            <a:extLst>
              <a:ext uri="{FF2B5EF4-FFF2-40B4-BE49-F238E27FC236}">
                <a16:creationId xmlns:a16="http://schemas.microsoft.com/office/drawing/2014/main" id="{EDF3F0EC-D67D-4B07-9FA9-A7135F6E11C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7719185-B148-4563-87EB-C7AAD69A783F}"/>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221662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EF099B-25D1-4364-A1FE-B6921819AE1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84B62D4-4690-4CF4-8621-666D5FEB97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AF6C69D-6321-45B4-8388-FDE4CD3ED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6E3C2F2-F910-4E89-BE75-1813F048E6B3}"/>
              </a:ext>
            </a:extLst>
          </p:cNvPr>
          <p:cNvSpPr>
            <a:spLocks noGrp="1"/>
          </p:cNvSpPr>
          <p:nvPr>
            <p:ph type="dt" sz="half" idx="10"/>
          </p:nvPr>
        </p:nvSpPr>
        <p:spPr/>
        <p:txBody>
          <a:bodyPr/>
          <a:lstStyle/>
          <a:p>
            <a:fld id="{22930305-5049-4654-8EAA-0D035F13C20A}" type="datetimeFigureOut">
              <a:rPr lang="ru-RU" smtClean="0"/>
              <a:t>19.03.2021</a:t>
            </a:fld>
            <a:endParaRPr lang="ru-RU"/>
          </a:p>
        </p:txBody>
      </p:sp>
      <p:sp>
        <p:nvSpPr>
          <p:cNvPr id="6" name="Нижний колонтитул 5">
            <a:extLst>
              <a:ext uri="{FF2B5EF4-FFF2-40B4-BE49-F238E27FC236}">
                <a16:creationId xmlns:a16="http://schemas.microsoft.com/office/drawing/2014/main" id="{7826EDCD-F9AA-4649-B996-A5285886982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0BE30BD-F967-4974-8A83-0D0FE1619572}"/>
              </a:ext>
            </a:extLst>
          </p:cNvPr>
          <p:cNvSpPr>
            <a:spLocks noGrp="1"/>
          </p:cNvSpPr>
          <p:nvPr>
            <p:ph type="sldNum" sz="quarter" idx="12"/>
          </p:nvPr>
        </p:nvSpPr>
        <p:spPr/>
        <p:txBody>
          <a:bodyPr/>
          <a:lstStyle/>
          <a:p>
            <a:fld id="{77FDEC0E-6A8F-4148-BE30-2F39AE674BC2}" type="slidenum">
              <a:rPr lang="ru-RU" smtClean="0"/>
              <a:t>‹#›</a:t>
            </a:fld>
            <a:endParaRPr lang="ru-RU"/>
          </a:p>
        </p:txBody>
      </p:sp>
    </p:spTree>
    <p:extLst>
      <p:ext uri="{BB962C8B-B14F-4D97-AF65-F5344CB8AC3E}">
        <p14:creationId xmlns:p14="http://schemas.microsoft.com/office/powerpoint/2010/main" val="241141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FED207-8C22-4601-80CC-8CC978551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D78A6CE-D761-41BF-ADF3-9A7C108F34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3085AFF-F10D-4A46-A2EB-21FE88129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0305-5049-4654-8EAA-0D035F13C20A}" type="datetimeFigureOut">
              <a:rPr lang="ru-RU" smtClean="0"/>
              <a:t>19.03.2021</a:t>
            </a:fld>
            <a:endParaRPr lang="ru-RU"/>
          </a:p>
        </p:txBody>
      </p:sp>
      <p:sp>
        <p:nvSpPr>
          <p:cNvPr id="5" name="Нижний колонтитул 4">
            <a:extLst>
              <a:ext uri="{FF2B5EF4-FFF2-40B4-BE49-F238E27FC236}">
                <a16:creationId xmlns:a16="http://schemas.microsoft.com/office/drawing/2014/main" id="{E7D6339A-D2FF-4562-8875-39B3CD575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B39BAFC-63FC-4307-9782-7A58142A43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DEC0E-6A8F-4148-BE30-2F39AE674BC2}" type="slidenum">
              <a:rPr lang="ru-RU" smtClean="0"/>
              <a:t>‹#›</a:t>
            </a:fld>
            <a:endParaRPr lang="ru-RU"/>
          </a:p>
        </p:txBody>
      </p:sp>
    </p:spTree>
    <p:extLst>
      <p:ext uri="{BB962C8B-B14F-4D97-AF65-F5344CB8AC3E}">
        <p14:creationId xmlns:p14="http://schemas.microsoft.com/office/powerpoint/2010/main" val="29464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raining@moaplaneta.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a:extLst>
              <a:ext uri="{FF2B5EF4-FFF2-40B4-BE49-F238E27FC236}">
                <a16:creationId xmlns:a16="http://schemas.microsoft.com/office/drawing/2014/main" id="{680B3E09-ABF3-430D-86B4-AD1DA1EB4050}"/>
              </a:ext>
            </a:extLst>
          </p:cNvPr>
          <p:cNvSpPr>
            <a:spLocks noChangeArrowheads="1"/>
          </p:cNvSpPr>
          <p:nvPr/>
        </p:nvSpPr>
        <p:spPr bwMode="auto">
          <a:xfrm>
            <a:off x="2247069" y="465286"/>
            <a:ext cx="73183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ru-RU" altLang="ru-RU" sz="3300" dirty="0">
                <a:latin typeface="Arial" panose="020B0604020202020204" pitchFamily="34" charset="0"/>
              </a:rPr>
              <a:t>С</a:t>
            </a:r>
            <a:r>
              <a:rPr lang="en-GB" altLang="ru-RU" sz="3300" dirty="0" err="1">
                <a:latin typeface="Arial" panose="020B0604020202020204" pitchFamily="34" charset="0"/>
              </a:rPr>
              <a:t>еминар</a:t>
            </a:r>
            <a:r>
              <a:rPr lang="ru-RU" altLang="ru-RU" sz="3300" dirty="0">
                <a:latin typeface="Arial" panose="020B0604020202020204" pitchFamily="34" charset="0"/>
              </a:rPr>
              <a:t>ы</a:t>
            </a:r>
            <a:r>
              <a:rPr lang="en-GB" altLang="ru-RU" sz="3300" dirty="0">
                <a:latin typeface="Arial" panose="020B0604020202020204" pitchFamily="34" charset="0"/>
              </a:rPr>
              <a:t> PECS</a:t>
            </a:r>
            <a:r>
              <a:rPr lang="ru-RU" altLang="ru-RU" sz="3300" dirty="0">
                <a:latin typeface="Arial" panose="020B0604020202020204" pitchFamily="34" charset="0"/>
              </a:rPr>
              <a:t> в России </a:t>
            </a:r>
            <a:endParaRPr lang="en-US" altLang="ru-RU" sz="3300" dirty="0">
              <a:latin typeface="Arial" panose="020B0604020202020204" pitchFamily="34" charset="0"/>
            </a:endParaRPr>
          </a:p>
        </p:txBody>
      </p:sp>
      <p:sp>
        <p:nvSpPr>
          <p:cNvPr id="62467" name="Slide Number Placeholder 4">
            <a:extLst>
              <a:ext uri="{FF2B5EF4-FFF2-40B4-BE49-F238E27FC236}">
                <a16:creationId xmlns:a16="http://schemas.microsoft.com/office/drawing/2014/main" id="{2C20D041-61B3-4FAE-AF71-A9BE62A6F598}"/>
              </a:ext>
            </a:extLst>
          </p:cNvPr>
          <p:cNvSpPr>
            <a:spLocks noGrp="1" noChangeArrowheads="1"/>
          </p:cNvSpPr>
          <p:nvPr>
            <p:ph type="sldNum" sz="quarter" idx="11"/>
          </p:nvPr>
        </p:nvSpPr>
        <p:spPr bwMode="auto">
          <a:xfrm>
            <a:off x="4198398" y="5963510"/>
            <a:ext cx="4608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ru-RU" altLang="ru-RU" sz="1400" dirty="0"/>
              <a:t>Регистрация на семинары и приобретение книги</a:t>
            </a:r>
            <a:endParaRPr lang="en-US" altLang="ru-RU" sz="1400" dirty="0"/>
          </a:p>
          <a:p>
            <a:pPr>
              <a:spcBef>
                <a:spcPct val="0"/>
              </a:spcBef>
              <a:buFontTx/>
              <a:buNone/>
            </a:pPr>
            <a:r>
              <a:rPr lang="ru-RU" altLang="ru-RU" sz="1400" dirty="0"/>
              <a:t> </a:t>
            </a:r>
            <a:r>
              <a:rPr lang="en-US" altLang="ru-RU" sz="1400" dirty="0"/>
              <a:t>“</a:t>
            </a:r>
            <a:r>
              <a:rPr lang="ru-RU" altLang="ru-RU" sz="1400" dirty="0"/>
              <a:t>Система альтернативной коммуникации </a:t>
            </a:r>
            <a:r>
              <a:rPr lang="en-US" altLang="ru-RU" sz="1400" dirty="0"/>
              <a:t>PECS”</a:t>
            </a:r>
            <a:r>
              <a:rPr lang="ru-RU" altLang="ru-RU" sz="1400" dirty="0"/>
              <a:t>: </a:t>
            </a:r>
            <a:r>
              <a:rPr lang="en-US" altLang="ru-RU" sz="1400" dirty="0">
                <a:hlinkClick r:id="rId3"/>
              </a:rPr>
              <a:t>training@moaplaneta.com</a:t>
            </a:r>
            <a:r>
              <a:rPr lang="en-US" altLang="ru-RU" sz="1400" dirty="0"/>
              <a:t> </a:t>
            </a:r>
            <a:r>
              <a:rPr lang="ru-RU" altLang="ru-RU" sz="1400" dirty="0"/>
              <a:t>или +7-967-029-75-10</a:t>
            </a:r>
            <a:endParaRPr lang="en-US" altLang="ru-RU" sz="1400" dirty="0"/>
          </a:p>
        </p:txBody>
      </p:sp>
      <p:graphicFrame>
        <p:nvGraphicFramePr>
          <p:cNvPr id="7" name="Таблица 6">
            <a:extLst>
              <a:ext uri="{FF2B5EF4-FFF2-40B4-BE49-F238E27FC236}">
                <a16:creationId xmlns:a16="http://schemas.microsoft.com/office/drawing/2014/main" id="{0C712C53-419F-437B-A073-932FE2DD57C2}"/>
              </a:ext>
            </a:extLst>
          </p:cNvPr>
          <p:cNvGraphicFramePr>
            <a:graphicFrameLocks noGrp="1"/>
          </p:cNvGraphicFramePr>
          <p:nvPr>
            <p:extLst>
              <p:ext uri="{D42A27DB-BD31-4B8C-83A1-F6EECF244321}">
                <p14:modId xmlns:p14="http://schemas.microsoft.com/office/powerpoint/2010/main" val="2966986099"/>
              </p:ext>
            </p:extLst>
          </p:nvPr>
        </p:nvGraphicFramePr>
        <p:xfrm>
          <a:off x="1048259" y="1902812"/>
          <a:ext cx="6172200" cy="3588372"/>
        </p:xfrm>
        <a:graphic>
          <a:graphicData uri="http://schemas.openxmlformats.org/drawingml/2006/table">
            <a:tbl>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307554">
                <a:tc>
                  <a:txBody>
                    <a:bodyPr/>
                    <a:lstStyle/>
                    <a:p>
                      <a:r>
                        <a:rPr lang="ru-RU" sz="1600" dirty="0">
                          <a:effectLst/>
                          <a:latin typeface="+mj-lt"/>
                        </a:rPr>
                        <a:t>Тренинг</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600" dirty="0">
                          <a:effectLst/>
                          <a:latin typeface="+mj-lt"/>
                        </a:rPr>
                        <a:t>Дата</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41168">
                <a:tc>
                  <a:txBody>
                    <a:bodyPr/>
                    <a:lstStyle/>
                    <a:p>
                      <a:r>
                        <a:rPr lang="en-US" sz="1600" dirty="0">
                          <a:effectLst/>
                          <a:latin typeface="+mj-lt"/>
                        </a:rPr>
                        <a:t>PECS </a:t>
                      </a:r>
                      <a:r>
                        <a:rPr lang="ru-RU" sz="1600" dirty="0">
                          <a:effectLst/>
                          <a:latin typeface="+mj-lt"/>
                        </a:rPr>
                        <a:t>Уровень</a:t>
                      </a:r>
                      <a:r>
                        <a:rPr lang="en-US" sz="1600" dirty="0">
                          <a:effectLst/>
                          <a:latin typeface="+mj-lt"/>
                        </a:rPr>
                        <a:t> </a:t>
                      </a:r>
                      <a:r>
                        <a:rPr lang="ru-RU" sz="1600" dirty="0">
                          <a:effectLst/>
                          <a:latin typeface="+mj-lt"/>
                        </a:rPr>
                        <a:t>1</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effectLst/>
                          <a:latin typeface="+mj-lt"/>
                        </a:rPr>
                        <a:t>07-11 июня 2021 - онлайн</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effectLst/>
                          <a:latin typeface="+mj-lt"/>
                        </a:rPr>
                        <a:t>14-15 сентября – очный Москва</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41168">
                <a:tc>
                  <a:txBody>
                    <a:bodyPr/>
                    <a:lstStyle/>
                    <a:p>
                      <a:r>
                        <a:rPr lang="en-US" sz="1600" dirty="0">
                          <a:effectLst/>
                          <a:latin typeface="+mj-lt"/>
                        </a:rPr>
                        <a:t>PECS </a:t>
                      </a:r>
                      <a:r>
                        <a:rPr lang="ru-RU" sz="1600" dirty="0">
                          <a:effectLst/>
                          <a:latin typeface="+mj-lt"/>
                        </a:rPr>
                        <a:t>Уровень 2</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effectLst/>
                          <a:latin typeface="+mj-lt"/>
                        </a:rPr>
                        <a:t>12-16 апреля 2021 – онлайн</a:t>
                      </a:r>
                    </a:p>
                    <a:p>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61752">
                <a:tc>
                  <a:txBody>
                    <a:bodyPr/>
                    <a:lstStyle/>
                    <a:p>
                      <a:r>
                        <a:rPr lang="ru-RU" sz="1600" dirty="0">
                          <a:effectLst/>
                          <a:latin typeface="+mj-lt"/>
                        </a:rPr>
                        <a:t>Пирамидальный подход в образовании</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buFont typeface="+mj-lt"/>
                        <a:buNone/>
                      </a:pPr>
                      <a:r>
                        <a:rPr lang="ru-RU" sz="1600" dirty="0">
                          <a:effectLst/>
                          <a:latin typeface="+mj-lt"/>
                        </a:rPr>
                        <a:t>21-24 июня - онлайн</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68346">
                <a:tc>
                  <a:txBody>
                    <a:bodyPr/>
                    <a:lstStyle/>
                    <a:p>
                      <a:r>
                        <a:rPr lang="ru-RU" sz="1600" dirty="0">
                          <a:effectLst/>
                          <a:latin typeface="+mj-lt"/>
                        </a:rPr>
                        <a:t>Гид по управлению сложным поведением </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600" dirty="0">
                          <a:effectLst/>
                          <a:latin typeface="+mj-lt"/>
                        </a:rPr>
                        <a:t>20-21 сентября - онлайн</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683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effectLst/>
                          <a:latin typeface="+mj-lt"/>
                        </a:rPr>
                        <a:t>Обучение критичным навыкам коммуникации</a:t>
                      </a:r>
                      <a:endParaRPr lang="en-US" sz="1600" dirty="0">
                        <a:effectLst/>
                        <a:latin typeface="+mj-lt"/>
                      </a:endParaRPr>
                    </a:p>
                    <a:p>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600" dirty="0">
                          <a:effectLst/>
                          <a:latin typeface="+mj-lt"/>
                        </a:rPr>
                        <a:t>22-23 сентября - онлайн</a:t>
                      </a:r>
                      <a:endParaRPr lang="en-US" sz="1600" dirty="0">
                        <a:effectLst/>
                        <a:latin typeface="+mj-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pic>
        <p:nvPicPr>
          <p:cNvPr id="1026" name="Picture 2" descr="Белая книга Энди Бонди PECS">
            <a:extLst>
              <a:ext uri="{FF2B5EF4-FFF2-40B4-BE49-F238E27FC236}">
                <a16:creationId xmlns:a16="http://schemas.microsoft.com/office/drawing/2014/main" id="{6FF6D08F-F669-4813-B02E-42031467D2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47" y="2179637"/>
            <a:ext cx="2752725" cy="2733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347</Words>
  <Application>Microsoft Office PowerPoint</Application>
  <PresentationFormat>Широкоэкранный</PresentationFormat>
  <Paragraphs>26</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Olga Popova</dc:creator>
  <cp:lastModifiedBy>Olga Popova</cp:lastModifiedBy>
  <cp:revision>3</cp:revision>
  <dcterms:created xsi:type="dcterms:W3CDTF">2021-03-17T07:55:21Z</dcterms:created>
  <dcterms:modified xsi:type="dcterms:W3CDTF">2021-03-19T03:55:00Z</dcterms:modified>
</cp:coreProperties>
</file>